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606" autoAdjust="0"/>
  </p:normalViewPr>
  <p:slideViewPr>
    <p:cSldViewPr>
      <p:cViewPr>
        <p:scale>
          <a:sx n="30" d="100"/>
          <a:sy n="30" d="100"/>
        </p:scale>
        <p:origin x="144" y="327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ad\eng\users\s\s\sscherr\ME303-Fluid%20Mechanics\Lab2data-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ad\eng\users\s\s\sscherr\ME303-Fluid%20Mechanics\Lab2data-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ark\Downloads\Lab1%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ad\eng\users\s\s\sscherr\ME303-Fluid%20Mechanics\Lab2data-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ad\eng\users\s\s\sscherr\ME303-Fluid%20Mechanics\Lab2data-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99634411485685"/>
          <c:y val="0.12821906966253926"/>
          <c:w val="0.78869178113868965"/>
          <c:h val="0.69275988248027021"/>
        </c:manualLayout>
      </c:layout>
      <c:scatterChart>
        <c:scatterStyle val="lineMarker"/>
        <c:varyColors val="0"/>
        <c:ser>
          <c:idx val="0"/>
          <c:order val="0"/>
          <c:tx>
            <c:v>Calibration</c:v>
          </c:tx>
          <c:spPr>
            <a:ln w="28575">
              <a:noFill/>
            </a:ln>
          </c:spPr>
          <c:trendline>
            <c:trendlineType val="linear"/>
            <c:dispRSqr val="0"/>
            <c:dispEq val="1"/>
            <c:trendlineLbl>
              <c:layout>
                <c:manualLayout>
                  <c:x val="3.0521548672773423E-2"/>
                  <c:y val="0.23600734648642635"/>
                </c:manualLayout>
              </c:layout>
              <c:numFmt formatCode="General" sourceLinked="0"/>
              <c:txPr>
                <a:bodyPr/>
                <a:lstStyle/>
                <a:p>
                  <a:pPr>
                    <a:defRPr sz="3100" b="1"/>
                  </a:pPr>
                  <a:endParaRPr lang="en-US"/>
                </a:p>
              </c:txPr>
            </c:trendlineLbl>
          </c:trendline>
          <c:xVal>
            <c:numRef>
              <c:f>Sheet2!$D$2:$D$3</c:f>
              <c:numCache>
                <c:formatCode>General</c:formatCode>
                <c:ptCount val="2"/>
                <c:pt idx="0">
                  <c:v>0</c:v>
                </c:pt>
                <c:pt idx="1">
                  <c:v>163.45814399999998</c:v>
                </c:pt>
              </c:numCache>
            </c:numRef>
          </c:xVal>
          <c:yVal>
            <c:numRef>
              <c:f>Sheet2!$C$2:$C$3</c:f>
              <c:numCache>
                <c:formatCode>General</c:formatCode>
                <c:ptCount val="2"/>
                <c:pt idx="0">
                  <c:v>1.24</c:v>
                </c:pt>
                <c:pt idx="1">
                  <c:v>1.47</c:v>
                </c:pt>
              </c:numCache>
            </c:numRef>
          </c:yVal>
          <c:smooth val="0"/>
        </c:ser>
        <c:dLbls>
          <c:showLegendKey val="0"/>
          <c:showVal val="0"/>
          <c:showCatName val="0"/>
          <c:showSerName val="0"/>
          <c:showPercent val="0"/>
          <c:showBubbleSize val="0"/>
        </c:dLbls>
        <c:axId val="186173312"/>
        <c:axId val="186218752"/>
      </c:scatterChart>
      <c:valAx>
        <c:axId val="186173312"/>
        <c:scaling>
          <c:orientation val="minMax"/>
        </c:scaling>
        <c:delete val="0"/>
        <c:axPos val="b"/>
        <c:title>
          <c:tx>
            <c:rich>
              <a:bodyPr/>
              <a:lstStyle/>
              <a:p>
                <a:pPr>
                  <a:defRPr sz="3100"/>
                </a:pPr>
                <a:r>
                  <a:rPr lang="en-US" sz="3100" dirty="0" smtClean="0"/>
                  <a:t>Pressure Differential</a:t>
                </a:r>
                <a:r>
                  <a:rPr lang="en-US" sz="3100" baseline="0" dirty="0" smtClean="0"/>
                  <a:t> </a:t>
                </a:r>
                <a:r>
                  <a:rPr lang="en-US" sz="3100" baseline="0" dirty="0"/>
                  <a:t>(Pa)</a:t>
                </a:r>
                <a:endParaRPr lang="en-US" sz="3100" dirty="0"/>
              </a:p>
            </c:rich>
          </c:tx>
          <c:layout>
            <c:manualLayout>
              <c:xMode val="edge"/>
              <c:yMode val="edge"/>
              <c:x val="0.37337426276970476"/>
              <c:y val="0.92265151515151511"/>
            </c:manualLayout>
          </c:layout>
          <c:overlay val="0"/>
        </c:title>
        <c:numFmt formatCode="General" sourceLinked="1"/>
        <c:majorTickMark val="out"/>
        <c:minorTickMark val="none"/>
        <c:tickLblPos val="nextTo"/>
        <c:txPr>
          <a:bodyPr/>
          <a:lstStyle/>
          <a:p>
            <a:pPr>
              <a:defRPr sz="3100"/>
            </a:pPr>
            <a:endParaRPr lang="en-US"/>
          </a:p>
        </c:txPr>
        <c:crossAx val="186218752"/>
        <c:crosses val="autoZero"/>
        <c:crossBetween val="midCat"/>
      </c:valAx>
      <c:valAx>
        <c:axId val="186218752"/>
        <c:scaling>
          <c:orientation val="minMax"/>
        </c:scaling>
        <c:delete val="0"/>
        <c:axPos val="l"/>
        <c:majorGridlines/>
        <c:title>
          <c:tx>
            <c:rich>
              <a:bodyPr rot="-5400000" vert="horz"/>
              <a:lstStyle/>
              <a:p>
                <a:pPr>
                  <a:defRPr sz="3100"/>
                </a:pPr>
                <a:r>
                  <a:rPr lang="en-US" sz="3100"/>
                  <a:t>Transducer</a:t>
                </a:r>
                <a:r>
                  <a:rPr lang="en-US" sz="3100" baseline="0"/>
                  <a:t> Voltage </a:t>
                </a:r>
                <a:r>
                  <a:rPr lang="en-US" sz="3100"/>
                  <a:t>(V)</a:t>
                </a:r>
              </a:p>
            </c:rich>
          </c:tx>
          <c:layout/>
          <c:overlay val="0"/>
        </c:title>
        <c:numFmt formatCode="General" sourceLinked="1"/>
        <c:majorTickMark val="out"/>
        <c:minorTickMark val="none"/>
        <c:tickLblPos val="nextTo"/>
        <c:txPr>
          <a:bodyPr/>
          <a:lstStyle/>
          <a:p>
            <a:pPr>
              <a:defRPr sz="3100"/>
            </a:pPr>
            <a:endParaRPr lang="en-US"/>
          </a:p>
        </c:txPr>
        <c:crossAx val="186173312"/>
        <c:crosses val="autoZero"/>
        <c:crossBetween val="midCat"/>
      </c:valAx>
    </c:plotArea>
    <c:plotVisOnly val="1"/>
    <c:dispBlanksAs val="gap"/>
    <c:showDLblsOverMax val="0"/>
  </c:chart>
  <c:spPr>
    <a:ln>
      <a:solidFill>
        <a:schemeClr val="tx1"/>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67874987403544"/>
          <c:y val="0.10496181596729871"/>
          <c:w val="0.75104842811107964"/>
          <c:h val="0.73161237717070626"/>
        </c:manualLayout>
      </c:layout>
      <c:scatterChart>
        <c:scatterStyle val="lineMarker"/>
        <c:varyColors val="0"/>
        <c:ser>
          <c:idx val="0"/>
          <c:order val="0"/>
          <c:tx>
            <c:v>Port 8</c:v>
          </c:tx>
          <c:spPr>
            <a:ln w="28575">
              <a:noFill/>
            </a:ln>
          </c:spPr>
          <c:xVal>
            <c:numRef>
              <c:f>Sheet3!$D$4:$D$11</c:f>
              <c:numCache>
                <c:formatCode>General</c:formatCode>
                <c:ptCount val="8"/>
                <c:pt idx="0">
                  <c:v>16.338454042496561</c:v>
                </c:pt>
                <c:pt idx="1">
                  <c:v>16.374721465685045</c:v>
                </c:pt>
                <c:pt idx="2">
                  <c:v>16.410908739578112</c:v>
                </c:pt>
                <c:pt idx="3">
                  <c:v>16.410908739578112</c:v>
                </c:pt>
                <c:pt idx="4">
                  <c:v>16.483044949849234</c:v>
                </c:pt>
                <c:pt idx="5">
                  <c:v>16.518994927014923</c:v>
                </c:pt>
                <c:pt idx="6">
                  <c:v>16.590661185098497</c:v>
                </c:pt>
                <c:pt idx="7">
                  <c:v>17.831468011314644</c:v>
                </c:pt>
              </c:numCache>
            </c:numRef>
          </c:xVal>
          <c:yVal>
            <c:numRef>
              <c:f>Sheet3!$A$4:$A$11</c:f>
              <c:numCache>
                <c:formatCode>General</c:formatCode>
                <c:ptCount val="8"/>
                <c:pt idx="0">
                  <c:v>160</c:v>
                </c:pt>
                <c:pt idx="1">
                  <c:v>165</c:v>
                </c:pt>
                <c:pt idx="2">
                  <c:v>170</c:v>
                </c:pt>
                <c:pt idx="3">
                  <c:v>175</c:v>
                </c:pt>
                <c:pt idx="4">
                  <c:v>180</c:v>
                </c:pt>
                <c:pt idx="5">
                  <c:v>185</c:v>
                </c:pt>
                <c:pt idx="6">
                  <c:v>190</c:v>
                </c:pt>
                <c:pt idx="7">
                  <c:v>195</c:v>
                </c:pt>
              </c:numCache>
            </c:numRef>
          </c:yVal>
          <c:smooth val="0"/>
        </c:ser>
        <c:ser>
          <c:idx val="1"/>
          <c:order val="1"/>
          <c:tx>
            <c:v>Port 1</c:v>
          </c:tx>
          <c:spPr>
            <a:ln w="28575">
              <a:noFill/>
            </a:ln>
          </c:spPr>
          <c:xVal>
            <c:numRef>
              <c:f>Sheet3!$L$4:$L$20</c:f>
              <c:numCache>
                <c:formatCode>General</c:formatCode>
                <c:ptCount val="17"/>
                <c:pt idx="0">
                  <c:v>4.3569210779990835</c:v>
                </c:pt>
                <c:pt idx="1">
                  <c:v>4.3569210779990835</c:v>
                </c:pt>
                <c:pt idx="2">
                  <c:v>4.3569210779990835</c:v>
                </c:pt>
                <c:pt idx="3">
                  <c:v>4.6212126590216318</c:v>
                </c:pt>
                <c:pt idx="4">
                  <c:v>4.4910114517675312</c:v>
                </c:pt>
                <c:pt idx="5">
                  <c:v>4.6212126590216318</c:v>
                </c:pt>
                <c:pt idx="6">
                  <c:v>4.6212126590216318</c:v>
                </c:pt>
                <c:pt idx="7">
                  <c:v>4.3569210779990835</c:v>
                </c:pt>
                <c:pt idx="8">
                  <c:v>4.2185706939576137</c:v>
                </c:pt>
                <c:pt idx="9">
                  <c:v>4.4910114517675312</c:v>
                </c:pt>
                <c:pt idx="10">
                  <c:v>4.7478446709950601</c:v>
                </c:pt>
                <c:pt idx="11">
                  <c:v>4.4910114517675312</c:v>
                </c:pt>
                <c:pt idx="12">
                  <c:v>4.2185706939576137</c:v>
                </c:pt>
                <c:pt idx="13">
                  <c:v>4.3569210779990835</c:v>
                </c:pt>
                <c:pt idx="14">
                  <c:v>4.7478446709950601</c:v>
                </c:pt>
                <c:pt idx="15">
                  <c:v>4.7478446709950601</c:v>
                </c:pt>
                <c:pt idx="16">
                  <c:v>4.3569210779990835</c:v>
                </c:pt>
              </c:numCache>
            </c:numRef>
          </c:xVal>
          <c:yVal>
            <c:numRef>
              <c:f>Sheet3!$I$4:$I$20</c:f>
              <c:numCache>
                <c:formatCode>General</c:formatCode>
                <c:ptCount val="17"/>
                <c:pt idx="0">
                  <c:v>100</c:v>
                </c:pt>
                <c:pt idx="1">
                  <c:v>110</c:v>
                </c:pt>
                <c:pt idx="2">
                  <c:v>120</c:v>
                </c:pt>
                <c:pt idx="3">
                  <c:v>130</c:v>
                </c:pt>
                <c:pt idx="4">
                  <c:v>140</c:v>
                </c:pt>
                <c:pt idx="5">
                  <c:v>150</c:v>
                </c:pt>
                <c:pt idx="6">
                  <c:v>160</c:v>
                </c:pt>
                <c:pt idx="7">
                  <c:v>170</c:v>
                </c:pt>
                <c:pt idx="8">
                  <c:v>180</c:v>
                </c:pt>
                <c:pt idx="9">
                  <c:v>190</c:v>
                </c:pt>
                <c:pt idx="10">
                  <c:v>200</c:v>
                </c:pt>
                <c:pt idx="11">
                  <c:v>210</c:v>
                </c:pt>
                <c:pt idx="12">
                  <c:v>220</c:v>
                </c:pt>
                <c:pt idx="13">
                  <c:v>230</c:v>
                </c:pt>
                <c:pt idx="14">
                  <c:v>240</c:v>
                </c:pt>
                <c:pt idx="15">
                  <c:v>250</c:v>
                </c:pt>
                <c:pt idx="16">
                  <c:v>260</c:v>
                </c:pt>
              </c:numCache>
            </c:numRef>
          </c:yVal>
          <c:smooth val="0"/>
        </c:ser>
        <c:ser>
          <c:idx val="2"/>
          <c:order val="2"/>
          <c:tx>
            <c:v>Port 5</c:v>
          </c:tx>
          <c:spPr>
            <a:ln w="28575">
              <a:noFill/>
            </a:ln>
          </c:spPr>
          <c:xVal>
            <c:numRef>
              <c:f>Sheet3!$R$4:$R$12</c:f>
              <c:numCache>
                <c:formatCode>General</c:formatCode>
                <c:ptCount val="9"/>
                <c:pt idx="0">
                  <c:v>7.4673865079921642</c:v>
                </c:pt>
                <c:pt idx="1">
                  <c:v>7.6246118864983874</c:v>
                </c:pt>
                <c:pt idx="2">
                  <c:v>7.6246118864983874</c:v>
                </c:pt>
                <c:pt idx="3">
                  <c:v>7.6246118864983874</c:v>
                </c:pt>
                <c:pt idx="4">
                  <c:v>7.7020210983693866</c:v>
                </c:pt>
                <c:pt idx="5">
                  <c:v>7.7020210983693866</c:v>
                </c:pt>
                <c:pt idx="6">
                  <c:v>7.7020210983693866</c:v>
                </c:pt>
                <c:pt idx="7">
                  <c:v>7.7020210983693866</c:v>
                </c:pt>
                <c:pt idx="8">
                  <c:v>7.8545511749377672</c:v>
                </c:pt>
              </c:numCache>
            </c:numRef>
          </c:xVal>
          <c:yVal>
            <c:numRef>
              <c:f>Sheet3!$O$4:$O$12</c:f>
              <c:numCache>
                <c:formatCode>General</c:formatCode>
                <c:ptCount val="9"/>
                <c:pt idx="0">
                  <c:v>135</c:v>
                </c:pt>
                <c:pt idx="1">
                  <c:v>145</c:v>
                </c:pt>
                <c:pt idx="2">
                  <c:v>155</c:v>
                </c:pt>
                <c:pt idx="3">
                  <c:v>165</c:v>
                </c:pt>
                <c:pt idx="4">
                  <c:v>175</c:v>
                </c:pt>
                <c:pt idx="5">
                  <c:v>185</c:v>
                </c:pt>
                <c:pt idx="6">
                  <c:v>195</c:v>
                </c:pt>
                <c:pt idx="7">
                  <c:v>205</c:v>
                </c:pt>
                <c:pt idx="8">
                  <c:v>215</c:v>
                </c:pt>
              </c:numCache>
            </c:numRef>
          </c:yVal>
          <c:smooth val="0"/>
        </c:ser>
        <c:ser>
          <c:idx val="3"/>
          <c:order val="3"/>
          <c:tx>
            <c:v>Port 10</c:v>
          </c:tx>
          <c:spPr>
            <a:ln w="28575">
              <a:noFill/>
            </a:ln>
          </c:spPr>
          <c:marker>
            <c:symbol val="circle"/>
            <c:size val="7"/>
          </c:marker>
          <c:xVal>
            <c:numRef>
              <c:f>Sheet3!$X$4:$X$15</c:f>
              <c:numCache>
                <c:formatCode>General</c:formatCode>
                <c:ptCount val="12"/>
                <c:pt idx="0">
                  <c:v>3.2676908084993332</c:v>
                </c:pt>
                <c:pt idx="1">
                  <c:v>3.6125681142284152</c:v>
                </c:pt>
                <c:pt idx="2">
                  <c:v>2.6680583726686455</c:v>
                </c:pt>
                <c:pt idx="3">
                  <c:v>6.1616168786955097</c:v>
                </c:pt>
                <c:pt idx="4">
                  <c:v>15.014003137037204</c:v>
                </c:pt>
                <c:pt idx="5">
                  <c:v>17.1532154373064</c:v>
                </c:pt>
                <c:pt idx="6">
                  <c:v>17.1532154373064</c:v>
                </c:pt>
                <c:pt idx="7">
                  <c:v>16.979419511239893</c:v>
                </c:pt>
                <c:pt idx="8">
                  <c:v>10.042206893882243</c:v>
                </c:pt>
                <c:pt idx="9">
                  <c:v>2.4355929257519304</c:v>
                </c:pt>
                <c:pt idx="10">
                  <c:v>0</c:v>
                </c:pt>
                <c:pt idx="11">
                  <c:v>0</c:v>
                </c:pt>
              </c:numCache>
            </c:numRef>
          </c:xVal>
          <c:yVal>
            <c:numRef>
              <c:f>Sheet3!$U$4:$U$15</c:f>
              <c:numCache>
                <c:formatCode>General</c:formatCode>
                <c:ptCount val="12"/>
                <c:pt idx="0">
                  <c:v>120</c:v>
                </c:pt>
                <c:pt idx="1">
                  <c:v>130</c:v>
                </c:pt>
                <c:pt idx="2">
                  <c:v>140</c:v>
                </c:pt>
                <c:pt idx="3">
                  <c:v>150</c:v>
                </c:pt>
                <c:pt idx="4">
                  <c:v>160</c:v>
                </c:pt>
                <c:pt idx="5">
                  <c:v>170</c:v>
                </c:pt>
                <c:pt idx="6">
                  <c:v>180</c:v>
                </c:pt>
                <c:pt idx="7">
                  <c:v>190</c:v>
                </c:pt>
                <c:pt idx="8">
                  <c:v>200</c:v>
                </c:pt>
                <c:pt idx="9">
                  <c:v>210</c:v>
                </c:pt>
                <c:pt idx="10">
                  <c:v>220</c:v>
                </c:pt>
                <c:pt idx="11">
                  <c:v>230</c:v>
                </c:pt>
              </c:numCache>
            </c:numRef>
          </c:yVal>
          <c:smooth val="0"/>
        </c:ser>
        <c:dLbls>
          <c:showLegendKey val="0"/>
          <c:showVal val="0"/>
          <c:showCatName val="0"/>
          <c:showSerName val="0"/>
          <c:showPercent val="0"/>
          <c:showBubbleSize val="0"/>
        </c:dLbls>
        <c:axId val="186738176"/>
        <c:axId val="186835328"/>
      </c:scatterChart>
      <c:valAx>
        <c:axId val="186738176"/>
        <c:scaling>
          <c:orientation val="minMax"/>
        </c:scaling>
        <c:delete val="0"/>
        <c:axPos val="b"/>
        <c:title>
          <c:tx>
            <c:rich>
              <a:bodyPr/>
              <a:lstStyle/>
              <a:p>
                <a:pPr>
                  <a:defRPr/>
                </a:pPr>
                <a:r>
                  <a:rPr lang="en-US"/>
                  <a:t>Velocity (m/s)</a:t>
                </a:r>
              </a:p>
            </c:rich>
          </c:tx>
          <c:layout/>
          <c:overlay val="0"/>
        </c:title>
        <c:numFmt formatCode="General" sourceLinked="1"/>
        <c:majorTickMark val="out"/>
        <c:minorTickMark val="none"/>
        <c:tickLblPos val="nextTo"/>
        <c:crossAx val="186835328"/>
        <c:crosses val="autoZero"/>
        <c:crossBetween val="midCat"/>
      </c:valAx>
      <c:valAx>
        <c:axId val="186835328"/>
        <c:scaling>
          <c:orientation val="minMax"/>
          <c:max val="275"/>
          <c:min val="75"/>
        </c:scaling>
        <c:delete val="0"/>
        <c:axPos val="l"/>
        <c:majorGridlines/>
        <c:title>
          <c:tx>
            <c:rich>
              <a:bodyPr rot="-5400000" vert="horz"/>
              <a:lstStyle/>
              <a:p>
                <a:pPr>
                  <a:defRPr/>
                </a:pPr>
                <a:r>
                  <a:rPr lang="en-US"/>
                  <a:t>Vertical Position (mm)</a:t>
                </a:r>
              </a:p>
            </c:rich>
          </c:tx>
          <c:layout>
            <c:manualLayout>
              <c:xMode val="edge"/>
              <c:yMode val="edge"/>
              <c:x val="0"/>
              <c:y val="0.16673091236729737"/>
            </c:manualLayout>
          </c:layout>
          <c:overlay val="0"/>
        </c:title>
        <c:numFmt formatCode="General" sourceLinked="1"/>
        <c:majorTickMark val="out"/>
        <c:minorTickMark val="none"/>
        <c:tickLblPos val="nextTo"/>
        <c:crossAx val="186738176"/>
        <c:crosses val="autoZero"/>
        <c:crossBetween val="midCat"/>
      </c:valAx>
    </c:plotArea>
    <c:legend>
      <c:legendPos val="r"/>
      <c:layout/>
      <c:overlay val="0"/>
    </c:legend>
    <c:plotVisOnly val="1"/>
    <c:dispBlanksAs val="gap"/>
    <c:showDLblsOverMax val="0"/>
  </c:chart>
  <c:spPr>
    <a:ln>
      <a:solidFill>
        <a:schemeClr val="tx1"/>
      </a:solidFill>
    </a:ln>
  </c:spPr>
  <c:txPr>
    <a:bodyPr/>
    <a:lstStyle/>
    <a:p>
      <a:pPr>
        <a:defRPr sz="31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4047158117214"/>
          <c:y val="0.10960080458617354"/>
          <c:w val="0.82401512230066187"/>
          <c:h val="0.66715120040892506"/>
        </c:manualLayout>
      </c:layout>
      <c:scatterChart>
        <c:scatterStyle val="lineMarker"/>
        <c:varyColors val="0"/>
        <c:ser>
          <c:idx val="0"/>
          <c:order val="0"/>
          <c:spPr>
            <a:ln w="28575" cap="rnd">
              <a:noFill/>
              <a:round/>
            </a:ln>
            <a:effectLst/>
          </c:spPr>
          <c:marker>
            <c:symbol val="circle"/>
            <c:size val="12"/>
            <c:spPr>
              <a:solidFill>
                <a:schemeClr val="accent1"/>
              </a:solidFill>
              <a:ln w="9525">
                <a:solidFill>
                  <a:schemeClr val="accent1"/>
                </a:solidFill>
              </a:ln>
              <a:effectLst/>
            </c:spPr>
          </c:marker>
          <c:xVal>
            <c:numRef>
              <c:f>'Analysis 5'!$E$1:$E$4</c:f>
              <c:numCache>
                <c:formatCode>General</c:formatCode>
                <c:ptCount val="4"/>
                <c:pt idx="0">
                  <c:v>84</c:v>
                </c:pt>
                <c:pt idx="1">
                  <c:v>287</c:v>
                </c:pt>
                <c:pt idx="2">
                  <c:v>438</c:v>
                </c:pt>
                <c:pt idx="3">
                  <c:v>537</c:v>
                </c:pt>
              </c:numCache>
            </c:numRef>
          </c:xVal>
          <c:yVal>
            <c:numRef>
              <c:f>'Analysis 5'!$F$1:$F$4</c:f>
              <c:numCache>
                <c:formatCode>General</c:formatCode>
                <c:ptCount val="4"/>
                <c:pt idx="0">
                  <c:v>0.14488433672671577</c:v>
                </c:pt>
                <c:pt idx="1">
                  <c:v>0.13688028392292423</c:v>
                </c:pt>
                <c:pt idx="2">
                  <c:v>0.14095765685207226</c:v>
                </c:pt>
                <c:pt idx="3">
                  <c:v>0.28032323240695012</c:v>
                </c:pt>
              </c:numCache>
            </c:numRef>
          </c:yVal>
          <c:smooth val="0"/>
        </c:ser>
        <c:dLbls>
          <c:showLegendKey val="0"/>
          <c:showVal val="0"/>
          <c:showCatName val="0"/>
          <c:showSerName val="0"/>
          <c:showPercent val="0"/>
          <c:showBubbleSize val="0"/>
        </c:dLbls>
        <c:axId val="84474112"/>
        <c:axId val="84822656"/>
      </c:scatterChart>
      <c:valAx>
        <c:axId val="84474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n-US"/>
                  <a:t>Horizontal position (mm)</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en-US"/>
          </a:p>
        </c:txPr>
        <c:crossAx val="84822656"/>
        <c:crosses val="autoZero"/>
        <c:crossBetween val="midCat"/>
      </c:valAx>
      <c:valAx>
        <c:axId val="84822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Flow Rate (m3/s)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en-US"/>
          </a:p>
        </c:txPr>
        <c:crossAx val="844741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sz="31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997888359805855"/>
          <c:y val="4.3409492588189193E-2"/>
          <c:w val="0.71337674588787636"/>
          <c:h val="0.73417566243629284"/>
        </c:manualLayout>
      </c:layout>
      <c:scatterChart>
        <c:scatterStyle val="lineMarker"/>
        <c:varyColors val="0"/>
        <c:ser>
          <c:idx val="0"/>
          <c:order val="0"/>
          <c:tx>
            <c:v>theoretical velocity</c:v>
          </c:tx>
          <c:marker>
            <c:symbol val="none"/>
          </c:marker>
          <c:xVal>
            <c:numRef>
              <c:f>Sheet3!$D$25:$D$34</c:f>
              <c:numCache>
                <c:formatCode>General</c:formatCode>
                <c:ptCount val="10"/>
                <c:pt idx="0">
                  <c:v>84</c:v>
                </c:pt>
                <c:pt idx="1">
                  <c:v>135</c:v>
                </c:pt>
                <c:pt idx="2">
                  <c:v>185</c:v>
                </c:pt>
                <c:pt idx="3">
                  <c:v>236</c:v>
                </c:pt>
                <c:pt idx="4">
                  <c:v>287</c:v>
                </c:pt>
                <c:pt idx="5">
                  <c:v>355</c:v>
                </c:pt>
                <c:pt idx="6">
                  <c:v>388</c:v>
                </c:pt>
                <c:pt idx="7">
                  <c:v>438</c:v>
                </c:pt>
                <c:pt idx="8">
                  <c:v>487</c:v>
                </c:pt>
                <c:pt idx="9">
                  <c:v>537</c:v>
                </c:pt>
              </c:numCache>
            </c:numRef>
          </c:xVal>
          <c:yVal>
            <c:numRef>
              <c:f>Sheet3!$E$25:$E$34</c:f>
              <c:numCache>
                <c:formatCode>General</c:formatCode>
                <c:ptCount val="10"/>
                <c:pt idx="0">
                  <c:v>3.6635309294993106</c:v>
                </c:pt>
                <c:pt idx="1">
                  <c:v>4.1469549198153572</c:v>
                </c:pt>
                <c:pt idx="2">
                  <c:v>4.7631568390202199</c:v>
                </c:pt>
                <c:pt idx="3">
                  <c:v>5.6140387938734966</c:v>
                </c:pt>
                <c:pt idx="4">
                  <c:v>6.8350379427025709</c:v>
                </c:pt>
                <c:pt idx="5">
                  <c:v>8.6874201776039879</c:v>
                </c:pt>
                <c:pt idx="6">
                  <c:v>12.006379353253047</c:v>
                </c:pt>
                <c:pt idx="7">
                  <c:v>14.773</c:v>
                </c:pt>
                <c:pt idx="8">
                  <c:v>8.537897203645981</c:v>
                </c:pt>
                <c:pt idx="9">
                  <c:v>4.8685609853252263</c:v>
                </c:pt>
              </c:numCache>
            </c:numRef>
          </c:yVal>
          <c:smooth val="0"/>
        </c:ser>
        <c:ser>
          <c:idx val="1"/>
          <c:order val="1"/>
          <c:tx>
            <c:v>experimental velocity</c:v>
          </c:tx>
          <c:spPr>
            <a:ln w="28575">
              <a:noFill/>
            </a:ln>
          </c:spPr>
          <c:xVal>
            <c:numRef>
              <c:f>Sheet3!$F$39:$F$42</c:f>
              <c:numCache>
                <c:formatCode>General</c:formatCode>
                <c:ptCount val="4"/>
                <c:pt idx="0">
                  <c:v>84</c:v>
                </c:pt>
                <c:pt idx="1">
                  <c:v>287</c:v>
                </c:pt>
                <c:pt idx="2">
                  <c:v>438</c:v>
                </c:pt>
                <c:pt idx="3">
                  <c:v>537</c:v>
                </c:pt>
              </c:numCache>
            </c:numRef>
          </c:xVal>
          <c:yVal>
            <c:numRef>
              <c:f>Sheet3!$B$39:$B$42</c:f>
              <c:numCache>
                <c:formatCode>General</c:formatCode>
                <c:ptCount val="4"/>
                <c:pt idx="0" formatCode="0.000">
                  <c:v>4.2309999999999999</c:v>
                </c:pt>
                <c:pt idx="1">
                  <c:v>6.9</c:v>
                </c:pt>
                <c:pt idx="2">
                  <c:v>14.773</c:v>
                </c:pt>
                <c:pt idx="3">
                  <c:v>8.5898000000000003</c:v>
                </c:pt>
              </c:numCache>
            </c:numRef>
          </c:yVal>
          <c:smooth val="0"/>
        </c:ser>
        <c:dLbls>
          <c:showLegendKey val="0"/>
          <c:showVal val="0"/>
          <c:showCatName val="0"/>
          <c:showSerName val="0"/>
          <c:showPercent val="0"/>
          <c:showBubbleSize val="0"/>
        </c:dLbls>
        <c:axId val="84859520"/>
        <c:axId val="98102656"/>
      </c:scatterChart>
      <c:valAx>
        <c:axId val="84859520"/>
        <c:scaling>
          <c:orientation val="minMax"/>
        </c:scaling>
        <c:delete val="0"/>
        <c:axPos val="b"/>
        <c:title>
          <c:tx>
            <c:rich>
              <a:bodyPr/>
              <a:lstStyle/>
              <a:p>
                <a:pPr>
                  <a:defRPr/>
                </a:pPr>
                <a:r>
                  <a:rPr lang="en-US"/>
                  <a:t>Horizontal Distance (mm)</a:t>
                </a:r>
              </a:p>
            </c:rich>
          </c:tx>
          <c:layout>
            <c:manualLayout>
              <c:xMode val="edge"/>
              <c:yMode val="edge"/>
              <c:x val="0.25804025395454488"/>
              <c:y val="0.90629790289103351"/>
            </c:manualLayout>
          </c:layout>
          <c:overlay val="0"/>
        </c:title>
        <c:numFmt formatCode="General" sourceLinked="1"/>
        <c:majorTickMark val="out"/>
        <c:minorTickMark val="none"/>
        <c:tickLblPos val="nextTo"/>
        <c:crossAx val="98102656"/>
        <c:crosses val="autoZero"/>
        <c:crossBetween val="midCat"/>
      </c:valAx>
      <c:valAx>
        <c:axId val="98102656"/>
        <c:scaling>
          <c:orientation val="minMax"/>
        </c:scaling>
        <c:delete val="0"/>
        <c:axPos val="l"/>
        <c:majorGridlines/>
        <c:title>
          <c:tx>
            <c:rich>
              <a:bodyPr rot="-5400000" vert="horz"/>
              <a:lstStyle/>
              <a:p>
                <a:pPr>
                  <a:defRPr/>
                </a:pPr>
                <a:r>
                  <a:rPr lang="en-US"/>
                  <a:t>Velocity (m/s)</a:t>
                </a:r>
              </a:p>
            </c:rich>
          </c:tx>
          <c:layout/>
          <c:overlay val="0"/>
        </c:title>
        <c:numFmt formatCode="General" sourceLinked="1"/>
        <c:majorTickMark val="out"/>
        <c:minorTickMark val="none"/>
        <c:tickLblPos val="nextTo"/>
        <c:crossAx val="84859520"/>
        <c:crosses val="autoZero"/>
        <c:crossBetween val="midCat"/>
      </c:valAx>
    </c:plotArea>
    <c:plotVisOnly val="1"/>
    <c:dispBlanksAs val="gap"/>
    <c:showDLblsOverMax val="0"/>
  </c:chart>
  <c:txPr>
    <a:bodyPr/>
    <a:lstStyle/>
    <a:p>
      <a:pPr>
        <a:defRPr sz="31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6729737645156453E-2"/>
          <c:y val="5.1364279504416063E-2"/>
          <c:w val="0.76722470010518451"/>
          <c:h val="0.71479648053317713"/>
        </c:manualLayout>
      </c:layout>
      <c:scatterChart>
        <c:scatterStyle val="lineMarker"/>
        <c:varyColors val="0"/>
        <c:ser>
          <c:idx val="0"/>
          <c:order val="0"/>
          <c:tx>
            <c:v>Theoretical Static Pressure</c:v>
          </c:tx>
          <c:marker>
            <c:symbol val="none"/>
          </c:marker>
          <c:xVal>
            <c:numRef>
              <c:f>Sheet3!$D$25:$D$34</c:f>
              <c:numCache>
                <c:formatCode>General</c:formatCode>
                <c:ptCount val="10"/>
                <c:pt idx="0">
                  <c:v>84</c:v>
                </c:pt>
                <c:pt idx="1">
                  <c:v>135</c:v>
                </c:pt>
                <c:pt idx="2">
                  <c:v>185</c:v>
                </c:pt>
                <c:pt idx="3">
                  <c:v>236</c:v>
                </c:pt>
                <c:pt idx="4">
                  <c:v>287</c:v>
                </c:pt>
                <c:pt idx="5">
                  <c:v>355</c:v>
                </c:pt>
                <c:pt idx="6">
                  <c:v>388</c:v>
                </c:pt>
                <c:pt idx="7">
                  <c:v>438</c:v>
                </c:pt>
                <c:pt idx="8">
                  <c:v>487</c:v>
                </c:pt>
                <c:pt idx="9">
                  <c:v>537</c:v>
                </c:pt>
              </c:numCache>
            </c:numRef>
          </c:xVal>
          <c:yVal>
            <c:numRef>
              <c:f>Sheet3!$F$25:$F$34</c:f>
              <c:numCache>
                <c:formatCode>General</c:formatCode>
                <c:ptCount val="10"/>
                <c:pt idx="0">
                  <c:v>-14.285714285714299</c:v>
                </c:pt>
                <c:pt idx="1">
                  <c:v>-16.558920368346872</c:v>
                </c:pt>
                <c:pt idx="2">
                  <c:v>-19.864432525352004</c:v>
                </c:pt>
                <c:pt idx="3">
                  <c:v>-25.180394654396224</c:v>
                </c:pt>
                <c:pt idx="4">
                  <c:v>-34.331742553639636</c:v>
                </c:pt>
                <c:pt idx="5">
                  <c:v>-51.642802679685218</c:v>
                </c:pt>
                <c:pt idx="6">
                  <c:v>-92.992726024328874</c:v>
                </c:pt>
                <c:pt idx="7">
                  <c:v>-137.59763750663907</c:v>
                </c:pt>
                <c:pt idx="8">
                  <c:v>-50.092174329957658</c:v>
                </c:pt>
                <c:pt idx="9">
                  <c:v>-20.4756475293267</c:v>
                </c:pt>
              </c:numCache>
            </c:numRef>
          </c:yVal>
          <c:smooth val="0"/>
        </c:ser>
        <c:ser>
          <c:idx val="1"/>
          <c:order val="1"/>
          <c:tx>
            <c:v>Experimental Static Pressure</c:v>
          </c:tx>
          <c:spPr>
            <a:ln w="28575">
              <a:noFill/>
            </a:ln>
          </c:spPr>
          <c:xVal>
            <c:numRef>
              <c:f>Sheet3!$D$25:$D$34</c:f>
              <c:numCache>
                <c:formatCode>General</c:formatCode>
                <c:ptCount val="10"/>
                <c:pt idx="0">
                  <c:v>84</c:v>
                </c:pt>
                <c:pt idx="1">
                  <c:v>135</c:v>
                </c:pt>
                <c:pt idx="2">
                  <c:v>185</c:v>
                </c:pt>
                <c:pt idx="3">
                  <c:v>236</c:v>
                </c:pt>
                <c:pt idx="4">
                  <c:v>287</c:v>
                </c:pt>
                <c:pt idx="5">
                  <c:v>355</c:v>
                </c:pt>
                <c:pt idx="6">
                  <c:v>388</c:v>
                </c:pt>
                <c:pt idx="7">
                  <c:v>438</c:v>
                </c:pt>
                <c:pt idx="8">
                  <c:v>487</c:v>
                </c:pt>
                <c:pt idx="9">
                  <c:v>537</c:v>
                </c:pt>
              </c:numCache>
            </c:numRef>
          </c:xVal>
          <c:yVal>
            <c:numRef>
              <c:f>Sheet3!$C$25:$C$34</c:f>
              <c:numCache>
                <c:formatCode>0.000</c:formatCode>
                <c:ptCount val="10"/>
                <c:pt idx="0">
                  <c:v>-14.285714285714299</c:v>
                </c:pt>
                <c:pt idx="1">
                  <c:v>-17.142857142857157</c:v>
                </c:pt>
                <c:pt idx="2">
                  <c:v>-21.428571428571448</c:v>
                </c:pt>
                <c:pt idx="3">
                  <c:v>-27.142857142857167</c:v>
                </c:pt>
                <c:pt idx="4">
                  <c:v>-37.857142857142811</c:v>
                </c:pt>
                <c:pt idx="5">
                  <c:v>-57.142857142857196</c:v>
                </c:pt>
                <c:pt idx="6">
                  <c:v>-109.28571428571431</c:v>
                </c:pt>
                <c:pt idx="7">
                  <c:v>-170</c:v>
                </c:pt>
                <c:pt idx="8">
                  <c:v>-177.14285714285714</c:v>
                </c:pt>
                <c:pt idx="9">
                  <c:v>-179.28571428571436</c:v>
                </c:pt>
              </c:numCache>
            </c:numRef>
          </c:yVal>
          <c:smooth val="0"/>
        </c:ser>
        <c:dLbls>
          <c:showLegendKey val="0"/>
          <c:showVal val="0"/>
          <c:showCatName val="0"/>
          <c:showSerName val="0"/>
          <c:showPercent val="0"/>
          <c:showBubbleSize val="0"/>
        </c:dLbls>
        <c:axId val="100553856"/>
        <c:axId val="100556160"/>
      </c:scatterChart>
      <c:valAx>
        <c:axId val="100553856"/>
        <c:scaling>
          <c:orientation val="minMax"/>
        </c:scaling>
        <c:delete val="0"/>
        <c:axPos val="b"/>
        <c:title>
          <c:tx>
            <c:rich>
              <a:bodyPr/>
              <a:lstStyle/>
              <a:p>
                <a:pPr>
                  <a:defRPr/>
                </a:pPr>
                <a:r>
                  <a:rPr lang="en-US" dirty="0"/>
                  <a:t>Horizontal Distance (mm)</a:t>
                </a:r>
              </a:p>
            </c:rich>
          </c:tx>
          <c:layout>
            <c:manualLayout>
              <c:xMode val="edge"/>
              <c:yMode val="edge"/>
              <c:x val="0.21154937884130826"/>
              <c:y val="0.89298457106365803"/>
            </c:manualLayout>
          </c:layout>
          <c:overlay val="0"/>
        </c:title>
        <c:numFmt formatCode="General" sourceLinked="1"/>
        <c:majorTickMark val="none"/>
        <c:minorTickMark val="none"/>
        <c:tickLblPos val="low"/>
        <c:crossAx val="100556160"/>
        <c:crosses val="autoZero"/>
        <c:crossBetween val="midCat"/>
      </c:valAx>
      <c:valAx>
        <c:axId val="100556160"/>
        <c:scaling>
          <c:orientation val="minMax"/>
          <c:min val="-200"/>
        </c:scaling>
        <c:delete val="0"/>
        <c:axPos val="l"/>
        <c:majorGridlines/>
        <c:title>
          <c:tx>
            <c:rich>
              <a:bodyPr rot="-5400000" vert="horz"/>
              <a:lstStyle/>
              <a:p>
                <a:pPr>
                  <a:defRPr/>
                </a:pPr>
                <a:r>
                  <a:rPr lang="en-US" dirty="0"/>
                  <a:t>Pressure (Pa)</a:t>
                </a:r>
              </a:p>
            </c:rich>
          </c:tx>
          <c:layout>
            <c:manualLayout>
              <c:xMode val="edge"/>
              <c:yMode val="edge"/>
              <c:x val="0.93144408521707411"/>
              <c:y val="0.27732967267585262"/>
            </c:manualLayout>
          </c:layout>
          <c:overlay val="0"/>
        </c:title>
        <c:numFmt formatCode="General" sourceLinked="1"/>
        <c:majorTickMark val="out"/>
        <c:minorTickMark val="none"/>
        <c:tickLblPos val="high"/>
        <c:crossAx val="100553856"/>
        <c:crosses val="autoZero"/>
        <c:crossBetween val="midCat"/>
      </c:valAx>
    </c:plotArea>
    <c:plotVisOnly val="1"/>
    <c:dispBlanksAs val="gap"/>
    <c:showDLblsOverMax val="0"/>
  </c:chart>
  <c:txPr>
    <a:bodyPr/>
    <a:lstStyle/>
    <a:p>
      <a:pPr>
        <a:defRPr sz="31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50642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159723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25152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44CEA-0D09-4700-AFAF-5F962B99202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68889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44CEA-0D09-4700-AFAF-5F962B99202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197538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44CEA-0D09-4700-AFAF-5F962B99202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9073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44CEA-0D09-4700-AFAF-5F962B992027}"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76862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44CEA-0D09-4700-AFAF-5F962B992027}"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47298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44CEA-0D09-4700-AFAF-5F962B992027}"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58692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44CEA-0D09-4700-AFAF-5F962B99202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37789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44CEA-0D09-4700-AFAF-5F962B99202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4530C-4A5B-416D-8715-64E3D529842C}" type="slidenum">
              <a:rPr lang="en-US" smtClean="0"/>
              <a:t>‹#›</a:t>
            </a:fld>
            <a:endParaRPr lang="en-US"/>
          </a:p>
        </p:txBody>
      </p:sp>
    </p:spTree>
    <p:extLst>
      <p:ext uri="{BB962C8B-B14F-4D97-AF65-F5344CB8AC3E}">
        <p14:creationId xmlns:p14="http://schemas.microsoft.com/office/powerpoint/2010/main" val="207164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44CEA-0D09-4700-AFAF-5F962B992027}" type="datetimeFigureOut">
              <a:rPr lang="en-US" smtClean="0"/>
              <a:t>1/21/2015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994530C-4A5B-416D-8715-64E3D529842C}" type="slidenum">
              <a:rPr lang="en-US" smtClean="0"/>
              <a:t>‹#›</a:t>
            </a:fld>
            <a:endParaRPr lang="en-US"/>
          </a:p>
        </p:txBody>
      </p:sp>
    </p:spTree>
    <p:extLst>
      <p:ext uri="{BB962C8B-B14F-4D97-AF65-F5344CB8AC3E}">
        <p14:creationId xmlns:p14="http://schemas.microsoft.com/office/powerpoint/2010/main" val="409846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10" Type="http://schemas.openxmlformats.org/officeDocument/2006/relationships/chart" Target="../charts/chart5.xml"/><Relationship Id="rId4" Type="http://schemas.openxmlformats.org/officeDocument/2006/relationships/image" Target="../media/image3.gif"/><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0000">
              <a:schemeClr val="bg1"/>
            </a:gs>
            <a:gs pos="100000">
              <a:srgbClr val="00B0F0"/>
            </a:gs>
          </a:gsLst>
          <a:lin ang="16200000" scaled="1"/>
          <a:tileRect/>
        </a:gradFill>
        <a:effectLst/>
      </p:bgPr>
    </p:bg>
    <p:spTree>
      <p:nvGrpSpPr>
        <p:cNvPr id="1" name=""/>
        <p:cNvGrpSpPr/>
        <p:nvPr/>
      </p:nvGrpSpPr>
      <p:grpSpPr>
        <a:xfrm>
          <a:off x="0" y="0"/>
          <a:ext cx="0" cy="0"/>
          <a:chOff x="0" y="0"/>
          <a:chExt cx="0" cy="0"/>
        </a:xfrm>
      </p:grpSpPr>
      <p:grpSp>
        <p:nvGrpSpPr>
          <p:cNvPr id="31" name="Group 10"/>
          <p:cNvGrpSpPr>
            <a:grpSpLocks/>
          </p:cNvGrpSpPr>
          <p:nvPr/>
        </p:nvGrpSpPr>
        <p:grpSpPr bwMode="auto">
          <a:xfrm>
            <a:off x="21001854" y="6161662"/>
            <a:ext cx="6197373" cy="5192138"/>
            <a:chOff x="107953062" y="106158322"/>
            <a:chExt cx="4267043" cy="4268194"/>
          </a:xfrm>
        </p:grpSpPr>
        <p:grpSp>
          <p:nvGrpSpPr>
            <p:cNvPr id="1024" name="Group 11"/>
            <p:cNvGrpSpPr>
              <a:grpSpLocks/>
            </p:cNvGrpSpPr>
            <p:nvPr/>
          </p:nvGrpSpPr>
          <p:grpSpPr bwMode="auto">
            <a:xfrm>
              <a:off x="107953062" y="106178366"/>
              <a:ext cx="4038600" cy="4248150"/>
              <a:chOff x="106762219" y="105624450"/>
              <a:chExt cx="4038600" cy="4248150"/>
            </a:xfrm>
          </p:grpSpPr>
          <p:grpSp>
            <p:nvGrpSpPr>
              <p:cNvPr id="1039" name="Group 12"/>
              <p:cNvGrpSpPr>
                <a:grpSpLocks/>
              </p:cNvGrpSpPr>
              <p:nvPr/>
            </p:nvGrpSpPr>
            <p:grpSpPr bwMode="auto">
              <a:xfrm>
                <a:off x="106762219" y="105624450"/>
                <a:ext cx="4038600" cy="4248150"/>
                <a:chOff x="106762219" y="105615658"/>
                <a:chExt cx="4038600" cy="4248150"/>
              </a:xfrm>
            </p:grpSpPr>
            <p:pic>
              <p:nvPicPr>
                <p:cNvPr id="1042" name="Picture 13" descr="mano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62219" y="105615658"/>
                  <a:ext cx="4038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1043" name="Rectangle 14"/>
                <p:cNvSpPr>
                  <a:spLocks noChangeArrowheads="1"/>
                </p:cNvSpPr>
                <p:nvPr/>
              </p:nvSpPr>
              <p:spPr bwMode="auto">
                <a:xfrm>
                  <a:off x="107222192" y="106228661"/>
                  <a:ext cx="975946" cy="2382716"/>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sp>
              <p:nvSpPr>
                <p:cNvPr id="1044" name="Rectangle 15"/>
                <p:cNvSpPr>
                  <a:spLocks noChangeArrowheads="1"/>
                </p:cNvSpPr>
                <p:nvPr/>
              </p:nvSpPr>
              <p:spPr bwMode="auto">
                <a:xfrm>
                  <a:off x="109481815" y="106219869"/>
                  <a:ext cx="975946" cy="2382716"/>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grpSp>
          <p:pic>
            <p:nvPicPr>
              <p:cNvPr id="1040" name="Picture 16" descr="manometer"/>
              <p:cNvPicPr>
                <a:picLocks noChangeAspect="1" noChangeArrowheads="1"/>
              </p:cNvPicPr>
              <p:nvPr/>
            </p:nvPicPr>
            <p:blipFill>
              <a:blip r:embed="rId2">
                <a:extLst>
                  <a:ext uri="{28A0092B-C50C-407E-A947-70E740481C1C}">
                    <a14:useLocalDpi xmlns:a14="http://schemas.microsoft.com/office/drawing/2010/main" val="0"/>
                  </a:ext>
                </a:extLst>
              </a:blip>
              <a:srcRect l="11078" t="14044" r="64224" b="29649"/>
              <a:stretch>
                <a:fillRect/>
              </a:stretch>
            </p:blipFill>
            <p:spPr bwMode="auto">
              <a:xfrm>
                <a:off x="107221460" y="106359399"/>
                <a:ext cx="966468" cy="231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41" name="Picture 17" descr="manometer"/>
              <p:cNvPicPr>
                <a:picLocks noChangeAspect="1" noChangeArrowheads="1"/>
              </p:cNvPicPr>
              <p:nvPr/>
            </p:nvPicPr>
            <p:blipFill>
              <a:blip r:embed="rId2">
                <a:extLst>
                  <a:ext uri="{28A0092B-C50C-407E-A947-70E740481C1C}">
                    <a14:useLocalDpi xmlns:a14="http://schemas.microsoft.com/office/drawing/2010/main" val="0"/>
                  </a:ext>
                </a:extLst>
              </a:blip>
              <a:srcRect l="11078" t="14044" r="64224" b="29649"/>
              <a:stretch>
                <a:fillRect/>
              </a:stretch>
            </p:blipFill>
            <p:spPr bwMode="auto">
              <a:xfrm>
                <a:off x="109489875" y="106359399"/>
                <a:ext cx="966468" cy="231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grpSp>
        <p:sp>
          <p:nvSpPr>
            <p:cNvPr id="1025" name="Text Box 18"/>
            <p:cNvSpPr txBox="1">
              <a:spLocks noChangeArrowheads="1"/>
            </p:cNvSpPr>
            <p:nvPr/>
          </p:nvSpPr>
          <p:spPr bwMode="auto">
            <a:xfrm>
              <a:off x="108070135" y="106307792"/>
              <a:ext cx="537141" cy="334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solidFill>
                    <a:srgbClr val="000000"/>
                  </a:solidFill>
                  <a:effectLst/>
                  <a:latin typeface="Calibri" pitchFamily="34" charset="0"/>
                  <a:cs typeface="Arial" pitchFamily="34" charset="0"/>
                </a:rPr>
                <a:t>P</a:t>
              </a:r>
              <a:r>
                <a:rPr kumimoji="0" lang="en-US" altLang="en-US" sz="3200" b="1" i="0" u="none" strike="noStrike" cap="none" normalizeH="0" baseline="-25000" dirty="0" err="1" smtClean="0">
                  <a:ln>
                    <a:noFill/>
                  </a:ln>
                  <a:solidFill>
                    <a:srgbClr val="000000"/>
                  </a:solidFill>
                  <a:effectLst/>
                  <a:latin typeface="Calibri" pitchFamily="34" charset="0"/>
                  <a:cs typeface="Arial" pitchFamily="34" charset="0"/>
                </a:rPr>
                <a:t>kiel</a:t>
              </a:r>
              <a:endParaRPr kumimoji="0" lang="en-US" altLang="en-US" sz="3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19"/>
            <p:cNvSpPr txBox="1">
              <a:spLocks noChangeArrowheads="1"/>
            </p:cNvSpPr>
            <p:nvPr/>
          </p:nvSpPr>
          <p:spPr bwMode="auto">
            <a:xfrm>
              <a:off x="109301058" y="106334169"/>
              <a:ext cx="659424" cy="36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solidFill>
                    <a:srgbClr val="000000"/>
                  </a:solidFill>
                  <a:effectLst/>
                  <a:latin typeface="Calibri" pitchFamily="34" charset="0"/>
                  <a:cs typeface="Arial" pitchFamily="34" charset="0"/>
                </a:rPr>
                <a:t>P</a:t>
              </a:r>
              <a:r>
                <a:rPr kumimoji="0" lang="en-US" altLang="en-US" sz="3200" b="1" i="0" u="none" strike="noStrike" cap="none" normalizeH="0" baseline="-25000" dirty="0" err="1" smtClean="0">
                  <a:ln>
                    <a:noFill/>
                  </a:ln>
                  <a:solidFill>
                    <a:srgbClr val="000000"/>
                  </a:solidFill>
                  <a:effectLst/>
                  <a:latin typeface="Calibri" pitchFamily="34" charset="0"/>
                  <a:cs typeface="Arial" pitchFamily="34" charset="0"/>
                </a:rPr>
                <a:t>static</a:t>
              </a:r>
              <a:endParaRPr kumimoji="0" lang="en-US" alt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AutoShape 20"/>
            <p:cNvSpPr>
              <a:spLocks noChangeArrowheads="1"/>
            </p:cNvSpPr>
            <p:nvPr/>
          </p:nvSpPr>
          <p:spPr bwMode="auto">
            <a:xfrm>
              <a:off x="108202021" y="106659485"/>
              <a:ext cx="91439" cy="817684"/>
            </a:xfrm>
            <a:prstGeom prst="downArrow">
              <a:avLst>
                <a:gd name="adj1" fmla="val 50000"/>
                <a:gd name="adj2" fmla="val 223560"/>
              </a:avLst>
            </a:prstGeom>
            <a:solidFill>
              <a:srgbClr val="C00000">
                <a:alpha val="75000"/>
              </a:srgbClr>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eaVert" wrap="square" lIns="36576" tIns="36576" rIns="36576" bIns="36576" numCol="1" anchor="t" anchorCtr="0" compatLnSpc="1">
              <a:prstTxWarp prst="textNoShape">
                <a:avLst/>
              </a:prstTxWarp>
            </a:bodyPr>
            <a:lstStyle/>
            <a:p>
              <a:endParaRPr lang="en-US"/>
            </a:p>
          </p:txBody>
        </p:sp>
        <p:sp>
          <p:nvSpPr>
            <p:cNvPr id="1030" name="AutoShape 21"/>
            <p:cNvSpPr>
              <a:spLocks noChangeArrowheads="1"/>
            </p:cNvSpPr>
            <p:nvPr/>
          </p:nvSpPr>
          <p:spPr bwMode="auto">
            <a:xfrm>
              <a:off x="109512075" y="106659485"/>
              <a:ext cx="91439" cy="817684"/>
            </a:xfrm>
            <a:prstGeom prst="downArrow">
              <a:avLst>
                <a:gd name="adj1" fmla="val 50000"/>
                <a:gd name="adj2" fmla="val 223560"/>
              </a:avLst>
            </a:prstGeom>
            <a:solidFill>
              <a:srgbClr val="C00000">
                <a:alpha val="75000"/>
              </a:srgbClr>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eaVert" wrap="square" lIns="36576" tIns="36576" rIns="36576" bIns="36576" numCol="1" anchor="t" anchorCtr="0" compatLnSpc="1">
              <a:prstTxWarp prst="textNoShape">
                <a:avLst/>
              </a:prstTxWarp>
            </a:bodyPr>
            <a:lstStyle/>
            <a:p>
              <a:endParaRPr lang="en-US"/>
            </a:p>
          </p:txBody>
        </p:sp>
        <p:sp>
          <p:nvSpPr>
            <p:cNvPr id="1031" name="Text Box 22"/>
            <p:cNvSpPr txBox="1">
              <a:spLocks noChangeArrowheads="1"/>
            </p:cNvSpPr>
            <p:nvPr/>
          </p:nvSpPr>
          <p:spPr bwMode="auto">
            <a:xfrm>
              <a:off x="109995649" y="106158322"/>
              <a:ext cx="1046286" cy="439616"/>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solidFill>
                    <a:srgbClr val="000000"/>
                  </a:solidFill>
                  <a:effectLst/>
                  <a:latin typeface="Calibri" pitchFamily="34" charset="0"/>
                  <a:cs typeface="Arial" pitchFamily="34" charset="0"/>
                </a:rPr>
                <a:t>P</a:t>
              </a:r>
              <a:r>
                <a:rPr kumimoji="0" lang="en-US" altLang="en-US" sz="3200" b="1" i="0" u="none" strike="noStrike" cap="none" normalizeH="0" baseline="-25000" dirty="0" err="1" smtClean="0">
                  <a:ln>
                    <a:noFill/>
                  </a:ln>
                  <a:solidFill>
                    <a:srgbClr val="000000"/>
                  </a:solidFill>
                  <a:effectLst/>
                  <a:latin typeface="Calibri" pitchFamily="34" charset="0"/>
                  <a:cs typeface="Arial" pitchFamily="34" charset="0"/>
                </a:rPr>
                <a:t>kiel</a:t>
              </a:r>
              <a:endParaRPr kumimoji="0" lang="en-US" alt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Text Box 23"/>
            <p:cNvSpPr txBox="1">
              <a:spLocks noChangeArrowheads="1"/>
            </p:cNvSpPr>
            <p:nvPr/>
          </p:nvSpPr>
          <p:spPr bwMode="auto">
            <a:xfrm>
              <a:off x="111560681" y="106246246"/>
              <a:ext cx="659424" cy="36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rgbClr val="000000"/>
                  </a:solidFill>
                  <a:effectLst/>
                  <a:latin typeface="Calibri" pitchFamily="34" charset="0"/>
                  <a:cs typeface="Arial" pitchFamily="34" charset="0"/>
                </a:rPr>
                <a:t>P</a:t>
              </a:r>
              <a:r>
                <a:rPr kumimoji="0" lang="en-US" altLang="en-US" sz="3200" b="1" i="0" u="none" strike="noStrike" cap="none" normalizeH="0" baseline="-25000" smtClean="0">
                  <a:ln>
                    <a:noFill/>
                  </a:ln>
                  <a:solidFill>
                    <a:srgbClr val="000000"/>
                  </a:solidFill>
                  <a:effectLst/>
                  <a:latin typeface="Calibri" pitchFamily="34" charset="0"/>
                  <a:cs typeface="Arial" pitchFamily="34" charset="0"/>
                </a:rPr>
                <a:t>static</a:t>
              </a:r>
              <a:endParaRPr kumimoji="0" lang="en-US" altLang="en-US" sz="3200" b="1" i="0" u="none" strike="noStrike" cap="none" normalizeH="0" baseline="0" smtClean="0">
                <a:ln>
                  <a:noFill/>
                </a:ln>
                <a:solidFill>
                  <a:schemeClr val="tx1"/>
                </a:solidFill>
                <a:effectLst/>
                <a:latin typeface="Arial" pitchFamily="34" charset="0"/>
                <a:cs typeface="Arial" pitchFamily="34" charset="0"/>
              </a:endParaRPr>
            </a:p>
          </p:txBody>
        </p:sp>
        <p:sp>
          <p:nvSpPr>
            <p:cNvPr id="1038" name="AutoShape 24"/>
            <p:cNvSpPr>
              <a:spLocks noChangeArrowheads="1"/>
            </p:cNvSpPr>
            <p:nvPr/>
          </p:nvSpPr>
          <p:spPr bwMode="auto">
            <a:xfrm>
              <a:off x="111771698" y="106571562"/>
              <a:ext cx="91439" cy="817684"/>
            </a:xfrm>
            <a:prstGeom prst="downArrow">
              <a:avLst>
                <a:gd name="adj1" fmla="val 50000"/>
                <a:gd name="adj2" fmla="val 223560"/>
              </a:avLst>
            </a:prstGeom>
            <a:solidFill>
              <a:srgbClr val="C00000">
                <a:alpha val="75000"/>
              </a:srgbClr>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eaVert" wrap="square" lIns="36576" tIns="36576" rIns="36576" bIns="36576" numCol="1" anchor="t" anchorCtr="0" compatLnSpc="1">
              <a:prstTxWarp prst="textNoShape">
                <a:avLst/>
              </a:prstTxWarp>
            </a:bodyPr>
            <a:lstStyle/>
            <a:p>
              <a:endParaRPr lang="en-US"/>
            </a:p>
          </p:txBody>
        </p:sp>
      </p:grpSp>
      <p:sp>
        <p:nvSpPr>
          <p:cNvPr id="4" name="TextBox 3"/>
          <p:cNvSpPr txBox="1"/>
          <p:nvPr/>
        </p:nvSpPr>
        <p:spPr>
          <a:xfrm>
            <a:off x="7644384" y="-5"/>
            <a:ext cx="30358080" cy="4275016"/>
          </a:xfrm>
          <a:prstGeom prst="rect">
            <a:avLst/>
          </a:prstGeom>
          <a:noFill/>
        </p:spPr>
        <p:txBody>
          <a:bodyPr wrap="square" lIns="438912" tIns="219456" rIns="438912" bIns="219456" rtlCol="0">
            <a:spAutoFit/>
          </a:bodyPr>
          <a:lstStyle/>
          <a:p>
            <a:pPr algn="ctr"/>
            <a:r>
              <a:rPr lang="en-US" sz="7400" b="1" dirty="0" smtClean="0"/>
              <a:t>Continuity Equation and Bernoulli’s Principle </a:t>
            </a:r>
          </a:p>
          <a:p>
            <a:pPr algn="ctr"/>
            <a:r>
              <a:rPr lang="en-US" sz="7400" b="1" dirty="0" smtClean="0"/>
              <a:t>in a Converging-Diverging Wind Tunnel </a:t>
            </a:r>
            <a:endParaRPr lang="en-US" sz="7400" b="1" dirty="0"/>
          </a:p>
          <a:p>
            <a:pPr algn="ctr"/>
            <a:r>
              <a:rPr lang="en-US" sz="5300" dirty="0"/>
              <a:t>Boston University: Department of Mechanical Engineering</a:t>
            </a:r>
          </a:p>
          <a:p>
            <a:pPr algn="ctr"/>
            <a:r>
              <a:rPr lang="en-US" sz="4800" dirty="0" smtClean="0"/>
              <a:t>Steven </a:t>
            </a:r>
            <a:r>
              <a:rPr lang="en-US" sz="4800" dirty="0" err="1" smtClean="0"/>
              <a:t>Scherr</a:t>
            </a:r>
            <a:endParaRPr lang="en-US" sz="4800" dirty="0"/>
          </a:p>
        </p:txBody>
      </p:sp>
      <p:sp>
        <p:nvSpPr>
          <p:cNvPr id="5" name="TextBox 4"/>
          <p:cNvSpPr txBox="1"/>
          <p:nvPr/>
        </p:nvSpPr>
        <p:spPr>
          <a:xfrm>
            <a:off x="28298112" y="29519933"/>
            <a:ext cx="14634010" cy="2059025"/>
          </a:xfrm>
          <a:prstGeom prst="rect">
            <a:avLst/>
          </a:prstGeom>
          <a:noFill/>
        </p:spPr>
        <p:txBody>
          <a:bodyPr wrap="square" lIns="438912" tIns="219456" rIns="438912" bIns="219456" rtlCol="0">
            <a:spAutoFit/>
          </a:bodyPr>
          <a:lstStyle/>
          <a:p>
            <a:r>
              <a:rPr lang="en-US" sz="4300" b="1" dirty="0"/>
              <a:t>Acknowledgement</a:t>
            </a:r>
            <a:r>
              <a:rPr lang="en-US" sz="4300" dirty="0"/>
              <a:t>:</a:t>
            </a:r>
          </a:p>
          <a:p>
            <a:r>
              <a:rPr lang="en-US" sz="3100" dirty="0"/>
              <a:t>Thank you to </a:t>
            </a:r>
            <a:r>
              <a:rPr lang="en-US" sz="3100" dirty="0" smtClean="0"/>
              <a:t>Dr. Tyrone Porter, Dr. Caleb </a:t>
            </a:r>
            <a:r>
              <a:rPr lang="en-US" sz="3100" dirty="0" err="1" smtClean="0"/>
              <a:t>Farney</a:t>
            </a:r>
            <a:r>
              <a:rPr lang="en-US" sz="3100" dirty="0" smtClean="0"/>
              <a:t>,</a:t>
            </a:r>
            <a:r>
              <a:rPr lang="en-US" sz="3100" dirty="0" smtClean="0"/>
              <a:t> David Campbell and</a:t>
            </a:r>
            <a:r>
              <a:rPr lang="en-US" sz="3100" dirty="0" smtClean="0"/>
              <a:t> Mark </a:t>
            </a:r>
            <a:r>
              <a:rPr lang="en-US" sz="3100" dirty="0" err="1" smtClean="0"/>
              <a:t>Mennesses</a:t>
            </a:r>
            <a:r>
              <a:rPr lang="en-US" sz="3100" dirty="0" smtClean="0"/>
              <a:t> for developing and maintaining this lab and the facilities.</a:t>
            </a:r>
            <a:endParaRPr lang="en-US" sz="3100" dirty="0"/>
          </a:p>
        </p:txBody>
      </p:sp>
      <mc:AlternateContent xmlns:mc="http://schemas.openxmlformats.org/markup-compatibility/2006">
        <mc:Choice xmlns:a14="http://schemas.microsoft.com/office/drawing/2010/main" Requires="a14">
          <p:sp>
            <p:nvSpPr>
              <p:cNvPr id="6" name="TextBox 5"/>
              <p:cNvSpPr txBox="1"/>
              <p:nvPr/>
            </p:nvSpPr>
            <p:spPr>
              <a:xfrm>
                <a:off x="0" y="4103515"/>
                <a:ext cx="12168826" cy="26663389"/>
              </a:xfrm>
              <a:prstGeom prst="rect">
                <a:avLst/>
              </a:prstGeom>
              <a:noFill/>
            </p:spPr>
            <p:txBody>
              <a:bodyPr wrap="square" lIns="438912" tIns="219456" rIns="438912" bIns="219456" rtlCol="0">
                <a:spAutoFit/>
              </a:bodyPr>
              <a:lstStyle/>
              <a:p>
                <a:r>
                  <a:rPr lang="en-US" sz="4300" b="1" dirty="0" smtClean="0"/>
                  <a:t>Introduction</a:t>
                </a:r>
                <a:r>
                  <a:rPr lang="en-US" sz="4300" dirty="0"/>
                  <a:t>:</a:t>
                </a:r>
              </a:p>
              <a:p>
                <a:r>
                  <a:rPr lang="en-US" sz="3100" dirty="0" smtClean="0"/>
                  <a:t>Continuity equation states that the rate of mass entering a system must equal the rate of mass leaving the system. Bernoulli’s Principle states that for </a:t>
                </a:r>
                <a:r>
                  <a:rPr lang="en-US" sz="3100" dirty="0" err="1" smtClean="0"/>
                  <a:t>inviscid</a:t>
                </a:r>
                <a:r>
                  <a:rPr lang="en-US" sz="3100" dirty="0" smtClean="0"/>
                  <a:t>, incompressible flow, an increase in the speed of a fluid will result in a decrease in the pressure. These principles can be experimentally demonstrated using a converging-diverging wind tunnel. These concepts are ubiquitous in fluid mechanics and an experimental demonstration can help further grasp them. Taking pressure measurements at different points along the wind tunnel will allow us to perform the necessary calculations to examine these ideas. It is important to understand what assumptions need to be fulfilled to obtain valid results and when these assumptions break down. This work will help understand the concepts of the continuity equation and Bernoulli’s Principle as well as the importance of the underlying assumptions needed for each to be used in a meaningful way.</a:t>
                </a:r>
              </a:p>
              <a:p>
                <a:endParaRPr lang="en-US" sz="3100" dirty="0"/>
              </a:p>
              <a:p>
                <a:r>
                  <a:rPr lang="en-US" sz="3100" dirty="0" smtClean="0"/>
                  <a:t>Continuity equation </a:t>
                </a:r>
                <a:r>
                  <a:rPr lang="en-US" sz="3100" dirty="0"/>
                  <a:t>i</a:t>
                </a:r>
                <a:r>
                  <a:rPr lang="en-US" sz="3100" dirty="0" smtClean="0"/>
                  <a:t>n fluid mechanics describes the conservation of mass and takes the form of:</a:t>
                </a:r>
              </a:p>
              <a:p>
                <a:endParaRPr lang="en-US" sz="3100" dirty="0" smtClean="0"/>
              </a:p>
              <a:p>
                <a14:m>
                  <m:oMathPara xmlns:m="http://schemas.openxmlformats.org/officeDocument/2006/math">
                    <m:oMathParaPr>
                      <m:jc m:val="centerGroup"/>
                    </m:oMathParaPr>
                    <m:oMath xmlns:m="http://schemas.openxmlformats.org/officeDocument/2006/math">
                      <m:f>
                        <m:fPr>
                          <m:ctrlPr>
                            <a:rPr lang="en-US" sz="4000" i="1" smtClean="0">
                              <a:latin typeface="Cambria Math"/>
                            </a:rPr>
                          </m:ctrlPr>
                        </m:fPr>
                        <m:num>
                          <m:r>
                            <a:rPr lang="en-US" sz="4000" i="1" smtClean="0">
                              <a:latin typeface="Cambria Math"/>
                            </a:rPr>
                            <m:t>𝜕</m:t>
                          </m:r>
                          <m:r>
                            <a:rPr lang="en-US" sz="4000" i="1" smtClean="0">
                              <a:latin typeface="Cambria Math"/>
                              <a:ea typeface="Cambria Math"/>
                            </a:rPr>
                            <m:t>𝜌</m:t>
                          </m:r>
                        </m:num>
                        <m:den>
                          <m:r>
                            <a:rPr lang="en-US" sz="4000" i="1" smtClean="0">
                              <a:latin typeface="Cambria Math"/>
                            </a:rPr>
                            <m:t>𝜕</m:t>
                          </m:r>
                          <m:r>
                            <a:rPr lang="en-US" sz="4000" b="0" i="1" smtClean="0">
                              <a:latin typeface="Cambria Math"/>
                            </a:rPr>
                            <m:t>𝑡</m:t>
                          </m:r>
                        </m:den>
                      </m:f>
                      <m:r>
                        <a:rPr lang="en-US" sz="4000" b="0" i="1" smtClean="0">
                          <a:latin typeface="Cambria Math"/>
                        </a:rPr>
                        <m:t>+</m:t>
                      </m:r>
                      <m:r>
                        <a:rPr lang="en-US" sz="4000" b="0" i="1" smtClean="0">
                          <a:latin typeface="Cambria Math"/>
                          <a:ea typeface="Cambria Math"/>
                        </a:rPr>
                        <m:t>∇∙</m:t>
                      </m:r>
                      <m:d>
                        <m:dPr>
                          <m:ctrlPr>
                            <a:rPr lang="en-US" sz="4000" b="0" i="1" smtClean="0">
                              <a:latin typeface="Cambria Math"/>
                              <a:ea typeface="Cambria Math"/>
                            </a:rPr>
                          </m:ctrlPr>
                        </m:dPr>
                        <m:e>
                          <m:r>
                            <a:rPr lang="en-US" sz="4000" b="0" i="1" smtClean="0">
                              <a:latin typeface="Cambria Math"/>
                              <a:ea typeface="Cambria Math"/>
                            </a:rPr>
                            <m:t>𝜌</m:t>
                          </m:r>
                          <m:r>
                            <a:rPr lang="en-US" sz="4000" b="1" i="1" smtClean="0">
                              <a:latin typeface="Cambria Math"/>
                              <a:ea typeface="Cambria Math"/>
                            </a:rPr>
                            <m:t>𝒖</m:t>
                          </m:r>
                        </m:e>
                      </m:d>
                      <m:r>
                        <a:rPr lang="en-US" sz="4000" b="0" i="1" smtClean="0">
                          <a:latin typeface="Cambria Math"/>
                          <a:ea typeface="Cambria Math"/>
                        </a:rPr>
                        <m:t>=0</m:t>
                      </m:r>
                    </m:oMath>
                  </m:oMathPara>
                </a14:m>
                <a:endParaRPr lang="en-US" sz="4000" dirty="0" smtClean="0"/>
              </a:p>
              <a:p>
                <a:endParaRPr lang="en-US" sz="3100" dirty="0" smtClean="0"/>
              </a:p>
              <a:p>
                <a:r>
                  <a:rPr lang="en-US" sz="3100" dirty="0" smtClean="0"/>
                  <a:t>However, for incompressible flow where the inflow and outflow are normal to the control surface, this simplifie</a:t>
                </a:r>
                <a:r>
                  <a:rPr lang="en-US" sz="3100" dirty="0" smtClean="0"/>
                  <a:t>s to the volume continuity equation:</a:t>
                </a:r>
              </a:p>
              <a:p>
                <a:endParaRPr lang="en-US" sz="3100" dirty="0" smtClean="0"/>
              </a:p>
              <a:p>
                <a14:m>
                  <m:oMathPara xmlns:m="http://schemas.openxmlformats.org/officeDocument/2006/math">
                    <m:oMathParaPr>
                      <m:jc m:val="centerGroup"/>
                    </m:oMathParaPr>
                    <m:oMath xmlns:m="http://schemas.openxmlformats.org/officeDocument/2006/math">
                      <m:sSub>
                        <m:sSubPr>
                          <m:ctrlPr>
                            <a:rPr lang="en-US" sz="4000" b="0" i="1" smtClean="0">
                              <a:latin typeface="Cambria Math"/>
                            </a:rPr>
                          </m:ctrlPr>
                        </m:sSubPr>
                        <m:e>
                          <m:r>
                            <a:rPr lang="en-US" sz="4000" b="0" i="1" smtClean="0">
                              <a:latin typeface="Cambria Math"/>
                            </a:rPr>
                            <m:t>𝑉𝑒𝑙𝑜𝑐𝑖𝑡𝑦</m:t>
                          </m:r>
                        </m:e>
                        <m:sub>
                          <m:r>
                            <a:rPr lang="en-US" sz="4000" b="0" i="1" smtClean="0">
                              <a:latin typeface="Cambria Math"/>
                            </a:rPr>
                            <m:t>1</m:t>
                          </m:r>
                        </m:sub>
                      </m:sSub>
                      <m:r>
                        <a:rPr lang="en-US" sz="4000" b="0" i="1" smtClean="0">
                          <a:latin typeface="Cambria Math"/>
                        </a:rPr>
                        <m:t>∗</m:t>
                      </m:r>
                      <m:r>
                        <a:rPr lang="en-US" sz="4000" b="0" i="1" smtClean="0">
                          <a:latin typeface="Cambria Math"/>
                        </a:rPr>
                        <m:t>𝐴𝑟𝑒</m:t>
                      </m:r>
                      <m:sSub>
                        <m:sSubPr>
                          <m:ctrlPr>
                            <a:rPr lang="en-US" sz="4000" b="0" i="1" smtClean="0">
                              <a:latin typeface="Cambria Math"/>
                            </a:rPr>
                          </m:ctrlPr>
                        </m:sSubPr>
                        <m:e>
                          <m:r>
                            <a:rPr lang="en-US" sz="4000" b="0" i="1" smtClean="0">
                              <a:latin typeface="Cambria Math"/>
                            </a:rPr>
                            <m:t>𝑎</m:t>
                          </m:r>
                        </m:e>
                        <m:sub>
                          <m:r>
                            <a:rPr lang="en-US" sz="4000" b="0" i="1" smtClean="0">
                              <a:latin typeface="Cambria Math"/>
                            </a:rPr>
                            <m:t>1</m:t>
                          </m:r>
                        </m:sub>
                      </m:sSub>
                      <m:r>
                        <a:rPr lang="en-US" sz="4000" b="0" i="1" smtClean="0">
                          <a:latin typeface="Cambria Math"/>
                        </a:rPr>
                        <m:t>=</m:t>
                      </m:r>
                      <m:r>
                        <a:rPr lang="en-US" sz="4000" b="0" i="1" smtClean="0">
                          <a:latin typeface="Cambria Math"/>
                        </a:rPr>
                        <m:t>𝑉𝑒𝑙𝑜𝑐𝑖𝑡</m:t>
                      </m:r>
                      <m:sSub>
                        <m:sSubPr>
                          <m:ctrlPr>
                            <a:rPr lang="en-US" sz="4000" b="0" i="1" smtClean="0">
                              <a:latin typeface="Cambria Math"/>
                            </a:rPr>
                          </m:ctrlPr>
                        </m:sSubPr>
                        <m:e>
                          <m:r>
                            <a:rPr lang="en-US" sz="4000" b="0" i="1" smtClean="0">
                              <a:latin typeface="Cambria Math"/>
                            </a:rPr>
                            <m:t>𝑦</m:t>
                          </m:r>
                        </m:e>
                        <m:sub>
                          <m:r>
                            <a:rPr lang="en-US" sz="4000" b="0" i="1" smtClean="0">
                              <a:latin typeface="Cambria Math"/>
                            </a:rPr>
                            <m:t>2</m:t>
                          </m:r>
                        </m:sub>
                      </m:sSub>
                      <m:r>
                        <a:rPr lang="en-US" sz="4000" b="0" i="1" smtClean="0">
                          <a:latin typeface="Cambria Math"/>
                        </a:rPr>
                        <m:t>∗</m:t>
                      </m:r>
                      <m:r>
                        <a:rPr lang="en-US" sz="4000" b="0" i="1" smtClean="0">
                          <a:latin typeface="Cambria Math"/>
                        </a:rPr>
                        <m:t>𝐴𝑟𝑒</m:t>
                      </m:r>
                      <m:sSub>
                        <m:sSubPr>
                          <m:ctrlPr>
                            <a:rPr lang="en-US" sz="4000" b="0" i="1" smtClean="0">
                              <a:latin typeface="Cambria Math"/>
                            </a:rPr>
                          </m:ctrlPr>
                        </m:sSubPr>
                        <m:e>
                          <m:r>
                            <a:rPr lang="en-US" sz="4000" b="0" i="1" smtClean="0">
                              <a:latin typeface="Cambria Math"/>
                            </a:rPr>
                            <m:t>𝑎</m:t>
                          </m:r>
                        </m:e>
                        <m:sub>
                          <m:r>
                            <a:rPr lang="en-US" sz="4000" b="0" i="1" smtClean="0">
                              <a:latin typeface="Cambria Math"/>
                            </a:rPr>
                            <m:t>2</m:t>
                          </m:r>
                        </m:sub>
                      </m:sSub>
                    </m:oMath>
                  </m:oMathPara>
                </a14:m>
                <a:endParaRPr lang="en-US" sz="3100" dirty="0"/>
              </a:p>
              <a:p>
                <a:endParaRPr lang="en-US" sz="3100" dirty="0" smtClean="0"/>
              </a:p>
              <a:p>
                <a:r>
                  <a:rPr lang="en-US" sz="3100" dirty="0" smtClean="0"/>
                  <a:t>The velocity used must be the average velocity of the flow.</a:t>
                </a:r>
              </a:p>
              <a:p>
                <a:endParaRPr lang="en-US" sz="3100" dirty="0" smtClean="0"/>
              </a:p>
              <a:p>
                <a:r>
                  <a:rPr lang="en-US" sz="3100" dirty="0" smtClean="0"/>
                  <a:t>Bernoulli’s principle comes from conservation of energy. It states that in steady flow, the energy along a streamline is constant. For </a:t>
                </a:r>
                <a:r>
                  <a:rPr lang="en-US" sz="3100" dirty="0" err="1" smtClean="0"/>
                  <a:t>inviscid</a:t>
                </a:r>
                <a:r>
                  <a:rPr lang="en-US" sz="3100" dirty="0" smtClean="0"/>
                  <a:t>, incompressible flow Bernoulli’s Equation takes the form:</a:t>
                </a:r>
              </a:p>
              <a:p>
                <a:endParaRPr lang="en-US" sz="3100" dirty="0"/>
              </a:p>
              <a:p>
                <a14:m>
                  <m:oMathPara xmlns:m="http://schemas.openxmlformats.org/officeDocument/2006/math">
                    <m:oMathParaPr>
                      <m:jc m:val="centerGroup"/>
                    </m:oMathParaPr>
                    <m:oMath xmlns:m="http://schemas.openxmlformats.org/officeDocument/2006/math">
                      <m:sSub>
                        <m:sSubPr>
                          <m:ctrlPr>
                            <a:rPr lang="en-US" sz="4000" b="0" i="1" smtClean="0">
                              <a:latin typeface="Cambria Math"/>
                            </a:rPr>
                          </m:ctrlPr>
                        </m:sSubPr>
                        <m:e>
                          <m:r>
                            <a:rPr lang="en-US" sz="4000" b="0" i="1" smtClean="0">
                              <a:latin typeface="Cambria Math"/>
                            </a:rPr>
                            <m:t>𝑃</m:t>
                          </m:r>
                        </m:e>
                        <m:sub>
                          <m:r>
                            <a:rPr lang="en-US" sz="4000" b="0" i="1" smtClean="0">
                              <a:latin typeface="Cambria Math"/>
                            </a:rPr>
                            <m:t>𝑠𝑡𝑎𝑡𝑖𝑐</m:t>
                          </m:r>
                        </m:sub>
                      </m:sSub>
                      <m:r>
                        <a:rPr lang="en-US" sz="4000" b="0" i="1" smtClean="0">
                          <a:latin typeface="Cambria Math"/>
                        </a:rPr>
                        <m:t>+</m:t>
                      </m:r>
                      <m:f>
                        <m:fPr>
                          <m:ctrlPr>
                            <a:rPr lang="en-US" sz="4000" b="0" i="1" smtClean="0">
                              <a:latin typeface="Cambria Math"/>
                            </a:rPr>
                          </m:ctrlPr>
                        </m:fPr>
                        <m:num>
                          <m:r>
                            <a:rPr lang="en-US" sz="4000" b="0" i="1" smtClean="0">
                              <a:latin typeface="Cambria Math"/>
                            </a:rPr>
                            <m:t>1</m:t>
                          </m:r>
                        </m:num>
                        <m:den>
                          <m:r>
                            <a:rPr lang="en-US" sz="4000" b="0" i="1" smtClean="0">
                              <a:latin typeface="Cambria Math"/>
                            </a:rPr>
                            <m:t>2</m:t>
                          </m:r>
                        </m:den>
                      </m:f>
                      <m:r>
                        <a:rPr lang="en-US" sz="4000" b="0" i="1" smtClean="0">
                          <a:latin typeface="Cambria Math"/>
                          <a:ea typeface="Cambria Math"/>
                        </a:rPr>
                        <m:t>𝜌</m:t>
                      </m:r>
                      <m:sSup>
                        <m:sSupPr>
                          <m:ctrlPr>
                            <a:rPr lang="en-US" sz="4000" b="0" i="1" smtClean="0">
                              <a:latin typeface="Cambria Math"/>
                              <a:ea typeface="Cambria Math"/>
                            </a:rPr>
                          </m:ctrlPr>
                        </m:sSupPr>
                        <m:e>
                          <m:r>
                            <a:rPr lang="en-US" sz="4000" b="0" i="1" smtClean="0">
                              <a:latin typeface="Cambria Math"/>
                              <a:ea typeface="Cambria Math"/>
                            </a:rPr>
                            <m:t>𝑉</m:t>
                          </m:r>
                        </m:e>
                        <m:sup>
                          <m:r>
                            <a:rPr lang="en-US" sz="4000" b="0" i="1" smtClean="0">
                              <a:latin typeface="Cambria Math"/>
                              <a:ea typeface="Cambria Math"/>
                            </a:rPr>
                            <m:t>2</m:t>
                          </m:r>
                        </m:sup>
                      </m:sSup>
                      <m:r>
                        <a:rPr lang="en-US" sz="4000" b="0" i="1" smtClean="0">
                          <a:latin typeface="Cambria Math"/>
                          <a:ea typeface="Cambria Math"/>
                        </a:rPr>
                        <m:t>+</m:t>
                      </m:r>
                      <m:r>
                        <a:rPr lang="en-US" sz="4000" b="0" i="1" smtClean="0">
                          <a:latin typeface="Cambria Math"/>
                          <a:ea typeface="Cambria Math"/>
                        </a:rPr>
                        <m:t>𝜌</m:t>
                      </m:r>
                      <m:r>
                        <a:rPr lang="en-US" sz="4000" b="0" i="1" smtClean="0">
                          <a:latin typeface="Cambria Math"/>
                          <a:ea typeface="Cambria Math"/>
                        </a:rPr>
                        <m:t>𝑔𝑧</m:t>
                      </m:r>
                      <m:r>
                        <a:rPr lang="en-US" sz="4000" b="0" i="1" smtClean="0">
                          <a:latin typeface="Cambria Math"/>
                          <a:ea typeface="Cambria Math"/>
                        </a:rPr>
                        <m:t>=</m:t>
                      </m:r>
                      <m:r>
                        <a:rPr lang="en-US" sz="4000" b="0" i="1" smtClean="0">
                          <a:latin typeface="Cambria Math"/>
                          <a:ea typeface="Cambria Math"/>
                        </a:rPr>
                        <m:t>𝐶𝑜𝑛𝑠𝑡𝑎𝑛𝑡</m:t>
                      </m:r>
                    </m:oMath>
                  </m:oMathPara>
                </a14:m>
                <a:endParaRPr lang="en-US" sz="3100" dirty="0"/>
              </a:p>
              <a:p>
                <a:endParaRPr lang="en-US" sz="3100" dirty="0" smtClean="0"/>
              </a:p>
              <a:p>
                <a:r>
                  <a:rPr lang="en-US" sz="3100" dirty="0" smtClean="0"/>
                  <a:t>Since Bernoulli's Equation is constant along a streamline we can set two points along the same elevation equal, where one point has a zero velocity, and the equation becomes:</a:t>
                </a:r>
              </a:p>
              <a:p>
                <a:endParaRPr lang="en-US" sz="3100" dirty="0"/>
              </a:p>
              <a:p>
                <a14:m>
                  <m:oMathPara xmlns:m="http://schemas.openxmlformats.org/officeDocument/2006/math">
                    <m:oMathParaPr>
                      <m:jc m:val="centerGroup"/>
                    </m:oMathParaPr>
                    <m:oMath xmlns:m="http://schemas.openxmlformats.org/officeDocument/2006/math">
                      <m:sSub>
                        <m:sSubPr>
                          <m:ctrlPr>
                            <a:rPr lang="en-US" sz="4000" b="0" i="1" smtClean="0">
                              <a:latin typeface="Cambria Math"/>
                            </a:rPr>
                          </m:ctrlPr>
                        </m:sSubPr>
                        <m:e>
                          <m:r>
                            <a:rPr lang="en-US" sz="4000" b="0" i="1" smtClean="0">
                              <a:latin typeface="Cambria Math"/>
                            </a:rPr>
                            <m:t>𝑃</m:t>
                          </m:r>
                        </m:e>
                        <m:sub>
                          <m:r>
                            <a:rPr lang="en-US" sz="4000" b="0" i="1" smtClean="0">
                              <a:latin typeface="Cambria Math"/>
                            </a:rPr>
                            <m:t>𝑡𝑜𝑡𝑎𝑙</m:t>
                          </m:r>
                        </m:sub>
                      </m:sSub>
                      <m:r>
                        <a:rPr lang="en-US" sz="4000" b="0" i="1" smtClean="0">
                          <a:latin typeface="Cambria Math"/>
                        </a:rPr>
                        <m:t>=</m:t>
                      </m:r>
                      <m:sSub>
                        <m:sSubPr>
                          <m:ctrlPr>
                            <a:rPr lang="en-US" sz="4000" b="0" i="1" smtClean="0">
                              <a:latin typeface="Cambria Math"/>
                            </a:rPr>
                          </m:ctrlPr>
                        </m:sSubPr>
                        <m:e>
                          <m:r>
                            <a:rPr lang="en-US" sz="4000" b="0" i="1" smtClean="0">
                              <a:latin typeface="Cambria Math"/>
                            </a:rPr>
                            <m:t>𝑃</m:t>
                          </m:r>
                        </m:e>
                        <m:sub>
                          <m:r>
                            <a:rPr lang="en-US" sz="4000" b="0" i="1" smtClean="0">
                              <a:latin typeface="Cambria Math"/>
                            </a:rPr>
                            <m:t>𝑠𝑡𝑎𝑡𝑖𝑐</m:t>
                          </m:r>
                        </m:sub>
                      </m:sSub>
                      <m:r>
                        <a:rPr lang="en-US" sz="4000" b="0" i="1" smtClean="0">
                          <a:latin typeface="Cambria Math"/>
                        </a:rPr>
                        <m:t>+</m:t>
                      </m:r>
                      <m:f>
                        <m:fPr>
                          <m:ctrlPr>
                            <a:rPr lang="en-US" sz="4000" i="1">
                              <a:latin typeface="Cambria Math"/>
                            </a:rPr>
                          </m:ctrlPr>
                        </m:fPr>
                        <m:num>
                          <m:r>
                            <a:rPr lang="en-US" sz="4000" i="1">
                              <a:latin typeface="Cambria Math"/>
                            </a:rPr>
                            <m:t>1</m:t>
                          </m:r>
                        </m:num>
                        <m:den>
                          <m:r>
                            <a:rPr lang="en-US" sz="4000" i="1">
                              <a:latin typeface="Cambria Math"/>
                            </a:rPr>
                            <m:t>2</m:t>
                          </m:r>
                        </m:den>
                      </m:f>
                      <m:r>
                        <a:rPr lang="en-US" sz="4000" i="1">
                          <a:latin typeface="Cambria Math"/>
                          <a:ea typeface="Cambria Math"/>
                        </a:rPr>
                        <m:t>𝜌</m:t>
                      </m:r>
                      <m:sSup>
                        <m:sSupPr>
                          <m:ctrlPr>
                            <a:rPr lang="en-US" sz="4000" i="1">
                              <a:latin typeface="Cambria Math"/>
                              <a:ea typeface="Cambria Math"/>
                            </a:rPr>
                          </m:ctrlPr>
                        </m:sSupPr>
                        <m:e>
                          <m:r>
                            <a:rPr lang="en-US" sz="4000" i="1">
                              <a:latin typeface="Cambria Math"/>
                              <a:ea typeface="Cambria Math"/>
                            </a:rPr>
                            <m:t>𝑉</m:t>
                          </m:r>
                        </m:e>
                        <m:sup>
                          <m:r>
                            <a:rPr lang="en-US" sz="4000" i="1">
                              <a:latin typeface="Cambria Math"/>
                              <a:ea typeface="Cambria Math"/>
                            </a:rPr>
                            <m:t>2</m:t>
                          </m:r>
                        </m:sup>
                      </m:sSup>
                      <m:r>
                        <a:rPr lang="en-US" sz="4000" i="1">
                          <a:latin typeface="Cambria Math"/>
                          <a:ea typeface="Cambria Math"/>
                        </a:rPr>
                        <m:t>+</m:t>
                      </m:r>
                      <m:r>
                        <a:rPr lang="en-US" sz="4000" i="1">
                          <a:latin typeface="Cambria Math"/>
                          <a:ea typeface="Cambria Math"/>
                        </a:rPr>
                        <m:t>𝜌</m:t>
                      </m:r>
                      <m:r>
                        <a:rPr lang="en-US" sz="4000" i="1">
                          <a:latin typeface="Cambria Math"/>
                          <a:ea typeface="Cambria Math"/>
                        </a:rPr>
                        <m:t>𝑔𝑧</m:t>
                      </m:r>
                    </m:oMath>
                  </m:oMathPara>
                </a14:m>
                <a:endParaRPr lang="en-US" sz="4000" dirty="0" smtClean="0"/>
              </a:p>
              <a:p>
                <a:endParaRPr lang="en-US" sz="3100" dirty="0" smtClean="0"/>
              </a:p>
              <a:p>
                <a:endParaRPr lang="en-US" sz="3100" dirty="0" smtClean="0"/>
              </a:p>
              <a:p>
                <a:r>
                  <a:rPr lang="en-US" sz="3100" i="1" u="sng" dirty="0" smtClean="0"/>
                  <a:t>Hypothesis</a:t>
                </a:r>
                <a:r>
                  <a:rPr lang="en-US" sz="3100" dirty="0"/>
                  <a:t>: </a:t>
                </a:r>
              </a:p>
              <a:p>
                <a:pPr marL="1097280" indent="-1097280">
                  <a:buAutoNum type="alphaLcParenR"/>
                </a:pPr>
                <a:r>
                  <a:rPr lang="en-US" sz="3100" dirty="0" smtClean="0"/>
                  <a:t>By measuring the static pressure and stagnation pressure we can use the Bernoulli Equation to calculate the velocity profile at different points along the wind tunnel. </a:t>
                </a:r>
              </a:p>
              <a:p>
                <a:pPr marL="1097280" indent="-1097280">
                  <a:buAutoNum type="alphaLcParenR"/>
                </a:pPr>
                <a:endParaRPr lang="en-US" sz="3100" b="1" dirty="0"/>
              </a:p>
              <a:p>
                <a:pPr marL="1097280" indent="-1097280">
                  <a:buAutoNum type="alphaLcParenR"/>
                </a:pPr>
                <a:r>
                  <a:rPr lang="en-US" sz="3100" dirty="0" smtClean="0"/>
                  <a:t>Based on the velocity profiles an </a:t>
                </a:r>
                <a:r>
                  <a:rPr lang="en-US" sz="3100" dirty="0"/>
                  <a:t>a</a:t>
                </a:r>
                <a:r>
                  <a:rPr lang="en-US" sz="3100" dirty="0" smtClean="0"/>
                  <a:t>verage velocity can be calculated to show that the volume continuity equation holds true throughout the wind tunnel.  </a:t>
                </a:r>
                <a:endParaRPr lang="en-US" sz="3100" dirty="0"/>
              </a:p>
            </p:txBody>
          </p:sp>
        </mc:Choice>
        <mc:Fallback>
          <p:sp>
            <p:nvSpPr>
              <p:cNvPr id="6" name="TextBox 5"/>
              <p:cNvSpPr txBox="1">
                <a:spLocks noRot="1" noChangeAspect="1" noMove="1" noResize="1" noEditPoints="1" noAdjustHandles="1" noChangeArrowheads="1" noChangeShapeType="1" noTextEdit="1"/>
              </p:cNvSpPr>
              <p:nvPr/>
            </p:nvSpPr>
            <p:spPr>
              <a:xfrm>
                <a:off x="0" y="4103515"/>
                <a:ext cx="12168826" cy="26663389"/>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12876081" y="4103515"/>
            <a:ext cx="14232634" cy="2536079"/>
          </a:xfrm>
          <a:prstGeom prst="rect">
            <a:avLst/>
          </a:prstGeom>
          <a:noFill/>
        </p:spPr>
        <p:txBody>
          <a:bodyPr wrap="square" lIns="438912" tIns="219456" rIns="438912" bIns="219456" rtlCol="0">
            <a:spAutoFit/>
          </a:bodyPr>
          <a:lstStyle/>
          <a:p>
            <a:r>
              <a:rPr lang="en-US" sz="4300" b="1" dirty="0"/>
              <a:t>Methods</a:t>
            </a:r>
            <a:r>
              <a:rPr lang="en-US" sz="4300" dirty="0" smtClean="0"/>
              <a:t>:</a:t>
            </a:r>
          </a:p>
          <a:p>
            <a:r>
              <a:rPr lang="en-US" sz="3100" dirty="0" smtClean="0"/>
              <a:t>In order to take accurate pressure measurements we must first calibrate the pressure transducer using a microtector manometer.  To do this we take transducer and manometer height measurements with the fan off and then on.</a:t>
            </a:r>
            <a:endParaRPr lang="en-US" sz="3100" dirty="0"/>
          </a:p>
        </p:txBody>
      </p:sp>
      <p:sp>
        <p:nvSpPr>
          <p:cNvPr id="3" name="TextBox 2"/>
          <p:cNvSpPr txBox="1"/>
          <p:nvPr/>
        </p:nvSpPr>
        <p:spPr>
          <a:xfrm>
            <a:off x="13310157" y="21096475"/>
            <a:ext cx="12070080" cy="1107994"/>
          </a:xfrm>
          <a:prstGeom prst="rect">
            <a:avLst/>
          </a:prstGeom>
          <a:noFill/>
        </p:spPr>
        <p:txBody>
          <a:bodyPr wrap="square" lIns="438912" tIns="219456" rIns="438912" bIns="219456" rtlCol="0">
            <a:spAutoFit/>
          </a:bodyPr>
          <a:lstStyle/>
          <a:p>
            <a:r>
              <a:rPr lang="en-US" sz="4300" b="1" dirty="0"/>
              <a:t>Results/Discussion:</a:t>
            </a:r>
            <a:endParaRPr lang="en-US" sz="4300" dirty="0"/>
          </a:p>
        </p:txBody>
      </p:sp>
      <p:sp>
        <p:nvSpPr>
          <p:cNvPr id="19" name="TextBox 18"/>
          <p:cNvSpPr txBox="1"/>
          <p:nvPr/>
        </p:nvSpPr>
        <p:spPr>
          <a:xfrm>
            <a:off x="28332271" y="23861794"/>
            <a:ext cx="14653973" cy="5875455"/>
          </a:xfrm>
          <a:prstGeom prst="rect">
            <a:avLst/>
          </a:prstGeom>
          <a:noFill/>
        </p:spPr>
        <p:txBody>
          <a:bodyPr wrap="square" lIns="438912" tIns="219456" rIns="438912" bIns="219456" rtlCol="0">
            <a:spAutoFit/>
          </a:bodyPr>
          <a:lstStyle/>
          <a:p>
            <a:r>
              <a:rPr lang="en-US" sz="4300" b="1" dirty="0"/>
              <a:t>Conclusion</a:t>
            </a:r>
            <a:r>
              <a:rPr lang="en-US" sz="4300" dirty="0" smtClean="0"/>
              <a:t>:</a:t>
            </a:r>
            <a:endParaRPr lang="en-US" sz="3100" dirty="0"/>
          </a:p>
          <a:p>
            <a:r>
              <a:rPr lang="en-US" sz="3100" dirty="0" smtClean="0"/>
              <a:t>Continuity equation and Bernoulli’s principle appear to accurately calculate velocity, pressure, and flow rate only in the converging section of the wind tunnel and not the diverging section. In order the apply the conservation of mass and energy through these equations certain assumptions are made which appear to be invalid in the diverging section of the wind tunnel. Since it can be safely assumed that the flow is </a:t>
            </a:r>
            <a:r>
              <a:rPr lang="en-US" sz="3100" dirty="0" err="1" smtClean="0"/>
              <a:t>inviscid</a:t>
            </a:r>
            <a:r>
              <a:rPr lang="en-US" sz="3100" dirty="0" smtClean="0"/>
              <a:t> and incompressible, it is likely that the streamlines are mixing and the flow is not travelling perpendicular to the control surface. By measuring static and stagnation pressure one can calculate the velocity and volumetric  flow rate using Bernoulli’s equation and the continuity equation in the converging section of the wind tunnel only. </a:t>
            </a:r>
            <a:endParaRPr lang="en-US" sz="3100" dirty="0"/>
          </a:p>
        </p:txBody>
      </p:sp>
      <p:pic>
        <p:nvPicPr>
          <p:cNvPr id="28" name="Picture 2" descr="http://cloudfront.bostinno.com/wp-content/uploads/2011/10/BU-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491430"/>
            <a:ext cx="5367630" cy="2407353"/>
          </a:xfrm>
          <a:prstGeom prst="rect">
            <a:avLst/>
          </a:prstGeom>
          <a:noFill/>
          <a:extLst>
            <a:ext uri="{909E8E84-426E-40DD-AFC4-6F175D3DCCD1}">
              <a14:hiddenFill xmlns:a14="http://schemas.microsoft.com/office/drawing/2010/main">
                <a:solidFill>
                  <a:srgbClr val="FFFFFF"/>
                </a:solidFill>
              </a14:hiddenFill>
            </a:ext>
          </a:extLst>
        </p:spPr>
      </p:pic>
      <p:grpSp>
        <p:nvGrpSpPr>
          <p:cNvPr id="1050" name="Group 1049"/>
          <p:cNvGrpSpPr/>
          <p:nvPr/>
        </p:nvGrpSpPr>
        <p:grpSpPr>
          <a:xfrm>
            <a:off x="12922600" y="7194470"/>
            <a:ext cx="7722613" cy="4604291"/>
            <a:chOff x="12922600" y="7194470"/>
            <a:chExt cx="7722613" cy="4604291"/>
          </a:xfrm>
        </p:grpSpPr>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2600" y="7472816"/>
              <a:ext cx="7722613" cy="432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49" name="Group 1048"/>
            <p:cNvGrpSpPr/>
            <p:nvPr/>
          </p:nvGrpSpPr>
          <p:grpSpPr>
            <a:xfrm>
              <a:off x="14859000" y="7194470"/>
              <a:ext cx="3170238" cy="1886930"/>
              <a:chOff x="15193962" y="7571076"/>
              <a:chExt cx="2308225" cy="1290637"/>
            </a:xfrm>
          </p:grpSpPr>
          <p:grpSp>
            <p:nvGrpSpPr>
              <p:cNvPr id="1045" name="Group 25"/>
              <p:cNvGrpSpPr>
                <a:grpSpLocks/>
              </p:cNvGrpSpPr>
              <p:nvPr/>
            </p:nvGrpSpPr>
            <p:grpSpPr bwMode="auto">
              <a:xfrm>
                <a:off x="15697200" y="7571076"/>
                <a:ext cx="284162" cy="1046162"/>
                <a:chOff x="109490494" y="106106026"/>
                <a:chExt cx="285007" cy="1045029"/>
              </a:xfrm>
            </p:grpSpPr>
            <p:sp>
              <p:nvSpPr>
                <p:cNvPr id="1046" name="AutoShape 26"/>
                <p:cNvSpPr>
                  <a:spLocks noChangeArrowheads="1"/>
                </p:cNvSpPr>
                <p:nvPr/>
              </p:nvSpPr>
              <p:spPr bwMode="auto">
                <a:xfrm>
                  <a:off x="109490494" y="107059616"/>
                  <a:ext cx="285007" cy="91439"/>
                </a:xfrm>
                <a:prstGeom prst="flowChartProcess">
                  <a:avLst/>
                </a:prstGeom>
                <a:solidFill>
                  <a:srgbClr val="000000"/>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sp>
              <p:nvSpPr>
                <p:cNvPr id="1047" name="Rectangle 27"/>
                <p:cNvSpPr>
                  <a:spLocks noChangeArrowheads="1"/>
                </p:cNvSpPr>
                <p:nvPr/>
              </p:nvSpPr>
              <p:spPr bwMode="auto">
                <a:xfrm>
                  <a:off x="109684062" y="106106026"/>
                  <a:ext cx="91439" cy="1045028"/>
                </a:xfrm>
                <a:prstGeom prst="rect">
                  <a:avLst/>
                </a:prstGeom>
                <a:solidFill>
                  <a:srgbClr val="000000"/>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grpSp>
          <p:sp>
            <p:nvSpPr>
              <p:cNvPr id="1048" name="Text Box 28"/>
              <p:cNvSpPr txBox="1">
                <a:spLocks noChangeArrowheads="1"/>
              </p:cNvSpPr>
              <p:nvPr/>
            </p:nvSpPr>
            <p:spPr bwMode="auto">
              <a:xfrm>
                <a:off x="15193962" y="8350538"/>
                <a:ext cx="5334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solidFill>
                      <a:srgbClr val="000000"/>
                    </a:solidFill>
                    <a:effectLst/>
                    <a:latin typeface="Calibri" pitchFamily="34" charset="0"/>
                    <a:cs typeface="Arial" pitchFamily="34" charset="0"/>
                  </a:rPr>
                  <a:t>P</a:t>
                </a:r>
                <a:r>
                  <a:rPr kumimoji="0" lang="en-US" altLang="en-US" sz="3200" b="1" i="0" u="none" strike="noStrike" cap="none" normalizeH="0" baseline="-25000" dirty="0" err="1" smtClean="0">
                    <a:ln>
                      <a:noFill/>
                    </a:ln>
                    <a:solidFill>
                      <a:srgbClr val="000000"/>
                    </a:solidFill>
                    <a:effectLst/>
                    <a:latin typeface="Calibri" pitchFamily="34" charset="0"/>
                    <a:cs typeface="Arial" pitchFamily="34" charset="0"/>
                  </a:rPr>
                  <a:t>kiel</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53" name="AutoShape 29"/>
              <p:cNvCxnSpPr>
                <a:cxnSpLocks noChangeShapeType="1"/>
              </p:cNvCxnSpPr>
              <p:nvPr/>
            </p:nvCxnSpPr>
            <p:spPr bwMode="auto">
              <a:xfrm rot="5400000" flipV="1">
                <a:off x="16648112" y="6859876"/>
                <a:ext cx="142875" cy="1565275"/>
              </a:xfrm>
              <a:prstGeom prst="curvedConnector4">
                <a:avLst>
                  <a:gd name="adj1" fmla="val -160417"/>
                  <a:gd name="adj2" fmla="val 51458"/>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cxnSp>
        </p:grpSp>
      </p:grpSp>
      <p:sp>
        <p:nvSpPr>
          <p:cNvPr id="1051" name="TextBox 1050"/>
          <p:cNvSpPr txBox="1"/>
          <p:nvPr/>
        </p:nvSpPr>
        <p:spPr>
          <a:xfrm>
            <a:off x="13454078" y="11511012"/>
            <a:ext cx="13710010" cy="954107"/>
          </a:xfrm>
          <a:prstGeom prst="rect">
            <a:avLst/>
          </a:prstGeom>
          <a:noFill/>
        </p:spPr>
        <p:txBody>
          <a:bodyPr wrap="square" rtlCol="0">
            <a:spAutoFit/>
          </a:bodyPr>
          <a:lstStyle/>
          <a:p>
            <a:r>
              <a:rPr lang="en-US" sz="2800" i="1" dirty="0" smtClean="0"/>
              <a:t>Figure 1 represents the wind tunnel, location of the static and stagnation pressure ports and calibration of the microtector</a:t>
            </a:r>
            <a:endParaRPr lang="en-US" sz="2800" i="1" dirty="0"/>
          </a:p>
        </p:txBody>
      </p:sp>
      <p:sp>
        <p:nvSpPr>
          <p:cNvPr id="1052" name="TextBox 1051"/>
          <p:cNvSpPr txBox="1"/>
          <p:nvPr/>
        </p:nvSpPr>
        <p:spPr>
          <a:xfrm>
            <a:off x="13335000" y="6733212"/>
            <a:ext cx="1752600" cy="569387"/>
          </a:xfrm>
          <a:prstGeom prst="rect">
            <a:avLst/>
          </a:prstGeom>
          <a:noFill/>
        </p:spPr>
        <p:txBody>
          <a:bodyPr wrap="square" rtlCol="0">
            <a:spAutoFit/>
          </a:bodyPr>
          <a:lstStyle/>
          <a:p>
            <a:r>
              <a:rPr lang="en-US" sz="3100" b="1" dirty="0" smtClean="0">
                <a:solidFill>
                  <a:srgbClr val="FF0000"/>
                </a:solidFill>
              </a:rPr>
              <a:t>Figure 1</a:t>
            </a:r>
            <a:endParaRPr lang="en-US" sz="3100" b="1" dirty="0">
              <a:solidFill>
                <a:srgbClr val="FF0000"/>
              </a:solidFill>
            </a:endParaRPr>
          </a:p>
        </p:txBody>
      </p:sp>
      <p:graphicFrame>
        <p:nvGraphicFramePr>
          <p:cNvPr id="62" name="Chart 61"/>
          <p:cNvGraphicFramePr/>
          <p:nvPr>
            <p:extLst>
              <p:ext uri="{D42A27DB-BD31-4B8C-83A1-F6EECF244321}">
                <p14:modId xmlns:p14="http://schemas.microsoft.com/office/powerpoint/2010/main" val="2624870699"/>
              </p:ext>
            </p:extLst>
          </p:nvPr>
        </p:nvGraphicFramePr>
        <p:xfrm>
          <a:off x="13418939" y="12465119"/>
          <a:ext cx="13448501" cy="6034391"/>
        </p:xfrm>
        <a:graphic>
          <a:graphicData uri="http://schemas.openxmlformats.org/drawingml/2006/chart">
            <c:chart xmlns:c="http://schemas.openxmlformats.org/drawingml/2006/chart" xmlns:r="http://schemas.openxmlformats.org/officeDocument/2006/relationships" r:id="rId6"/>
          </a:graphicData>
        </a:graphic>
      </p:graphicFrame>
      <p:sp>
        <p:nvSpPr>
          <p:cNvPr id="63" name="TextBox 62"/>
          <p:cNvSpPr txBox="1"/>
          <p:nvPr/>
        </p:nvSpPr>
        <p:spPr>
          <a:xfrm>
            <a:off x="13454079" y="12465118"/>
            <a:ext cx="1752600" cy="569387"/>
          </a:xfrm>
          <a:prstGeom prst="rect">
            <a:avLst/>
          </a:prstGeom>
          <a:noFill/>
        </p:spPr>
        <p:txBody>
          <a:bodyPr wrap="square" rtlCol="0">
            <a:spAutoFit/>
          </a:bodyPr>
          <a:lstStyle/>
          <a:p>
            <a:r>
              <a:rPr lang="en-US" sz="3100" b="1" dirty="0" smtClean="0">
                <a:solidFill>
                  <a:srgbClr val="FF0000"/>
                </a:solidFill>
              </a:rPr>
              <a:t>Figure 2</a:t>
            </a:r>
            <a:endParaRPr lang="en-US" sz="3100" b="1" dirty="0">
              <a:solidFill>
                <a:srgbClr val="FF0000"/>
              </a:solidFill>
            </a:endParaRPr>
          </a:p>
        </p:txBody>
      </p:sp>
      <p:sp>
        <p:nvSpPr>
          <p:cNvPr id="64" name="TextBox 63"/>
          <p:cNvSpPr txBox="1"/>
          <p:nvPr/>
        </p:nvSpPr>
        <p:spPr>
          <a:xfrm>
            <a:off x="13454078" y="18543201"/>
            <a:ext cx="13710010" cy="954107"/>
          </a:xfrm>
          <a:prstGeom prst="rect">
            <a:avLst/>
          </a:prstGeom>
          <a:noFill/>
        </p:spPr>
        <p:txBody>
          <a:bodyPr wrap="square" rtlCol="0">
            <a:spAutoFit/>
          </a:bodyPr>
          <a:lstStyle/>
          <a:p>
            <a:r>
              <a:rPr lang="en-US" sz="2800" i="1" dirty="0" smtClean="0"/>
              <a:t>Figure 2 shows the linear calibration of the pressure transducer as well as the equation relating voltage to pressure</a:t>
            </a:r>
            <a:endParaRPr lang="en-US" sz="2800" i="1" dirty="0"/>
          </a:p>
        </p:txBody>
      </p:sp>
      <p:sp>
        <p:nvSpPr>
          <p:cNvPr id="1054" name="TextBox 1053"/>
          <p:cNvSpPr txBox="1"/>
          <p:nvPr/>
        </p:nvSpPr>
        <p:spPr>
          <a:xfrm>
            <a:off x="13275798" y="19565089"/>
            <a:ext cx="14630400" cy="1523494"/>
          </a:xfrm>
          <a:prstGeom prst="rect">
            <a:avLst/>
          </a:prstGeom>
          <a:noFill/>
        </p:spPr>
        <p:txBody>
          <a:bodyPr wrap="square" rtlCol="0">
            <a:spAutoFit/>
          </a:bodyPr>
          <a:lstStyle/>
          <a:p>
            <a:r>
              <a:rPr lang="en-US" sz="3100" dirty="0" smtClean="0"/>
              <a:t>Following the initial calibration step, the pressure transducer was used to measure the differential pressure between the total pressure and static pressure at a number of vertical and horizontal positions within the wind tunnel. </a:t>
            </a:r>
            <a:endParaRPr lang="en-US" sz="3100" dirty="0"/>
          </a:p>
        </p:txBody>
      </p:sp>
      <p:grpSp>
        <p:nvGrpSpPr>
          <p:cNvPr id="1055" name="Group 1054"/>
          <p:cNvGrpSpPr/>
          <p:nvPr/>
        </p:nvGrpSpPr>
        <p:grpSpPr>
          <a:xfrm>
            <a:off x="13454078" y="23861273"/>
            <a:ext cx="13567455" cy="7387577"/>
            <a:chOff x="13334999" y="24921151"/>
            <a:chExt cx="13773716" cy="6640472"/>
          </a:xfrm>
        </p:grpSpPr>
        <p:graphicFrame>
          <p:nvGraphicFramePr>
            <p:cNvPr id="68" name="Chart 67"/>
            <p:cNvGraphicFramePr/>
            <p:nvPr>
              <p:extLst>
                <p:ext uri="{D42A27DB-BD31-4B8C-83A1-F6EECF244321}">
                  <p14:modId xmlns:p14="http://schemas.microsoft.com/office/powerpoint/2010/main" val="1820911382"/>
                </p:ext>
              </p:extLst>
            </p:nvPr>
          </p:nvGraphicFramePr>
          <p:xfrm>
            <a:off x="13334999" y="24921151"/>
            <a:ext cx="13773716" cy="6640472"/>
          </p:xfrm>
          <a:graphic>
            <a:graphicData uri="http://schemas.openxmlformats.org/drawingml/2006/chart">
              <c:chart xmlns:c="http://schemas.openxmlformats.org/drawingml/2006/chart" xmlns:r="http://schemas.openxmlformats.org/officeDocument/2006/relationships" r:id="rId7"/>
            </a:graphicData>
          </a:graphic>
        </p:graphicFrame>
        <p:sp>
          <p:nvSpPr>
            <p:cNvPr id="69" name="TextBox 68"/>
            <p:cNvSpPr txBox="1"/>
            <p:nvPr/>
          </p:nvSpPr>
          <p:spPr>
            <a:xfrm>
              <a:off x="13335000" y="24991485"/>
              <a:ext cx="1752600" cy="569387"/>
            </a:xfrm>
            <a:prstGeom prst="rect">
              <a:avLst/>
            </a:prstGeom>
            <a:noFill/>
          </p:spPr>
          <p:txBody>
            <a:bodyPr wrap="square" rtlCol="0">
              <a:spAutoFit/>
            </a:bodyPr>
            <a:lstStyle/>
            <a:p>
              <a:r>
                <a:rPr lang="en-US" sz="3100" b="1" dirty="0" smtClean="0">
                  <a:solidFill>
                    <a:srgbClr val="FF0000"/>
                  </a:solidFill>
                </a:rPr>
                <a:t>Figure 3</a:t>
              </a:r>
              <a:endParaRPr lang="en-US" sz="3100" b="1" dirty="0">
                <a:solidFill>
                  <a:srgbClr val="FF0000"/>
                </a:solidFill>
              </a:endParaRPr>
            </a:p>
          </p:txBody>
        </p:sp>
      </p:grpSp>
      <p:sp>
        <p:nvSpPr>
          <p:cNvPr id="70" name="TextBox 69"/>
          <p:cNvSpPr txBox="1"/>
          <p:nvPr/>
        </p:nvSpPr>
        <p:spPr>
          <a:xfrm>
            <a:off x="13311523" y="31654893"/>
            <a:ext cx="13710010" cy="954107"/>
          </a:xfrm>
          <a:prstGeom prst="rect">
            <a:avLst/>
          </a:prstGeom>
          <a:noFill/>
        </p:spPr>
        <p:txBody>
          <a:bodyPr wrap="square" rtlCol="0">
            <a:spAutoFit/>
          </a:bodyPr>
          <a:lstStyle/>
          <a:p>
            <a:r>
              <a:rPr lang="en-US" sz="2800" i="1" dirty="0" smtClean="0"/>
              <a:t>Figure 3 shows the velocity profile calculated using the Bernoulli equation at 4 horizontal positions along the wind tunnel</a:t>
            </a:r>
            <a:endParaRPr lang="en-US" sz="2800" i="1" dirty="0"/>
          </a:p>
        </p:txBody>
      </p:sp>
      <p:sp>
        <p:nvSpPr>
          <p:cNvPr id="73" name="TextBox 72"/>
          <p:cNvSpPr txBox="1"/>
          <p:nvPr/>
        </p:nvSpPr>
        <p:spPr>
          <a:xfrm>
            <a:off x="28498800" y="4275548"/>
            <a:ext cx="14232634" cy="2412968"/>
          </a:xfrm>
          <a:prstGeom prst="rect">
            <a:avLst/>
          </a:prstGeom>
          <a:noFill/>
        </p:spPr>
        <p:txBody>
          <a:bodyPr wrap="square" lIns="438912" tIns="219456" rIns="438912" bIns="219456" rtlCol="0">
            <a:spAutoFit/>
          </a:bodyPr>
          <a:lstStyle/>
          <a:p>
            <a:r>
              <a:rPr lang="en-US" sz="3100" dirty="0"/>
              <a:t>Using the experimentally found velocity profiles, an average velocity at each port was calculated using numerical integration in the form of the trapezoid rule. This average velocity was then used in </a:t>
            </a:r>
            <a:r>
              <a:rPr lang="en-US" sz="3100" dirty="0" smtClean="0"/>
              <a:t>the continuity equation to </a:t>
            </a:r>
            <a:r>
              <a:rPr lang="en-US" sz="3100" dirty="0"/>
              <a:t>find the flow rate. The flow rates for ports 1, 5, 8, and 10 are plotted below in figure </a:t>
            </a:r>
            <a:r>
              <a:rPr lang="en-US" sz="3100" dirty="0" smtClean="0"/>
              <a:t>4.</a:t>
            </a:r>
            <a:endParaRPr lang="en-US" sz="3100" dirty="0"/>
          </a:p>
        </p:txBody>
      </p:sp>
      <p:sp>
        <p:nvSpPr>
          <p:cNvPr id="78" name="TextBox 77"/>
          <p:cNvSpPr txBox="1"/>
          <p:nvPr/>
        </p:nvSpPr>
        <p:spPr>
          <a:xfrm>
            <a:off x="13418939" y="21913541"/>
            <a:ext cx="14630400" cy="2000548"/>
          </a:xfrm>
          <a:prstGeom prst="rect">
            <a:avLst/>
          </a:prstGeom>
          <a:noFill/>
        </p:spPr>
        <p:txBody>
          <a:bodyPr wrap="square" rtlCol="0">
            <a:spAutoFit/>
          </a:bodyPr>
          <a:lstStyle/>
          <a:p>
            <a:r>
              <a:rPr lang="en-US" sz="3100" dirty="0" smtClean="0"/>
              <a:t>By adjusting the height of the </a:t>
            </a:r>
            <a:r>
              <a:rPr lang="en-US" sz="3100" dirty="0" err="1" smtClean="0"/>
              <a:t>kiel</a:t>
            </a:r>
            <a:r>
              <a:rPr lang="en-US" sz="3100" dirty="0" smtClean="0"/>
              <a:t> probe and utilizing the Bernoulli equation experimental velocities were calculated at ports 1,5,8 &amp; 10 at varying heights through out the wind tunnel. By plotting height versus velocity we can see a visual representation of the actual velocity profile.</a:t>
            </a:r>
            <a:endParaRPr lang="en-US" sz="3100" dirty="0"/>
          </a:p>
        </p:txBody>
      </p:sp>
      <p:graphicFrame>
        <p:nvGraphicFramePr>
          <p:cNvPr id="79" name="Chart 78"/>
          <p:cNvGraphicFramePr/>
          <p:nvPr>
            <p:extLst>
              <p:ext uri="{D42A27DB-BD31-4B8C-83A1-F6EECF244321}">
                <p14:modId xmlns:p14="http://schemas.microsoft.com/office/powerpoint/2010/main" val="1316794803"/>
              </p:ext>
            </p:extLst>
          </p:nvPr>
        </p:nvGraphicFramePr>
        <p:xfrm>
          <a:off x="28498800" y="6600182"/>
          <a:ext cx="13610068" cy="4945648"/>
        </p:xfrm>
        <a:graphic>
          <a:graphicData uri="http://schemas.openxmlformats.org/drawingml/2006/chart">
            <c:chart xmlns:c="http://schemas.openxmlformats.org/drawingml/2006/chart" xmlns:r="http://schemas.openxmlformats.org/officeDocument/2006/relationships" r:id="rId8"/>
          </a:graphicData>
        </a:graphic>
      </p:graphicFrame>
      <p:sp>
        <p:nvSpPr>
          <p:cNvPr id="80" name="TextBox 79"/>
          <p:cNvSpPr txBox="1"/>
          <p:nvPr/>
        </p:nvSpPr>
        <p:spPr>
          <a:xfrm>
            <a:off x="28608396" y="10941625"/>
            <a:ext cx="1752600" cy="569387"/>
          </a:xfrm>
          <a:prstGeom prst="rect">
            <a:avLst/>
          </a:prstGeom>
          <a:noFill/>
        </p:spPr>
        <p:txBody>
          <a:bodyPr wrap="square" rtlCol="0">
            <a:spAutoFit/>
          </a:bodyPr>
          <a:lstStyle/>
          <a:p>
            <a:r>
              <a:rPr lang="en-US" sz="3100" b="1" dirty="0" smtClean="0">
                <a:solidFill>
                  <a:srgbClr val="FF0000"/>
                </a:solidFill>
              </a:rPr>
              <a:t>Figure 4</a:t>
            </a:r>
            <a:endParaRPr lang="en-US" sz="3100" b="1" dirty="0">
              <a:solidFill>
                <a:srgbClr val="FF0000"/>
              </a:solidFill>
            </a:endParaRPr>
          </a:p>
        </p:txBody>
      </p:sp>
      <p:sp>
        <p:nvSpPr>
          <p:cNvPr id="81" name="TextBox 80"/>
          <p:cNvSpPr txBox="1"/>
          <p:nvPr/>
        </p:nvSpPr>
        <p:spPr>
          <a:xfrm>
            <a:off x="28495192" y="11511012"/>
            <a:ext cx="13710010" cy="954107"/>
          </a:xfrm>
          <a:prstGeom prst="rect">
            <a:avLst/>
          </a:prstGeom>
          <a:noFill/>
        </p:spPr>
        <p:txBody>
          <a:bodyPr wrap="square" rtlCol="0">
            <a:spAutoFit/>
          </a:bodyPr>
          <a:lstStyle/>
          <a:p>
            <a:r>
              <a:rPr lang="en-US" sz="2800" i="1" dirty="0" smtClean="0"/>
              <a:t>Figure 4 shows the experimentally derived flow rates using continuity equation at 4 ports along the wind tunnel</a:t>
            </a:r>
            <a:endParaRPr lang="en-US" sz="2800" i="1" dirty="0"/>
          </a:p>
        </p:txBody>
      </p:sp>
      <p:sp>
        <p:nvSpPr>
          <p:cNvPr id="82" name="TextBox 81"/>
          <p:cNvSpPr txBox="1"/>
          <p:nvPr/>
        </p:nvSpPr>
        <p:spPr>
          <a:xfrm>
            <a:off x="28463661" y="12465118"/>
            <a:ext cx="14232634" cy="2351413"/>
          </a:xfrm>
          <a:prstGeom prst="rect">
            <a:avLst/>
          </a:prstGeom>
          <a:noFill/>
        </p:spPr>
        <p:txBody>
          <a:bodyPr wrap="square" lIns="438912" tIns="219456" rIns="438912" bIns="219456" rtlCol="0">
            <a:spAutoFit/>
          </a:bodyPr>
          <a:lstStyle/>
          <a:p>
            <a:r>
              <a:rPr lang="en-US" sz="3100" dirty="0"/>
              <a:t>Using </a:t>
            </a:r>
            <a:r>
              <a:rPr lang="en-US" sz="3100" dirty="0" smtClean="0"/>
              <a:t>theoretical velocities calculated by assuming the volumetric flow rate measured at port 8 is valid for all ports, we can calculate theoretical static pressures at each port as well. These theoretical velocities and pressures are plotted against the experimental data below to look for deviation from the theory.</a:t>
            </a:r>
            <a:endParaRPr lang="en-US" sz="3100" dirty="0"/>
          </a:p>
        </p:txBody>
      </p:sp>
      <p:grpSp>
        <p:nvGrpSpPr>
          <p:cNvPr id="36" name="Group 35"/>
          <p:cNvGrpSpPr/>
          <p:nvPr/>
        </p:nvGrpSpPr>
        <p:grpSpPr>
          <a:xfrm>
            <a:off x="28332271" y="14816531"/>
            <a:ext cx="13841400" cy="7543800"/>
            <a:chOff x="27906198" y="14935200"/>
            <a:chExt cx="15410473" cy="5867400"/>
          </a:xfrm>
        </p:grpSpPr>
        <p:graphicFrame>
          <p:nvGraphicFramePr>
            <p:cNvPr id="83" name="Chart 82"/>
            <p:cNvGraphicFramePr/>
            <p:nvPr>
              <p:extLst>
                <p:ext uri="{D42A27DB-BD31-4B8C-83A1-F6EECF244321}">
                  <p14:modId xmlns:p14="http://schemas.microsoft.com/office/powerpoint/2010/main" val="513971343"/>
                </p:ext>
              </p:extLst>
            </p:nvPr>
          </p:nvGraphicFramePr>
          <p:xfrm>
            <a:off x="28049339" y="15191112"/>
            <a:ext cx="7530639" cy="5535287"/>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86" name="Chart 85"/>
            <p:cNvGraphicFramePr/>
            <p:nvPr>
              <p:extLst>
                <p:ext uri="{D42A27DB-BD31-4B8C-83A1-F6EECF244321}">
                  <p14:modId xmlns:p14="http://schemas.microsoft.com/office/powerpoint/2010/main" val="390182090"/>
                </p:ext>
              </p:extLst>
            </p:nvPr>
          </p:nvGraphicFramePr>
          <p:xfrm>
            <a:off x="35579978" y="15191113"/>
            <a:ext cx="7565620" cy="5592438"/>
          </p:xfrm>
          <a:graphic>
            <a:graphicData uri="http://schemas.openxmlformats.org/drawingml/2006/chart">
              <c:chart xmlns:c="http://schemas.openxmlformats.org/drawingml/2006/chart" xmlns:r="http://schemas.openxmlformats.org/officeDocument/2006/relationships" r:id="rId10"/>
            </a:graphicData>
          </a:graphic>
        </p:graphicFrame>
        <p:sp>
          <p:nvSpPr>
            <p:cNvPr id="33" name="Rectangle 32"/>
            <p:cNvSpPr/>
            <p:nvPr/>
          </p:nvSpPr>
          <p:spPr>
            <a:xfrm>
              <a:off x="27906198" y="14935200"/>
              <a:ext cx="15299202" cy="58674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7906198" y="20233213"/>
              <a:ext cx="1752600" cy="569387"/>
            </a:xfrm>
            <a:prstGeom prst="rect">
              <a:avLst/>
            </a:prstGeom>
            <a:noFill/>
          </p:spPr>
          <p:txBody>
            <a:bodyPr wrap="square" rtlCol="0">
              <a:spAutoFit/>
            </a:bodyPr>
            <a:lstStyle/>
            <a:p>
              <a:r>
                <a:rPr lang="en-US" sz="3100" b="1" dirty="0" smtClean="0">
                  <a:solidFill>
                    <a:srgbClr val="FF0000"/>
                  </a:solidFill>
                </a:rPr>
                <a:t>Figure 5</a:t>
              </a:r>
              <a:endParaRPr lang="en-US" sz="3100" b="1" dirty="0">
                <a:solidFill>
                  <a:srgbClr val="FF0000"/>
                </a:solidFill>
              </a:endParaRPr>
            </a:p>
          </p:txBody>
        </p:sp>
        <p:sp>
          <p:nvSpPr>
            <p:cNvPr id="89" name="TextBox 88"/>
            <p:cNvSpPr txBox="1"/>
            <p:nvPr/>
          </p:nvSpPr>
          <p:spPr>
            <a:xfrm>
              <a:off x="41564071" y="20233213"/>
              <a:ext cx="1752600" cy="569387"/>
            </a:xfrm>
            <a:prstGeom prst="rect">
              <a:avLst/>
            </a:prstGeom>
            <a:noFill/>
          </p:spPr>
          <p:txBody>
            <a:bodyPr wrap="square" rtlCol="0">
              <a:spAutoFit/>
            </a:bodyPr>
            <a:lstStyle/>
            <a:p>
              <a:r>
                <a:rPr lang="en-US" sz="3100" b="1" dirty="0" smtClean="0">
                  <a:solidFill>
                    <a:srgbClr val="FF0000"/>
                  </a:solidFill>
                </a:rPr>
                <a:t>Figure 6</a:t>
              </a:r>
              <a:endParaRPr lang="en-US" sz="3100" b="1" dirty="0">
                <a:solidFill>
                  <a:srgbClr val="FF0000"/>
                </a:solidFill>
              </a:endParaRPr>
            </a:p>
          </p:txBody>
        </p:sp>
        <p:cxnSp>
          <p:nvCxnSpPr>
            <p:cNvPr id="35" name="Straight Connector 34"/>
            <p:cNvCxnSpPr/>
            <p:nvPr/>
          </p:nvCxnSpPr>
          <p:spPr>
            <a:xfrm>
              <a:off x="35318666" y="14935200"/>
              <a:ext cx="0" cy="586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28760112" y="22447726"/>
            <a:ext cx="13710010" cy="1384995"/>
          </a:xfrm>
          <a:prstGeom prst="rect">
            <a:avLst/>
          </a:prstGeom>
          <a:noFill/>
        </p:spPr>
        <p:txBody>
          <a:bodyPr wrap="square" rtlCol="0">
            <a:spAutoFit/>
          </a:bodyPr>
          <a:lstStyle/>
          <a:p>
            <a:r>
              <a:rPr lang="en-US" sz="2800" i="1" dirty="0" smtClean="0"/>
              <a:t>Figure 5 shows theoretical velocity plotted with a solid line and experimental velocity plotted as points along the wind tunnel. Figure 6 shows theoretical static pressure at each port plotted in a solid line as well as experimental static pressure plotted as points.</a:t>
            </a:r>
            <a:endParaRPr lang="en-US" sz="2800" i="1" dirty="0"/>
          </a:p>
        </p:txBody>
      </p:sp>
    </p:spTree>
    <p:extLst>
      <p:ext uri="{BB962C8B-B14F-4D97-AF65-F5344CB8AC3E}">
        <p14:creationId xmlns:p14="http://schemas.microsoft.com/office/powerpoint/2010/main" val="2190562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1007</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Sueyun Lee</dc:creator>
  <cp:lastModifiedBy>Steve</cp:lastModifiedBy>
  <cp:revision>75</cp:revision>
  <dcterms:created xsi:type="dcterms:W3CDTF">2013-03-11T21:58:52Z</dcterms:created>
  <dcterms:modified xsi:type="dcterms:W3CDTF">2015-01-22T19:10:03Z</dcterms:modified>
</cp:coreProperties>
</file>