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20" d="100"/>
          <a:sy n="20" d="100"/>
        </p:scale>
        <p:origin x="-1638" y="-9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44CEA-0D09-4700-AFAF-5F962B992027}" type="datetimeFigureOut">
              <a:rPr lang="en-US" smtClean="0"/>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50642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44CEA-0D09-4700-AFAF-5F962B992027}" type="datetimeFigureOut">
              <a:rPr lang="en-US" smtClean="0"/>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159723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44CEA-0D09-4700-AFAF-5F962B992027}" type="datetimeFigureOut">
              <a:rPr lang="en-US" smtClean="0"/>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25152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44CEA-0D09-4700-AFAF-5F962B992027}" type="datetimeFigureOut">
              <a:rPr lang="en-US" smtClean="0"/>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368889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44CEA-0D09-4700-AFAF-5F962B992027}" type="datetimeFigureOut">
              <a:rPr lang="en-US" smtClean="0"/>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197538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44CEA-0D09-4700-AFAF-5F962B992027}" type="datetimeFigureOut">
              <a:rPr lang="en-US" smtClean="0"/>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90738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44CEA-0D09-4700-AFAF-5F962B992027}" type="datetimeFigureOut">
              <a:rPr lang="en-US" smtClean="0"/>
              <a:t>9/16/2013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376862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44CEA-0D09-4700-AFAF-5F962B992027}" type="datetimeFigureOut">
              <a:rPr lang="en-US" smtClean="0"/>
              <a:t>9/16/2013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347298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44CEA-0D09-4700-AFAF-5F962B992027}" type="datetimeFigureOut">
              <a:rPr lang="en-US" smtClean="0"/>
              <a:t>9/16/2013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58692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44CEA-0D09-4700-AFAF-5F962B992027}" type="datetimeFigureOut">
              <a:rPr lang="en-US" smtClean="0"/>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377898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44CEA-0D09-4700-AFAF-5F962B992027}" type="datetimeFigureOut">
              <a:rPr lang="en-US" smtClean="0"/>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2071643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44CEA-0D09-4700-AFAF-5F962B992027}" type="datetimeFigureOut">
              <a:rPr lang="en-US" smtClean="0"/>
              <a:t>9/16/2013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A994530C-4A5B-416D-8715-64E3D529842C}" type="slidenum">
              <a:rPr lang="en-US" smtClean="0"/>
              <a:t>‹#›</a:t>
            </a:fld>
            <a:endParaRPr lang="en-US"/>
          </a:p>
        </p:txBody>
      </p:sp>
    </p:spTree>
    <p:extLst>
      <p:ext uri="{BB962C8B-B14F-4D97-AF65-F5344CB8AC3E}">
        <p14:creationId xmlns:p14="http://schemas.microsoft.com/office/powerpoint/2010/main" val="4098465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0000">
              <a:schemeClr val="bg1"/>
            </a:gs>
            <a:gs pos="100000">
              <a:srgbClr val="00B0F0"/>
            </a:gs>
          </a:gsLst>
          <a:lin ang="162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7644384" y="-5"/>
            <a:ext cx="30358080" cy="4284250"/>
          </a:xfrm>
          <a:prstGeom prst="rect">
            <a:avLst/>
          </a:prstGeom>
          <a:noFill/>
        </p:spPr>
        <p:txBody>
          <a:bodyPr wrap="square" lIns="438912" tIns="219456" rIns="438912" bIns="219456" rtlCol="0">
            <a:spAutoFit/>
          </a:bodyPr>
          <a:lstStyle/>
          <a:p>
            <a:pPr algn="ctr"/>
            <a:r>
              <a:rPr lang="en-US" sz="7400" b="1" dirty="0"/>
              <a:t>Transient Heat Conduction and Convection</a:t>
            </a:r>
          </a:p>
          <a:p>
            <a:pPr algn="ctr"/>
            <a:r>
              <a:rPr lang="en-US" sz="7400" b="1" dirty="0"/>
              <a:t>of Copper and Stainless Steel Spheres</a:t>
            </a:r>
          </a:p>
          <a:p>
            <a:pPr algn="ctr"/>
            <a:r>
              <a:rPr lang="en-US" sz="5300" dirty="0"/>
              <a:t>Boston University: Department of Mechanical Engineering</a:t>
            </a:r>
          </a:p>
          <a:p>
            <a:pPr algn="ctr"/>
            <a:r>
              <a:rPr lang="en-US" sz="4800" dirty="0"/>
              <a:t>By Michelle Lee</a:t>
            </a:r>
          </a:p>
        </p:txBody>
      </p:sp>
      <p:sp>
        <p:nvSpPr>
          <p:cNvPr id="5" name="TextBox 4"/>
          <p:cNvSpPr txBox="1"/>
          <p:nvPr/>
        </p:nvSpPr>
        <p:spPr>
          <a:xfrm>
            <a:off x="29144112" y="30938431"/>
            <a:ext cx="14634010" cy="2068258"/>
          </a:xfrm>
          <a:prstGeom prst="rect">
            <a:avLst/>
          </a:prstGeom>
          <a:noFill/>
        </p:spPr>
        <p:txBody>
          <a:bodyPr wrap="square" lIns="438912" tIns="219456" rIns="438912" bIns="219456" rtlCol="0">
            <a:spAutoFit/>
          </a:bodyPr>
          <a:lstStyle/>
          <a:p>
            <a:r>
              <a:rPr lang="en-US" sz="4300" b="1" dirty="0"/>
              <a:t>Acknowledgement</a:t>
            </a:r>
            <a:r>
              <a:rPr lang="en-US" sz="4300" dirty="0"/>
              <a:t>:</a:t>
            </a:r>
          </a:p>
          <a:p>
            <a:r>
              <a:rPr lang="en-US" sz="3100" dirty="0"/>
              <a:t>Thank you to Dr. Katherine Zhang for teaching this course and to Dr. Caleb </a:t>
            </a:r>
            <a:r>
              <a:rPr lang="en-US" sz="3100" dirty="0" err="1"/>
              <a:t>Farny</a:t>
            </a:r>
            <a:r>
              <a:rPr lang="en-US" sz="3100" dirty="0"/>
              <a:t> and Mr. David Campbell for designing this lab.</a:t>
            </a:r>
          </a:p>
        </p:txBody>
      </p:sp>
      <mc:AlternateContent xmlns:mc="http://schemas.openxmlformats.org/markup-compatibility/2006" xmlns:a14="http://schemas.microsoft.com/office/drawing/2010/main">
        <mc:Choice Requires="a14">
          <p:sp>
            <p:nvSpPr>
              <p:cNvPr id="6" name="TextBox 5"/>
              <p:cNvSpPr txBox="1"/>
              <p:nvPr/>
            </p:nvSpPr>
            <p:spPr>
              <a:xfrm>
                <a:off x="0" y="4103515"/>
                <a:ext cx="12168826" cy="25504522"/>
              </a:xfrm>
              <a:prstGeom prst="rect">
                <a:avLst/>
              </a:prstGeom>
              <a:noFill/>
            </p:spPr>
            <p:txBody>
              <a:bodyPr wrap="square" lIns="438912" tIns="219456" rIns="438912" bIns="219456" rtlCol="0">
                <a:spAutoFit/>
              </a:bodyPr>
              <a:lstStyle/>
              <a:p>
                <a:r>
                  <a:rPr lang="en-US" sz="4300" b="1" dirty="0" smtClean="0"/>
                  <a:t>Introduction</a:t>
                </a:r>
                <a:r>
                  <a:rPr lang="en-US" sz="4300" dirty="0"/>
                  <a:t>:</a:t>
                </a:r>
              </a:p>
              <a:p>
                <a:r>
                  <a:rPr lang="en-US" sz="3100" dirty="0"/>
                  <a:t>Transient heat conduction and convection of solid bodies are measured using two different methods. One method in is the “lumped capacitance method” in which temperature is assumed to be uniform throughout the solid. At an initial temperature </a:t>
                </a:r>
                <a14:m>
                  <m:oMath xmlns:m="http://schemas.openxmlformats.org/officeDocument/2006/math">
                    <m:sSub>
                      <m:sSubPr>
                        <m:ctrlPr>
                          <a:rPr lang="en-US" sz="3100" i="1">
                            <a:latin typeface="Cambria Math"/>
                            <a:ea typeface="Cambria Math"/>
                          </a:rPr>
                        </m:ctrlPr>
                      </m:sSubPr>
                      <m:e>
                        <m:r>
                          <a:rPr lang="en-US" sz="3100" i="1">
                            <a:latin typeface="Cambria Math"/>
                            <a:ea typeface="Cambria Math"/>
                          </a:rPr>
                          <m:t>𝑇</m:t>
                        </m:r>
                      </m:e>
                      <m:sub>
                        <m:r>
                          <a:rPr lang="en-US" sz="3100" i="1">
                            <a:latin typeface="Cambria Math"/>
                            <a:ea typeface="Cambria Math"/>
                          </a:rPr>
                          <m:t>0</m:t>
                        </m:r>
                      </m:sub>
                    </m:sSub>
                  </m:oMath>
                </a14:m>
                <a:r>
                  <a:rPr lang="en-US" sz="3100" dirty="0"/>
                  <a:t> and ambient air temperature of </a:t>
                </a:r>
                <a14:m>
                  <m:oMath xmlns:m="http://schemas.openxmlformats.org/officeDocument/2006/math">
                    <m:sSub>
                      <m:sSubPr>
                        <m:ctrlPr>
                          <a:rPr lang="en-US" sz="3100" i="1">
                            <a:latin typeface="Cambria Math"/>
                            <a:ea typeface="Cambria Math"/>
                          </a:rPr>
                        </m:ctrlPr>
                      </m:sSubPr>
                      <m:e>
                        <m:r>
                          <a:rPr lang="en-US" sz="3100" i="1">
                            <a:latin typeface="Cambria Math"/>
                            <a:ea typeface="Cambria Math"/>
                          </a:rPr>
                          <m:t>𝑇</m:t>
                        </m:r>
                      </m:e>
                      <m:sub>
                        <m:r>
                          <a:rPr lang="en-US" sz="3100" i="1">
                            <a:latin typeface="Cambria Math"/>
                            <a:ea typeface="Cambria Math"/>
                          </a:rPr>
                          <m:t>∞</m:t>
                        </m:r>
                      </m:sub>
                    </m:sSub>
                  </m:oMath>
                </a14:m>
                <a:r>
                  <a:rPr lang="en-US" sz="3100" dirty="0"/>
                  <a:t>,</a:t>
                </a:r>
              </a:p>
              <a:p>
                <a:endParaRPr lang="en-US" sz="3100" dirty="0"/>
              </a:p>
              <a:p>
                <a:pPr/>
                <a14:m>
                  <m:oMathPara xmlns:m="http://schemas.openxmlformats.org/officeDocument/2006/math">
                    <m:oMathParaPr>
                      <m:jc m:val="centerGroup"/>
                    </m:oMathParaPr>
                    <m:oMath xmlns:m="http://schemas.openxmlformats.org/officeDocument/2006/math">
                      <m:r>
                        <a:rPr lang="en-US" sz="3100" i="1">
                          <a:latin typeface="Cambria Math"/>
                          <a:ea typeface="Cambria Math"/>
                        </a:rPr>
                        <m:t>𝜃</m:t>
                      </m:r>
                      <m:r>
                        <a:rPr lang="en-US" sz="3100" i="1">
                          <a:latin typeface="Cambria Math"/>
                          <a:ea typeface="Cambria Math"/>
                        </a:rPr>
                        <m:t>=</m:t>
                      </m:r>
                      <m:func>
                        <m:funcPr>
                          <m:ctrlPr>
                            <a:rPr lang="en-US" sz="3100" i="1">
                              <a:latin typeface="Cambria Math"/>
                              <a:ea typeface="Cambria Math"/>
                            </a:rPr>
                          </m:ctrlPr>
                        </m:funcPr>
                        <m:fName>
                          <m:r>
                            <m:rPr>
                              <m:sty m:val="p"/>
                            </m:rPr>
                            <a:rPr lang="en-US" sz="3100">
                              <a:latin typeface="Cambria Math"/>
                              <a:ea typeface="Cambria Math"/>
                            </a:rPr>
                            <m:t>exp</m:t>
                          </m:r>
                        </m:fName>
                        <m:e>
                          <m:d>
                            <m:dPr>
                              <m:begChr m:val="["/>
                              <m:endChr m:val="]"/>
                              <m:ctrlPr>
                                <a:rPr lang="en-US" sz="3100" i="1">
                                  <a:latin typeface="Cambria Math"/>
                                  <a:ea typeface="Cambria Math"/>
                                </a:rPr>
                              </m:ctrlPr>
                            </m:dPr>
                            <m:e>
                              <m:r>
                                <a:rPr lang="en-US" sz="3100" i="1">
                                  <a:latin typeface="Cambria Math"/>
                                  <a:ea typeface="Cambria Math"/>
                                </a:rPr>
                                <m:t>−</m:t>
                              </m:r>
                              <m:f>
                                <m:fPr>
                                  <m:ctrlPr>
                                    <a:rPr lang="en-US" sz="3100" i="1">
                                      <a:latin typeface="Cambria Math"/>
                                      <a:ea typeface="Cambria Math"/>
                                    </a:rPr>
                                  </m:ctrlPr>
                                </m:fPr>
                                <m:num>
                                  <m:r>
                                    <a:rPr lang="en-US" sz="3100" i="1">
                                      <a:latin typeface="Cambria Math"/>
                                      <a:ea typeface="Cambria Math"/>
                                    </a:rPr>
                                    <m:t>𝑡</m:t>
                                  </m:r>
                                </m:num>
                                <m:den>
                                  <m:r>
                                    <a:rPr lang="en-US" sz="3100" i="1">
                                      <a:latin typeface="Cambria Math"/>
                                      <a:ea typeface="Cambria Math"/>
                                    </a:rPr>
                                    <m:t>𝜏</m:t>
                                  </m:r>
                                </m:den>
                              </m:f>
                            </m:e>
                          </m:d>
                        </m:e>
                      </m:func>
                      <m:r>
                        <a:rPr lang="en-US" sz="3100" i="1">
                          <a:latin typeface="Cambria Math"/>
                          <a:ea typeface="Cambria Math"/>
                        </a:rPr>
                        <m:t>=</m:t>
                      </m:r>
                      <m:f>
                        <m:fPr>
                          <m:ctrlPr>
                            <a:rPr lang="en-US" sz="3100" i="1">
                              <a:latin typeface="Cambria Math"/>
                              <a:ea typeface="Cambria Math"/>
                            </a:rPr>
                          </m:ctrlPr>
                        </m:fPr>
                        <m:num>
                          <m:r>
                            <a:rPr lang="en-US" sz="3100" i="1">
                              <a:latin typeface="Cambria Math"/>
                              <a:ea typeface="Cambria Math"/>
                            </a:rPr>
                            <m:t>𝑇</m:t>
                          </m:r>
                          <m:r>
                            <a:rPr lang="en-US" sz="3100" i="1">
                              <a:latin typeface="Cambria Math"/>
                              <a:ea typeface="Cambria Math"/>
                            </a:rPr>
                            <m:t>−</m:t>
                          </m:r>
                          <m:sSub>
                            <m:sSubPr>
                              <m:ctrlPr>
                                <a:rPr lang="en-US" sz="3100" i="1">
                                  <a:latin typeface="Cambria Math"/>
                                  <a:ea typeface="Cambria Math"/>
                                </a:rPr>
                              </m:ctrlPr>
                            </m:sSubPr>
                            <m:e>
                              <m:r>
                                <a:rPr lang="en-US" sz="3100" i="1">
                                  <a:latin typeface="Cambria Math"/>
                                  <a:ea typeface="Cambria Math"/>
                                </a:rPr>
                                <m:t>𝑇</m:t>
                              </m:r>
                            </m:e>
                            <m:sub>
                              <m:r>
                                <a:rPr lang="en-US" sz="3100" i="1">
                                  <a:latin typeface="Cambria Math"/>
                                  <a:ea typeface="Cambria Math"/>
                                </a:rPr>
                                <m:t>∞</m:t>
                              </m:r>
                            </m:sub>
                          </m:sSub>
                        </m:num>
                        <m:den>
                          <m:sSub>
                            <m:sSubPr>
                              <m:ctrlPr>
                                <a:rPr lang="en-US" sz="3100" i="1">
                                  <a:latin typeface="Cambria Math"/>
                                  <a:ea typeface="Cambria Math"/>
                                </a:rPr>
                              </m:ctrlPr>
                            </m:sSubPr>
                            <m:e>
                              <m:r>
                                <a:rPr lang="en-US" sz="3100" i="1">
                                  <a:latin typeface="Cambria Math"/>
                                  <a:ea typeface="Cambria Math"/>
                                </a:rPr>
                                <m:t>𝑇</m:t>
                              </m:r>
                            </m:e>
                            <m:sub>
                              <m:r>
                                <a:rPr lang="en-US" sz="3100" i="1">
                                  <a:latin typeface="Cambria Math"/>
                                  <a:ea typeface="Cambria Math"/>
                                </a:rPr>
                                <m:t>0</m:t>
                              </m:r>
                            </m:sub>
                          </m:sSub>
                          <m:r>
                            <a:rPr lang="en-US" sz="3100" i="1">
                              <a:latin typeface="Cambria Math"/>
                              <a:ea typeface="Cambria Math"/>
                            </a:rPr>
                            <m:t>−</m:t>
                          </m:r>
                          <m:sSub>
                            <m:sSubPr>
                              <m:ctrlPr>
                                <a:rPr lang="en-US" sz="3100" i="1">
                                  <a:latin typeface="Cambria Math"/>
                                  <a:ea typeface="Cambria Math"/>
                                </a:rPr>
                              </m:ctrlPr>
                            </m:sSubPr>
                            <m:e>
                              <m:r>
                                <a:rPr lang="en-US" sz="3100" i="1">
                                  <a:latin typeface="Cambria Math"/>
                                  <a:ea typeface="Cambria Math"/>
                                </a:rPr>
                                <m:t>𝑇</m:t>
                              </m:r>
                            </m:e>
                            <m:sub>
                              <m:r>
                                <a:rPr lang="en-US" sz="3100" i="1">
                                  <a:latin typeface="Cambria Math"/>
                                  <a:ea typeface="Cambria Math"/>
                                </a:rPr>
                                <m:t>∞</m:t>
                              </m:r>
                            </m:sub>
                          </m:sSub>
                        </m:den>
                      </m:f>
                      <m:r>
                        <a:rPr lang="en-US" sz="3100" i="1">
                          <a:latin typeface="Cambria Math"/>
                          <a:ea typeface="Cambria Math"/>
                        </a:rPr>
                        <m:t>=</m:t>
                      </m:r>
                      <m:r>
                        <m:rPr>
                          <m:sty m:val="p"/>
                        </m:rPr>
                        <a:rPr lang="en-US" sz="3100">
                          <a:latin typeface="Cambria Math"/>
                          <a:ea typeface="Cambria Math"/>
                        </a:rPr>
                        <m:t>normalized</m:t>
                      </m:r>
                      <m:r>
                        <a:rPr lang="en-US" sz="3100">
                          <a:latin typeface="Cambria Math"/>
                          <a:ea typeface="Cambria Math"/>
                        </a:rPr>
                        <m:t> </m:t>
                      </m:r>
                      <m:r>
                        <m:rPr>
                          <m:sty m:val="p"/>
                        </m:rPr>
                        <a:rPr lang="en-US" sz="3100">
                          <a:latin typeface="Cambria Math"/>
                          <a:ea typeface="Cambria Math"/>
                        </a:rPr>
                        <m:t>temperature</m:t>
                      </m:r>
                      <m:r>
                        <a:rPr lang="en-US" sz="3100">
                          <a:latin typeface="Cambria Math"/>
                          <a:ea typeface="Cambria Math"/>
                        </a:rPr>
                        <m:t> </m:t>
                      </m:r>
                      <m:r>
                        <m:rPr>
                          <m:sty m:val="p"/>
                        </m:rPr>
                        <a:rPr lang="en-US" sz="3100">
                          <a:latin typeface="Cambria Math"/>
                          <a:ea typeface="Cambria Math"/>
                        </a:rPr>
                        <m:t>difference</m:t>
                      </m:r>
                      <m:r>
                        <a:rPr lang="en-US" sz="3100">
                          <a:latin typeface="Cambria Math"/>
                          <a:ea typeface="Cambria Math"/>
                        </a:rPr>
                        <m:t>     (</m:t>
                      </m:r>
                      <m:r>
                        <a:rPr lang="en-US" sz="3100">
                          <a:latin typeface="Cambria Math"/>
                          <a:ea typeface="Cambria Math"/>
                        </a:rPr>
                        <m:t>1</m:t>
                      </m:r>
                      <m:r>
                        <a:rPr lang="en-US" sz="3100">
                          <a:latin typeface="Cambria Math"/>
                          <a:ea typeface="Cambria Math"/>
                        </a:rPr>
                        <m:t>)</m:t>
                      </m:r>
                    </m:oMath>
                  </m:oMathPara>
                </a14:m>
                <a:endParaRPr lang="en-US" sz="3100" dirty="0"/>
              </a:p>
              <a:p>
                <a:pPr/>
                <a14:m>
                  <m:oMathPara xmlns:m="http://schemas.openxmlformats.org/officeDocument/2006/math">
                    <m:oMathParaPr>
                      <m:jc m:val="centerGroup"/>
                    </m:oMathParaPr>
                    <m:oMath xmlns:m="http://schemas.openxmlformats.org/officeDocument/2006/math">
                      <m:r>
                        <a:rPr lang="en-US" sz="3100" i="1">
                          <a:latin typeface="Cambria Math"/>
                          <a:ea typeface="Cambria Math"/>
                        </a:rPr>
                        <m:t>𝜏</m:t>
                      </m:r>
                      <m:r>
                        <a:rPr lang="en-US" sz="3100" i="1">
                          <a:latin typeface="Cambria Math"/>
                          <a:ea typeface="Cambria Math"/>
                        </a:rPr>
                        <m:t>=</m:t>
                      </m:r>
                      <m:f>
                        <m:fPr>
                          <m:ctrlPr>
                            <a:rPr lang="en-US" sz="3100" i="1">
                              <a:latin typeface="Cambria Math"/>
                              <a:ea typeface="Cambria Math"/>
                            </a:rPr>
                          </m:ctrlPr>
                        </m:fPr>
                        <m:num>
                          <m:r>
                            <a:rPr lang="en-US" sz="3100" i="1">
                              <a:latin typeface="Cambria Math"/>
                              <a:ea typeface="Cambria Math"/>
                            </a:rPr>
                            <m:t>𝜌</m:t>
                          </m:r>
                          <m:r>
                            <a:rPr lang="en-US" sz="3100" i="1">
                              <a:latin typeface="Cambria Math"/>
                              <a:ea typeface="Cambria Math"/>
                            </a:rPr>
                            <m:t>𝑐𝑉</m:t>
                          </m:r>
                        </m:num>
                        <m:den>
                          <m:r>
                            <a:rPr lang="en-US" sz="3100" i="1">
                              <a:latin typeface="Cambria Math"/>
                              <a:ea typeface="Cambria Math"/>
                            </a:rPr>
                            <m:t>h</m:t>
                          </m:r>
                          <m:r>
                            <a:rPr lang="en-US" sz="3100" i="1">
                              <a:latin typeface="Cambria Math"/>
                              <a:ea typeface="Cambria Math"/>
                            </a:rPr>
                            <m:t>𝐴</m:t>
                          </m:r>
                        </m:den>
                      </m:f>
                      <m:r>
                        <a:rPr lang="en-US" sz="3100">
                          <a:latin typeface="Cambria Math"/>
                          <a:ea typeface="Cambria Math"/>
                        </a:rPr>
                        <m:t>                (</m:t>
                      </m:r>
                      <m:r>
                        <a:rPr lang="en-US" sz="3100">
                          <a:latin typeface="Cambria Math"/>
                          <a:ea typeface="Cambria Math"/>
                        </a:rPr>
                        <m:t>2</m:t>
                      </m:r>
                      <m:r>
                        <a:rPr lang="en-US" sz="3100">
                          <a:latin typeface="Cambria Math"/>
                          <a:ea typeface="Cambria Math"/>
                        </a:rPr>
                        <m:t>)</m:t>
                      </m:r>
                    </m:oMath>
                  </m:oMathPara>
                </a14:m>
                <a:endParaRPr lang="en-US" sz="3100" dirty="0"/>
              </a:p>
              <a:p>
                <a:endParaRPr lang="en-US" sz="3100" dirty="0"/>
              </a:p>
              <a:p>
                <a:r>
                  <a:rPr lang="en-US" sz="3100" dirty="0"/>
                  <a:t>where </a:t>
                </a:r>
                <a14:m>
                  <m:oMath xmlns:m="http://schemas.openxmlformats.org/officeDocument/2006/math">
                    <m:r>
                      <a:rPr lang="en-US" sz="3100" i="1">
                        <a:latin typeface="Cambria Math"/>
                        <a:ea typeface="Cambria Math"/>
                      </a:rPr>
                      <m:t>𝜏</m:t>
                    </m:r>
                  </m:oMath>
                </a14:m>
                <a:r>
                  <a:rPr lang="en-US" sz="3100" dirty="0"/>
                  <a:t> is the time constant, </a:t>
                </a:r>
                <a14:m>
                  <m:oMath xmlns:m="http://schemas.openxmlformats.org/officeDocument/2006/math">
                    <m:r>
                      <a:rPr lang="en-US" sz="3100" i="1">
                        <a:latin typeface="Cambria Math"/>
                        <a:ea typeface="Cambria Math"/>
                      </a:rPr>
                      <m:t>𝜌</m:t>
                    </m:r>
                  </m:oMath>
                </a14:m>
                <a:r>
                  <a:rPr lang="en-US" sz="3100" dirty="0"/>
                  <a:t> is the density, A is the surface area, V is the volume, </a:t>
                </a:r>
                <a:r>
                  <a:rPr lang="en-US" sz="3100" i="1" dirty="0"/>
                  <a:t>c</a:t>
                </a:r>
                <a:r>
                  <a:rPr lang="en-US" sz="3100" dirty="0"/>
                  <a:t> is the heat capacity, t is the time, and </a:t>
                </a:r>
                <a:r>
                  <a:rPr lang="en-US" sz="3100" i="1" dirty="0"/>
                  <a:t>h</a:t>
                </a:r>
                <a:r>
                  <a:rPr lang="en-US" sz="3100" dirty="0"/>
                  <a:t> is the convection coefficient.</a:t>
                </a:r>
              </a:p>
              <a:p>
                <a:r>
                  <a:rPr lang="en-US" sz="3100" dirty="0"/>
                  <a:t>However, this assumption cannot be made for all solid bodies. For non-lumped systems, the spatial variation of temperature within the solid must be accounted for.</a:t>
                </a:r>
              </a:p>
              <a:p>
                <a:endParaRPr lang="en-US" sz="3100" dirty="0"/>
              </a:p>
              <a:p>
                <a:r>
                  <a:rPr lang="en-US" sz="3100" dirty="0"/>
                  <a:t>		                 (3)</a:t>
                </a:r>
              </a:p>
              <a:p>
                <a:endParaRPr lang="en-US" sz="3100" dirty="0"/>
              </a:p>
              <a:p>
                <a:endParaRPr lang="en-US" sz="3100" i="1" dirty="0"/>
              </a:p>
              <a:p>
                <a:r>
                  <a:rPr lang="en-US" sz="3100" i="1" dirty="0"/>
                  <a:t>		                     </a:t>
                </a:r>
                <a:r>
                  <a:rPr lang="en-US" sz="3100" dirty="0"/>
                  <a:t>(4)</a:t>
                </a:r>
                <a:endParaRPr lang="en-US" sz="3100" i="1" dirty="0"/>
              </a:p>
              <a:p>
                <a:endParaRPr lang="en-US" sz="3100" i="1" dirty="0"/>
              </a:p>
              <a:p>
                <a:endParaRPr lang="en-US" sz="3100" i="1" dirty="0"/>
              </a:p>
              <a:p>
                <a:r>
                  <a:rPr lang="en-US" sz="3100" i="1" dirty="0"/>
                  <a:t>The </a:t>
                </a:r>
                <a:r>
                  <a:rPr lang="en-US" sz="3100" i="1" dirty="0" err="1"/>
                  <a:t>Biot</a:t>
                </a:r>
                <a:r>
                  <a:rPr lang="en-US" sz="3100" i="1" dirty="0"/>
                  <a:t> number </a:t>
                </a:r>
                <a:r>
                  <a:rPr lang="en-US" sz="3100" dirty="0"/>
                  <a:t>is used to determine if a solid body is a lumped or a non-lumped system.</a:t>
                </a:r>
                <a:endParaRPr lang="en-US" sz="3100" i="1" dirty="0">
                  <a:latin typeface="Cambria Math"/>
                </a:endParaRPr>
              </a:p>
              <a:p>
                <a:pPr/>
                <a14:m>
                  <m:oMathPara xmlns:m="http://schemas.openxmlformats.org/officeDocument/2006/math">
                    <m:oMathParaPr>
                      <m:jc m:val="left"/>
                    </m:oMathParaPr>
                    <m:oMath xmlns:m="http://schemas.openxmlformats.org/officeDocument/2006/math">
                      <m:r>
                        <a:rPr lang="en-US" sz="3100" i="1">
                          <a:latin typeface="Cambria Math"/>
                        </a:rPr>
                        <m:t>𝐵𝑖</m:t>
                      </m:r>
                      <m:r>
                        <a:rPr lang="en-US" sz="3100" i="1">
                          <a:latin typeface="Cambria Math"/>
                        </a:rPr>
                        <m:t>=</m:t>
                      </m:r>
                      <m:f>
                        <m:fPr>
                          <m:ctrlPr>
                            <a:rPr lang="en-US" sz="3100" i="1">
                              <a:latin typeface="Cambria Math"/>
                            </a:rPr>
                          </m:ctrlPr>
                        </m:fPr>
                        <m:num>
                          <m:r>
                            <a:rPr lang="en-US" sz="3100" i="1">
                              <a:latin typeface="Cambria Math"/>
                            </a:rPr>
                            <m:t>h</m:t>
                          </m:r>
                          <m:r>
                            <a:rPr lang="en-US" sz="3100" i="1">
                              <a:latin typeface="Cambria Math"/>
                            </a:rPr>
                            <m:t>𝑟</m:t>
                          </m:r>
                        </m:num>
                        <m:den>
                          <m:r>
                            <a:rPr lang="en-US" sz="3100" i="1">
                              <a:latin typeface="Cambria Math"/>
                            </a:rPr>
                            <m:t>𝑘</m:t>
                          </m:r>
                        </m:den>
                      </m:f>
                      <m:r>
                        <a:rPr lang="en-US" sz="3100" i="1">
                          <a:latin typeface="Cambria Math"/>
                        </a:rPr>
                        <m:t>         (</m:t>
                      </m:r>
                      <m:r>
                        <a:rPr lang="en-US" sz="3100" i="1">
                          <a:latin typeface="Cambria Math"/>
                        </a:rPr>
                        <m:t>5</m:t>
                      </m:r>
                      <m:r>
                        <a:rPr lang="en-US" sz="3100" i="1">
                          <a:latin typeface="Cambria Math"/>
                        </a:rPr>
                        <m:t>)</m:t>
                      </m:r>
                    </m:oMath>
                  </m:oMathPara>
                </a14:m>
                <a:endParaRPr lang="en-US" sz="3100" dirty="0"/>
              </a:p>
              <a:p>
                <a:r>
                  <a:rPr lang="en-US" sz="3100" i="1" dirty="0"/>
                  <a:t>	</a:t>
                </a:r>
              </a:p>
              <a:p>
                <a:r>
                  <a:rPr lang="en-US" sz="3100" dirty="0"/>
                  <a:t>When Bi&lt;&lt;1 (or ~0.1), the conduction resistance is very small compared to the convection resistance, resulting in a lumped system. When Bi&gt;1 ( or ~1), thermal energy will build up near the surface, resulting in a non-lumped system.</a:t>
                </a:r>
              </a:p>
              <a:p>
                <a:endParaRPr lang="en-US" sz="3100" dirty="0"/>
              </a:p>
              <a:p>
                <a:r>
                  <a:rPr lang="en-US" sz="3100" dirty="0"/>
                  <a:t>This experiment measured transient thermal response at the centers and surfaces of two identically shaped spheres: one copper and one stainless steel sphere, when exposed to sudden changes in its thermal environment. Copper has one of the highest thermal conductivity values of metals while steel has the one of the lowest. Because of the large difference in their thermal conductivities, the best varying responses of temperature could be observed in the different spheres.</a:t>
                </a:r>
              </a:p>
              <a:p>
                <a:endParaRPr lang="en-US" sz="3100" dirty="0"/>
              </a:p>
              <a:p>
                <a:r>
                  <a:rPr lang="en-US" sz="3100" i="1" u="sng" dirty="0"/>
                  <a:t>Hypothesis</a:t>
                </a:r>
                <a:r>
                  <a:rPr lang="en-US" sz="3100" dirty="0"/>
                  <a:t>: Some predictions made prior to the experiment were:</a:t>
                </a:r>
              </a:p>
              <a:p>
                <a:pPr marL="1097280" indent="-1097280">
                  <a:buAutoNum type="alphaLcParenR"/>
                </a:pPr>
                <a:r>
                  <a:rPr lang="en-US" sz="3100" dirty="0"/>
                  <a:t>The copper sphere will be a lumped system while the steel sphere will be a non-lumped system because the thermal conductivity of copper is much greater than that of steel.</a:t>
                </a:r>
              </a:p>
              <a:p>
                <a:pPr marL="1097280" indent="-1097280">
                  <a:buAutoNum type="alphaLcParenR"/>
                </a:pPr>
                <a:r>
                  <a:rPr lang="en-US" sz="3100" dirty="0"/>
                  <a:t>Based on the above prediction, Steel can only be modeled using a non-lumped system analysis while Copper can be modeled using both a lumped and non-lumped system analysis.</a:t>
                </a:r>
                <a:endParaRPr lang="en-US" sz="31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0" y="4103515"/>
                <a:ext cx="12168826" cy="25504522"/>
              </a:xfrm>
              <a:prstGeom prst="rect">
                <a:avLst/>
              </a:prstGeom>
              <a:blipFill rotWithShape="1">
                <a:blip r:embed="rId2"/>
                <a:stretch>
                  <a:fillRect/>
                </a:stretch>
              </a:blipFill>
            </p:spPr>
            <p:txBody>
              <a:bodyPr/>
              <a:lstStyle/>
              <a:p>
                <a:r>
                  <a:rPr lang="en-US">
                    <a:noFill/>
                  </a:rPr>
                  <a:t> </a:t>
                </a:r>
              </a:p>
            </p:txBody>
          </p:sp>
        </mc:Fallback>
      </mc:AlternateContent>
      <p:sp>
        <p:nvSpPr>
          <p:cNvPr id="7" name="TextBox 6"/>
          <p:cNvSpPr txBox="1"/>
          <p:nvPr/>
        </p:nvSpPr>
        <p:spPr>
          <a:xfrm>
            <a:off x="12876081" y="4103515"/>
            <a:ext cx="14232634" cy="3582518"/>
          </a:xfrm>
          <a:prstGeom prst="rect">
            <a:avLst/>
          </a:prstGeom>
          <a:noFill/>
        </p:spPr>
        <p:txBody>
          <a:bodyPr wrap="square" lIns="438912" tIns="219456" rIns="438912" bIns="219456" rtlCol="0">
            <a:spAutoFit/>
          </a:bodyPr>
          <a:lstStyle/>
          <a:p>
            <a:r>
              <a:rPr lang="en-US" sz="4300" b="1" dirty="0"/>
              <a:t>Methods</a:t>
            </a:r>
            <a:r>
              <a:rPr lang="en-US" sz="4300" dirty="0"/>
              <a:t>:</a:t>
            </a:r>
          </a:p>
          <a:p>
            <a:r>
              <a:rPr lang="en-US" sz="3100" dirty="0"/>
              <a:t>Temperatures of the spheres were measured  and recorded on a computer from thermocouples equipped on the spheres using a signal conditioning system, a data acquisition system, and National Instruments </a:t>
            </a:r>
            <a:r>
              <a:rPr lang="en-US" sz="3100" dirty="0" err="1"/>
              <a:t>LabView</a:t>
            </a:r>
            <a:r>
              <a:rPr lang="en-US" sz="3100" dirty="0"/>
              <a:t> software. Each sphere had a thermocouple at the center and surface to measure the temperatures at the centers and surfaces simultaneously.</a:t>
            </a:r>
          </a:p>
        </p:txBody>
      </p:sp>
      <p:sp>
        <p:nvSpPr>
          <p:cNvPr id="10" name="TextBox 9"/>
          <p:cNvSpPr txBox="1"/>
          <p:nvPr/>
        </p:nvSpPr>
        <p:spPr>
          <a:xfrm>
            <a:off x="12876081" y="13802057"/>
            <a:ext cx="13866878" cy="3323986"/>
          </a:xfrm>
          <a:prstGeom prst="rect">
            <a:avLst/>
          </a:prstGeom>
          <a:noFill/>
        </p:spPr>
        <p:txBody>
          <a:bodyPr wrap="square" lIns="438912" tIns="219456" rIns="438912" bIns="219456" rtlCol="0">
            <a:spAutoFit/>
          </a:bodyPr>
          <a:lstStyle/>
          <a:p>
            <a:r>
              <a:rPr lang="en-US" sz="3100" dirty="0"/>
              <a:t>The copper and stainless steel spheres originally resting in a hot bath were moved to the cold bath and the temperature changes at the centers and surfaces of the spheres were measured until they reached steady states. Next, the spheres were moved back into the hot bath and the time was zeroed as soon as the spheres entered the cold bath. The temperatures were measured until they reached steady states.</a:t>
            </a:r>
          </a:p>
        </p:txBody>
      </p:sp>
      <p:pic>
        <p:nvPicPr>
          <p:cNvPr id="1033"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911" y="14760389"/>
            <a:ext cx="10035542" cy="1407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6685" y="13355772"/>
            <a:ext cx="9029702" cy="1404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54979" y="17355677"/>
            <a:ext cx="7680960" cy="1403462"/>
          </a:xfrm>
          <a:prstGeom prst="rect">
            <a:avLst/>
          </a:prstGeom>
          <a:noFill/>
        </p:spPr>
        <p:txBody>
          <a:bodyPr wrap="square" lIns="438912" tIns="219456" rIns="438912" bIns="219456" rtlCol="0">
            <a:spAutoFit/>
          </a:bodyPr>
          <a:lstStyle/>
          <a:p>
            <a:r>
              <a:rPr lang="en-US" sz="3100" i="1" dirty="0"/>
              <a:t>r</a:t>
            </a:r>
            <a:r>
              <a:rPr lang="en-US" sz="3100" dirty="0"/>
              <a:t> = radius of sphere</a:t>
            </a:r>
          </a:p>
          <a:p>
            <a:r>
              <a:rPr lang="en-US" sz="3100" i="1" dirty="0"/>
              <a:t>k</a:t>
            </a:r>
            <a:r>
              <a:rPr lang="en-US" sz="3100" dirty="0"/>
              <a:t> = conduction coefficient of solid</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750" y="29037878"/>
            <a:ext cx="9615571" cy="266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16982" y="7686033"/>
            <a:ext cx="13501118" cy="606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934104" y="17503411"/>
            <a:ext cx="12070080" cy="1107994"/>
          </a:xfrm>
          <a:prstGeom prst="rect">
            <a:avLst/>
          </a:prstGeom>
          <a:noFill/>
        </p:spPr>
        <p:txBody>
          <a:bodyPr wrap="square" lIns="438912" tIns="219456" rIns="438912" bIns="219456" rtlCol="0">
            <a:spAutoFit/>
          </a:bodyPr>
          <a:lstStyle/>
          <a:p>
            <a:r>
              <a:rPr lang="en-US" sz="4300" b="1" dirty="0"/>
              <a:t>Results/Discussion:</a:t>
            </a:r>
            <a:endParaRPr lang="en-US" sz="4300" dirty="0"/>
          </a:p>
        </p:txBody>
      </p:sp>
      <p:pic>
        <p:nvPicPr>
          <p:cNvPr id="103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626484" y="18611407"/>
            <a:ext cx="7881970" cy="469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763245" y="25623785"/>
            <a:ext cx="7881970" cy="468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42353" y="4134283"/>
            <a:ext cx="7881970" cy="4698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645213" y="25623787"/>
            <a:ext cx="7951210" cy="4706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824322" y="4103515"/>
            <a:ext cx="7953797" cy="4698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0508453" y="18611403"/>
            <a:ext cx="7943314" cy="469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2876082" y="23381498"/>
            <a:ext cx="13470451" cy="1883592"/>
          </a:xfrm>
          <a:prstGeom prst="rect">
            <a:avLst/>
          </a:prstGeom>
          <a:noFill/>
        </p:spPr>
        <p:txBody>
          <a:bodyPr wrap="square" lIns="438912" tIns="219456" rIns="438912" bIns="219456" rtlCol="0">
            <a:spAutoFit/>
          </a:bodyPr>
          <a:lstStyle/>
          <a:p>
            <a:r>
              <a:rPr lang="en-US" sz="3100" b="1" dirty="0"/>
              <a:t>Figure 1</a:t>
            </a:r>
            <a:r>
              <a:rPr lang="en-US" sz="3100" dirty="0"/>
              <a:t>: In the temperature vs. time graphs for both heating and cooling, copper’s center and surface generally had the same trend whereas steel’s center lagged behind the surface temperature.</a:t>
            </a:r>
            <a:endParaRPr lang="en-US" sz="3100" b="1" dirty="0"/>
          </a:p>
        </p:txBody>
      </p:sp>
      <p:sp>
        <p:nvSpPr>
          <p:cNvPr id="13" name="TextBox 12"/>
          <p:cNvSpPr txBox="1"/>
          <p:nvPr/>
        </p:nvSpPr>
        <p:spPr>
          <a:xfrm>
            <a:off x="12934104" y="30371129"/>
            <a:ext cx="14263306" cy="1874359"/>
          </a:xfrm>
          <a:prstGeom prst="rect">
            <a:avLst/>
          </a:prstGeom>
          <a:noFill/>
        </p:spPr>
        <p:txBody>
          <a:bodyPr wrap="square" lIns="438912" tIns="219456" rIns="438912" bIns="219456" rtlCol="0">
            <a:spAutoFit/>
          </a:bodyPr>
          <a:lstStyle/>
          <a:p>
            <a:r>
              <a:rPr lang="en-US" sz="3100" b="1" dirty="0"/>
              <a:t>Figure 2</a:t>
            </a:r>
            <a:r>
              <a:rPr lang="en-US" sz="3100" dirty="0"/>
              <a:t>: In the temperature difference vs. time graphs, the temperature difference generally moves from a value of 1 to 0. The temperature difference profile at steel’s center lags however while copper’s center and surface follow a very similar slope.</a:t>
            </a:r>
            <a:endParaRPr lang="en-US" sz="3100" b="1" dirty="0"/>
          </a:p>
        </p:txBody>
      </p:sp>
      <p:sp>
        <p:nvSpPr>
          <p:cNvPr id="14" name="TextBox 13"/>
          <p:cNvSpPr txBox="1"/>
          <p:nvPr/>
        </p:nvSpPr>
        <p:spPr>
          <a:xfrm>
            <a:off x="28777370" y="8789366"/>
            <a:ext cx="15004104" cy="2843856"/>
          </a:xfrm>
          <a:prstGeom prst="rect">
            <a:avLst/>
          </a:prstGeom>
          <a:noFill/>
        </p:spPr>
        <p:txBody>
          <a:bodyPr wrap="square" lIns="438912" tIns="219456" rIns="438912" bIns="219456" rtlCol="0">
            <a:spAutoFit/>
          </a:bodyPr>
          <a:lstStyle/>
          <a:p>
            <a:r>
              <a:rPr lang="en-US" sz="3100" b="1" dirty="0"/>
              <a:t>Figure 3</a:t>
            </a:r>
            <a:r>
              <a:rPr lang="en-US" sz="3100" dirty="0"/>
              <a:t>: In the graph for cooling, the </a:t>
            </a:r>
            <a:r>
              <a:rPr lang="en-US" sz="3100" dirty="0" err="1"/>
              <a:t>ln</a:t>
            </a:r>
            <a:r>
              <a:rPr lang="en-US" sz="3100" dirty="0"/>
              <a:t>(</a:t>
            </a:r>
            <a:r>
              <a:rPr lang="el-GR" sz="3100" dirty="0"/>
              <a:t>θ</a:t>
            </a:r>
            <a:r>
              <a:rPr lang="en-US" sz="3100" dirty="0"/>
              <a:t>) values end at different times because some temperature difference values were negative due to the temperature of the spheres becoming lower than the ambient temperature of 30  ͦC. As seen in the previous figures, the curve for steel center continued to lag behind steel surface while the curves of copper center and surface overlapped.</a:t>
            </a:r>
            <a:endParaRPr lang="en-US" sz="3100" b="1" dirty="0"/>
          </a:p>
        </p:txBody>
      </p:sp>
      <p:sp>
        <p:nvSpPr>
          <p:cNvPr id="15" name="TextBox 14"/>
          <p:cNvSpPr txBox="1"/>
          <p:nvPr/>
        </p:nvSpPr>
        <p:spPr>
          <a:xfrm>
            <a:off x="29166816" y="11592605"/>
            <a:ext cx="14693904" cy="4259628"/>
          </a:xfrm>
          <a:prstGeom prst="rect">
            <a:avLst/>
          </a:prstGeom>
          <a:noFill/>
        </p:spPr>
        <p:txBody>
          <a:bodyPr wrap="square" lIns="438912" tIns="219456" rIns="438912" bIns="219456" rtlCol="0">
            <a:spAutoFit/>
          </a:bodyPr>
          <a:lstStyle/>
          <a:p>
            <a:r>
              <a:rPr lang="en-US" sz="3100" i="1" u="sng" dirty="0"/>
              <a:t>Hypothesis a) </a:t>
            </a:r>
            <a:r>
              <a:rPr lang="en-US" sz="3100" dirty="0"/>
              <a:t>: Based on the plots in figure one, the hypothesis shown to be true. The temperature curves of the center and surface of copper show that the temperature is uniform within the solid, resulting in a lumped system. The steel sphere however is a non-lumped system because the temperatures at the surface and center are not uniform. </a:t>
            </a:r>
          </a:p>
          <a:p>
            <a:endParaRPr lang="en-US" sz="3100" dirty="0"/>
          </a:p>
          <a:p>
            <a:r>
              <a:rPr lang="en-US" sz="3100" i="1" u="sng" dirty="0"/>
              <a:t>Hypothesis b)</a:t>
            </a:r>
            <a:r>
              <a:rPr lang="en-US" sz="3100" i="1" dirty="0"/>
              <a:t> </a:t>
            </a:r>
            <a:r>
              <a:rPr lang="en-US" sz="3100" dirty="0"/>
              <a:t>: the plots in figures 2 and 3 are used to determine the heat convection (</a:t>
            </a:r>
            <a:r>
              <a:rPr lang="en-US" sz="3100" i="1" dirty="0"/>
              <a:t>h</a:t>
            </a:r>
            <a:r>
              <a:rPr lang="en-US" sz="3100" dirty="0"/>
              <a:t>) values for each case using lumped and non-lumped methods</a:t>
            </a:r>
            <a:r>
              <a:rPr lang="en-US" sz="3100" dirty="0" smtClean="0"/>
              <a:t>.</a:t>
            </a:r>
            <a:endParaRPr lang="en-US" sz="3100" dirty="0"/>
          </a:p>
        </p:txBody>
      </p:sp>
      <p:sp>
        <p:nvSpPr>
          <p:cNvPr id="19" name="TextBox 18"/>
          <p:cNvSpPr txBox="1"/>
          <p:nvPr/>
        </p:nvSpPr>
        <p:spPr>
          <a:xfrm>
            <a:off x="29144110" y="26779935"/>
            <a:ext cx="14653973" cy="4468915"/>
          </a:xfrm>
          <a:prstGeom prst="rect">
            <a:avLst/>
          </a:prstGeom>
          <a:noFill/>
        </p:spPr>
        <p:txBody>
          <a:bodyPr wrap="square" lIns="438912" tIns="219456" rIns="438912" bIns="219456" rtlCol="0">
            <a:spAutoFit/>
          </a:bodyPr>
          <a:lstStyle/>
          <a:p>
            <a:r>
              <a:rPr lang="en-US" sz="4300" b="1" dirty="0"/>
              <a:t>Conclusion</a:t>
            </a:r>
            <a:r>
              <a:rPr lang="en-US" sz="4300" dirty="0"/>
              <a:t>:</a:t>
            </a:r>
            <a:endParaRPr lang="en-US" sz="3100" dirty="0"/>
          </a:p>
          <a:p>
            <a:r>
              <a:rPr lang="en-US" sz="3100" dirty="0"/>
              <a:t>This experiment was successful in showing the transient thermal responses of solid bodies. It was observed that the center of non-lumped systems will change temperature at a slower rate than the surfaces. The results found supported the hypotheses made that metals with high thermal conductivities act as lumped systems while metals with low thermal conductivities act as non-lumped systems. Also, lumped systems can be modeled using both lumped and non-lumped system analysis but non-lumped systems cannot.</a:t>
            </a:r>
          </a:p>
        </p:txBody>
      </p:sp>
      <mc:AlternateContent xmlns:mc="http://schemas.openxmlformats.org/markup-compatibility/2006" xmlns:a14="http://schemas.microsoft.com/office/drawing/2010/main">
        <mc:Choice Requires="a14">
          <p:sp>
            <p:nvSpPr>
              <p:cNvPr id="16" name="TextBox 15"/>
              <p:cNvSpPr txBox="1"/>
              <p:nvPr/>
            </p:nvSpPr>
            <p:spPr>
              <a:xfrm>
                <a:off x="30632400" y="15482725"/>
                <a:ext cx="12649200" cy="7317516"/>
              </a:xfrm>
              <a:prstGeom prst="rect">
                <a:avLst/>
              </a:prstGeom>
              <a:noFill/>
            </p:spPr>
            <p:txBody>
              <a:bodyPr wrap="square" rtlCol="0">
                <a:spAutoFit/>
              </a:bodyPr>
              <a:lstStyle/>
              <a:p>
                <a:r>
                  <a:rPr lang="en-US" sz="3100" i="1" dirty="0"/>
                  <a:t>Lumped</a:t>
                </a:r>
                <a:r>
                  <a:rPr lang="en-US" sz="3100" dirty="0"/>
                  <a:t>:</a:t>
                </a:r>
              </a:p>
              <a:p>
                <a:r>
                  <a:rPr lang="en-US" sz="3100" dirty="0"/>
                  <a:t>Substituting equation (2) into (1) and finding the natural log of </a:t>
                </a:r>
                <a:r>
                  <a:rPr lang="el-GR" sz="3100" dirty="0"/>
                  <a:t>θ</a:t>
                </a:r>
                <a:r>
                  <a:rPr lang="en-US" sz="3100" dirty="0"/>
                  <a:t> gives:</a:t>
                </a:r>
              </a:p>
              <a:p>
                <a:endParaRPr lang="en-US" sz="3100" dirty="0"/>
              </a:p>
              <a:p>
                <a:pPr/>
                <a14:m>
                  <m:oMathPara xmlns:m="http://schemas.openxmlformats.org/officeDocument/2006/math">
                    <m:oMathParaPr>
                      <m:jc m:val="centerGroup"/>
                    </m:oMathParaPr>
                    <m:oMath xmlns:m="http://schemas.openxmlformats.org/officeDocument/2006/math">
                      <m:func>
                        <m:funcPr>
                          <m:ctrlPr>
                            <a:rPr lang="en-US" sz="3100" i="1">
                              <a:latin typeface="Cambria Math"/>
                            </a:rPr>
                          </m:ctrlPr>
                        </m:funcPr>
                        <m:fName>
                          <m:r>
                            <m:rPr>
                              <m:sty m:val="p"/>
                            </m:rPr>
                            <a:rPr lang="en-US" sz="3100">
                              <a:latin typeface="Cambria Math"/>
                            </a:rPr>
                            <m:t>ln</m:t>
                          </m:r>
                        </m:fName>
                        <m:e>
                          <m:d>
                            <m:dPr>
                              <m:ctrlPr>
                                <a:rPr lang="en-US" sz="3100" i="1">
                                  <a:latin typeface="Cambria Math"/>
                                </a:rPr>
                              </m:ctrlPr>
                            </m:dPr>
                            <m:e>
                              <m:r>
                                <a:rPr lang="en-US" sz="3100" i="1">
                                  <a:latin typeface="Cambria Math"/>
                                  <a:ea typeface="Cambria Math"/>
                                </a:rPr>
                                <m:t>𝜃</m:t>
                              </m:r>
                            </m:e>
                          </m:d>
                        </m:e>
                      </m:func>
                      <m:r>
                        <a:rPr lang="en-US" sz="3100" i="1">
                          <a:latin typeface="Cambria Math"/>
                          <a:ea typeface="Cambria Math"/>
                        </a:rPr>
                        <m:t>= </m:t>
                      </m:r>
                      <m:f>
                        <m:fPr>
                          <m:ctrlPr>
                            <a:rPr lang="en-US" sz="3100" i="1">
                              <a:latin typeface="Cambria Math"/>
                              <a:ea typeface="Cambria Math"/>
                            </a:rPr>
                          </m:ctrlPr>
                        </m:fPr>
                        <m:num>
                          <m:r>
                            <a:rPr lang="en-US" sz="3100" i="1">
                              <a:latin typeface="Cambria Math"/>
                              <a:ea typeface="Cambria Math"/>
                            </a:rPr>
                            <m:t>−</m:t>
                          </m:r>
                          <m:r>
                            <a:rPr lang="en-US" sz="3100" i="1">
                              <a:latin typeface="Cambria Math"/>
                              <a:ea typeface="Cambria Math"/>
                            </a:rPr>
                            <m:t>h</m:t>
                          </m:r>
                          <m:sSub>
                            <m:sSubPr>
                              <m:ctrlPr>
                                <a:rPr lang="en-US" sz="3100" i="1">
                                  <a:latin typeface="Cambria Math"/>
                                  <a:ea typeface="Cambria Math"/>
                                </a:rPr>
                              </m:ctrlPr>
                            </m:sSubPr>
                            <m:e>
                              <m:r>
                                <a:rPr lang="en-US" sz="3100" i="1">
                                  <a:latin typeface="Cambria Math"/>
                                  <a:ea typeface="Cambria Math"/>
                                </a:rPr>
                                <m:t>𝐴</m:t>
                              </m:r>
                            </m:e>
                            <m:sub>
                              <m:r>
                                <a:rPr lang="en-US" sz="3100" i="1">
                                  <a:latin typeface="Cambria Math"/>
                                  <a:ea typeface="Cambria Math"/>
                                </a:rPr>
                                <m:t>𝑠</m:t>
                              </m:r>
                            </m:sub>
                          </m:sSub>
                          <m:r>
                            <a:rPr lang="en-US" sz="3100" i="1">
                              <a:latin typeface="Cambria Math"/>
                              <a:ea typeface="Cambria Math"/>
                            </a:rPr>
                            <m:t>𝑡</m:t>
                          </m:r>
                        </m:num>
                        <m:den>
                          <m:r>
                            <a:rPr lang="en-US" sz="3100" i="1">
                              <a:latin typeface="Cambria Math"/>
                              <a:ea typeface="Cambria Math"/>
                            </a:rPr>
                            <m:t>𝜌</m:t>
                          </m:r>
                          <m:r>
                            <a:rPr lang="en-US" sz="3100" i="1">
                              <a:latin typeface="Cambria Math"/>
                              <a:ea typeface="Cambria Math"/>
                            </a:rPr>
                            <m:t>𝑐𝑉</m:t>
                          </m:r>
                        </m:den>
                      </m:f>
                      <m:r>
                        <a:rPr lang="en-US" sz="3100">
                          <a:latin typeface="Cambria Math"/>
                          <a:ea typeface="Cambria Math"/>
                        </a:rPr>
                        <m:t>   </m:t>
                      </m:r>
                      <m:r>
                        <m:rPr>
                          <m:sty m:val="p"/>
                        </m:rPr>
                        <a:rPr lang="en-US" sz="3100">
                          <a:latin typeface="Cambria Math"/>
                          <a:ea typeface="Cambria Math"/>
                        </a:rPr>
                        <m:t>and</m:t>
                      </m:r>
                      <m:r>
                        <a:rPr lang="en-US" sz="3100">
                          <a:latin typeface="Cambria Math"/>
                          <a:ea typeface="Cambria Math"/>
                        </a:rPr>
                        <m:t> </m:t>
                      </m:r>
                      <m:r>
                        <m:rPr>
                          <m:sty m:val="p"/>
                        </m:rPr>
                        <a:rPr lang="en-US" sz="3100">
                          <a:latin typeface="Cambria Math"/>
                          <a:ea typeface="Cambria Math"/>
                        </a:rPr>
                        <m:t>the</m:t>
                      </m:r>
                      <m:r>
                        <a:rPr lang="en-US" sz="3100">
                          <a:latin typeface="Cambria Math"/>
                          <a:ea typeface="Cambria Math"/>
                        </a:rPr>
                        <m:t> </m:t>
                      </m:r>
                      <m:r>
                        <m:rPr>
                          <m:sty m:val="p"/>
                        </m:rPr>
                        <a:rPr lang="en-US" sz="3100">
                          <a:latin typeface="Cambria Math"/>
                          <a:ea typeface="Cambria Math"/>
                        </a:rPr>
                        <m:t>slope</m:t>
                      </m:r>
                      <m:r>
                        <a:rPr lang="en-US" sz="3100">
                          <a:latin typeface="Cambria Math"/>
                          <a:ea typeface="Cambria Math"/>
                        </a:rPr>
                        <m:t> </m:t>
                      </m:r>
                      <m:r>
                        <m:rPr>
                          <m:sty m:val="p"/>
                        </m:rPr>
                        <a:rPr lang="en-US" sz="3100">
                          <a:latin typeface="Cambria Math"/>
                          <a:ea typeface="Cambria Math"/>
                        </a:rPr>
                        <m:t>of</m:t>
                      </m:r>
                      <m:r>
                        <a:rPr lang="en-US" sz="3100">
                          <a:latin typeface="Cambria Math"/>
                          <a:ea typeface="Cambria Math"/>
                        </a:rPr>
                        <m:t> </m:t>
                      </m:r>
                      <m:r>
                        <m:rPr>
                          <m:sty m:val="p"/>
                        </m:rPr>
                        <a:rPr lang="en-US" sz="3100">
                          <a:latin typeface="Cambria Math"/>
                          <a:ea typeface="Cambria Math"/>
                        </a:rPr>
                        <m:t>figure</m:t>
                      </m:r>
                      <m:r>
                        <a:rPr lang="en-US" sz="3100">
                          <a:latin typeface="Cambria Math"/>
                          <a:ea typeface="Cambria Math"/>
                        </a:rPr>
                        <m:t> </m:t>
                      </m:r>
                      <m:r>
                        <a:rPr lang="en-US" sz="3100">
                          <a:latin typeface="Cambria Math"/>
                          <a:ea typeface="Cambria Math"/>
                        </a:rPr>
                        <m:t>3</m:t>
                      </m:r>
                      <m:r>
                        <a:rPr lang="en-US" sz="3100">
                          <a:latin typeface="Cambria Math"/>
                          <a:ea typeface="Cambria Math"/>
                        </a:rPr>
                        <m:t> </m:t>
                      </m:r>
                      <m:r>
                        <m:rPr>
                          <m:sty m:val="p"/>
                        </m:rPr>
                        <a:rPr lang="en-US" sz="3100">
                          <a:latin typeface="Cambria Math"/>
                          <a:ea typeface="Cambria Math"/>
                        </a:rPr>
                        <m:t>is</m:t>
                      </m:r>
                      <m:r>
                        <a:rPr lang="en-US" sz="3100">
                          <a:latin typeface="Cambria Math"/>
                          <a:ea typeface="Cambria Math"/>
                        </a:rPr>
                        <m:t>:  </m:t>
                      </m:r>
                      <m:f>
                        <m:fPr>
                          <m:ctrlPr>
                            <a:rPr lang="en-US" sz="3100" i="1">
                              <a:latin typeface="Cambria Math"/>
                              <a:ea typeface="Cambria Math"/>
                            </a:rPr>
                          </m:ctrlPr>
                        </m:fPr>
                        <m:num>
                          <m:func>
                            <m:funcPr>
                              <m:ctrlPr>
                                <a:rPr lang="en-US" sz="3100" i="1">
                                  <a:latin typeface="Cambria Math"/>
                                </a:rPr>
                              </m:ctrlPr>
                            </m:funcPr>
                            <m:fName>
                              <m:r>
                                <m:rPr>
                                  <m:sty m:val="p"/>
                                </m:rPr>
                                <a:rPr lang="en-US" sz="3100">
                                  <a:latin typeface="Cambria Math"/>
                                </a:rPr>
                                <m:t>l</m:t>
                              </m:r>
                            </m:fName>
                            <m:e>
                              <m:r>
                                <m:rPr>
                                  <m:sty m:val="p"/>
                                </m:rPr>
                                <a:rPr lang="en-US" sz="3100">
                                  <a:latin typeface="Cambria Math"/>
                                </a:rPr>
                                <m:t>n</m:t>
                              </m:r>
                              <m:d>
                                <m:dPr>
                                  <m:ctrlPr>
                                    <a:rPr lang="en-US" sz="3100" i="1">
                                      <a:latin typeface="Cambria Math"/>
                                    </a:rPr>
                                  </m:ctrlPr>
                                </m:dPr>
                                <m:e>
                                  <m:r>
                                    <a:rPr lang="en-US" sz="3100" i="1">
                                      <a:latin typeface="Cambria Math"/>
                                      <a:ea typeface="Cambria Math"/>
                                    </a:rPr>
                                    <m:t>𝜃</m:t>
                                  </m:r>
                                </m:e>
                              </m:d>
                            </m:e>
                          </m:func>
                        </m:num>
                        <m:den>
                          <m:r>
                            <a:rPr lang="en-US" sz="3100" i="1">
                              <a:latin typeface="Cambria Math"/>
                              <a:ea typeface="Cambria Math"/>
                            </a:rPr>
                            <m:t>𝑡</m:t>
                          </m:r>
                        </m:den>
                      </m:f>
                      <m:r>
                        <a:rPr lang="en-US" sz="3100" i="1">
                          <a:latin typeface="Cambria Math"/>
                          <a:ea typeface="Cambria Math"/>
                        </a:rPr>
                        <m:t>= </m:t>
                      </m:r>
                      <m:f>
                        <m:fPr>
                          <m:ctrlPr>
                            <a:rPr lang="en-US" sz="3100" i="1">
                              <a:latin typeface="Cambria Math"/>
                              <a:ea typeface="Cambria Math"/>
                            </a:rPr>
                          </m:ctrlPr>
                        </m:fPr>
                        <m:num>
                          <m:r>
                            <a:rPr lang="en-US" sz="3100" i="1">
                              <a:latin typeface="Cambria Math"/>
                              <a:ea typeface="Cambria Math"/>
                            </a:rPr>
                            <m:t>−</m:t>
                          </m:r>
                          <m:r>
                            <a:rPr lang="en-US" sz="3100" i="1">
                              <a:latin typeface="Cambria Math"/>
                              <a:ea typeface="Cambria Math"/>
                            </a:rPr>
                            <m:t>h</m:t>
                          </m:r>
                          <m:sSub>
                            <m:sSubPr>
                              <m:ctrlPr>
                                <a:rPr lang="en-US" sz="3100" i="1">
                                  <a:latin typeface="Cambria Math"/>
                                  <a:ea typeface="Cambria Math"/>
                                </a:rPr>
                              </m:ctrlPr>
                            </m:sSubPr>
                            <m:e>
                              <m:r>
                                <a:rPr lang="en-US" sz="3100" i="1">
                                  <a:latin typeface="Cambria Math"/>
                                  <a:ea typeface="Cambria Math"/>
                                </a:rPr>
                                <m:t>𝐴</m:t>
                              </m:r>
                            </m:e>
                            <m:sub>
                              <m:r>
                                <a:rPr lang="en-US" sz="3100" i="1">
                                  <a:latin typeface="Cambria Math"/>
                                  <a:ea typeface="Cambria Math"/>
                                </a:rPr>
                                <m:t>𝑠</m:t>
                              </m:r>
                            </m:sub>
                          </m:sSub>
                        </m:num>
                        <m:den>
                          <m:r>
                            <a:rPr lang="en-US" sz="3100" i="1">
                              <a:latin typeface="Cambria Math"/>
                              <a:ea typeface="Cambria Math"/>
                            </a:rPr>
                            <m:t>𝜌</m:t>
                          </m:r>
                          <m:r>
                            <a:rPr lang="en-US" sz="3100" i="1">
                              <a:latin typeface="Cambria Math"/>
                              <a:ea typeface="Cambria Math"/>
                            </a:rPr>
                            <m:t>𝑐𝑉</m:t>
                          </m:r>
                        </m:den>
                      </m:f>
                      <m:r>
                        <a:rPr lang="en-US" sz="3100">
                          <a:latin typeface="Cambria Math"/>
                          <a:ea typeface="Cambria Math"/>
                        </a:rPr>
                        <m:t>   </m:t>
                      </m:r>
                      <m:r>
                        <m:rPr>
                          <m:sty m:val="p"/>
                        </m:rPr>
                        <a:rPr lang="en-US" sz="3100">
                          <a:latin typeface="Cambria Math"/>
                          <a:ea typeface="Cambria Math"/>
                        </a:rPr>
                        <m:t>and</m:t>
                      </m:r>
                      <m:r>
                        <a:rPr lang="en-US" sz="3100">
                          <a:latin typeface="Cambria Math"/>
                          <a:ea typeface="Cambria Math"/>
                        </a:rPr>
                        <m:t> </m:t>
                      </m:r>
                      <m:r>
                        <m:rPr>
                          <m:sty m:val="p"/>
                        </m:rPr>
                        <a:rPr lang="en-US" sz="3100">
                          <a:latin typeface="Cambria Math"/>
                          <a:ea typeface="Cambria Math"/>
                        </a:rPr>
                        <m:t>h</m:t>
                      </m:r>
                      <m:r>
                        <a:rPr lang="en-US" sz="3100">
                          <a:latin typeface="Cambria Math"/>
                          <a:ea typeface="Cambria Math"/>
                        </a:rPr>
                        <m:t> </m:t>
                      </m:r>
                      <m:r>
                        <m:rPr>
                          <m:sty m:val="p"/>
                        </m:rPr>
                        <a:rPr lang="en-US" sz="3100">
                          <a:latin typeface="Cambria Math"/>
                          <a:ea typeface="Cambria Math"/>
                        </a:rPr>
                        <m:t>can</m:t>
                      </m:r>
                      <m:r>
                        <a:rPr lang="en-US" sz="3100">
                          <a:latin typeface="Cambria Math"/>
                          <a:ea typeface="Cambria Math"/>
                        </a:rPr>
                        <m:t> </m:t>
                      </m:r>
                      <m:r>
                        <m:rPr>
                          <m:sty m:val="p"/>
                        </m:rPr>
                        <a:rPr lang="en-US" sz="3100">
                          <a:latin typeface="Cambria Math"/>
                          <a:ea typeface="Cambria Math"/>
                        </a:rPr>
                        <m:t>be</m:t>
                      </m:r>
                      <m:r>
                        <a:rPr lang="en-US" sz="3100">
                          <a:latin typeface="Cambria Math"/>
                          <a:ea typeface="Cambria Math"/>
                        </a:rPr>
                        <m:t> </m:t>
                      </m:r>
                      <m:r>
                        <m:rPr>
                          <m:sty m:val="p"/>
                        </m:rPr>
                        <a:rPr lang="en-US" sz="3100">
                          <a:latin typeface="Cambria Math"/>
                          <a:ea typeface="Cambria Math"/>
                        </a:rPr>
                        <m:t>found</m:t>
                      </m:r>
                      <m:r>
                        <a:rPr lang="en-US" sz="3100">
                          <a:latin typeface="Cambria Math"/>
                          <a:ea typeface="Cambria Math"/>
                        </a:rPr>
                        <m:t>.</m:t>
                      </m:r>
                    </m:oMath>
                  </m:oMathPara>
                </a14:m>
                <a:endParaRPr lang="en-US" sz="3100" dirty="0"/>
              </a:p>
              <a:p>
                <a:r>
                  <a:rPr lang="en-US" sz="3100" i="1" dirty="0"/>
                  <a:t>Non-lumped</a:t>
                </a:r>
                <a:r>
                  <a:rPr lang="en-US" sz="3100" dirty="0"/>
                  <a:t>:</a:t>
                </a:r>
              </a:p>
              <a:p>
                <a:r>
                  <a:rPr lang="en-US" sz="3100" dirty="0"/>
                  <a:t>From equation (3), </a:t>
                </a:r>
                <a14:m>
                  <m:oMath xmlns:m="http://schemas.openxmlformats.org/officeDocument/2006/math">
                    <m:sSub>
                      <m:sSubPr>
                        <m:ctrlPr>
                          <a:rPr lang="en-US" sz="3100" i="1">
                            <a:latin typeface="Cambria Math"/>
                          </a:rPr>
                        </m:ctrlPr>
                      </m:sSubPr>
                      <m:e>
                        <m:r>
                          <a:rPr lang="en-US" sz="3100" i="1">
                            <a:latin typeface="Cambria Math"/>
                          </a:rPr>
                          <m:t>𝐾</m:t>
                        </m:r>
                      </m:e>
                      <m:sub>
                        <m:r>
                          <a:rPr lang="en-US" sz="3100" i="1">
                            <a:latin typeface="Cambria Math"/>
                          </a:rPr>
                          <m:t>𝑛</m:t>
                        </m:r>
                      </m:sub>
                    </m:sSub>
                    <m:r>
                      <a:rPr lang="en-US" sz="3100" i="1">
                        <a:latin typeface="Cambria Math"/>
                        <a:ea typeface="Cambria Math"/>
                      </a:rPr>
                      <m:t>≈</m:t>
                    </m:r>
                    <m:r>
                      <a:rPr lang="en-US" sz="3100" i="1">
                        <a:latin typeface="Cambria Math"/>
                        <a:ea typeface="Cambria Math"/>
                      </a:rPr>
                      <m:t>1</m:t>
                    </m:r>
                  </m:oMath>
                </a14:m>
                <a:r>
                  <a:rPr lang="en-US" sz="3100" dirty="0"/>
                  <a:t> and </a:t>
                </a:r>
                <a14:m>
                  <m:oMath xmlns:m="http://schemas.openxmlformats.org/officeDocument/2006/math">
                    <m:f>
                      <m:fPr>
                        <m:ctrlPr>
                          <a:rPr lang="en-US" sz="3100" i="1">
                            <a:latin typeface="Cambria Math"/>
                          </a:rPr>
                        </m:ctrlPr>
                      </m:fPr>
                      <m:num>
                        <m:r>
                          <m:rPr>
                            <m:sty m:val="p"/>
                          </m:rPr>
                          <a:rPr lang="en-US" sz="3100">
                            <a:latin typeface="Cambria Math"/>
                          </a:rPr>
                          <m:t>sin</m:t>
                        </m:r>
                        <m:r>
                          <a:rPr lang="en-US" sz="3100" i="1">
                            <a:latin typeface="Cambria Math"/>
                          </a:rPr>
                          <m:t>⁡(</m:t>
                        </m:r>
                        <m:f>
                          <m:fPr>
                            <m:ctrlPr>
                              <a:rPr lang="en-US" sz="3100" i="1">
                                <a:latin typeface="Cambria Math"/>
                              </a:rPr>
                            </m:ctrlPr>
                          </m:fPr>
                          <m:num>
                            <m:sSub>
                              <m:sSubPr>
                                <m:ctrlPr>
                                  <a:rPr lang="en-US" sz="3100" i="1">
                                    <a:latin typeface="Cambria Math"/>
                                  </a:rPr>
                                </m:ctrlPr>
                              </m:sSubPr>
                              <m:e>
                                <m:r>
                                  <a:rPr lang="en-US" sz="3100" i="1">
                                    <a:latin typeface="Cambria Math"/>
                                  </a:rPr>
                                  <m:t>𝑠</m:t>
                                </m:r>
                              </m:e>
                              <m:sub>
                                <m:r>
                                  <a:rPr lang="en-US" sz="3100" i="1">
                                    <a:latin typeface="Cambria Math"/>
                                  </a:rPr>
                                  <m:t>𝑛</m:t>
                                </m:r>
                              </m:sub>
                            </m:sSub>
                            <m:r>
                              <a:rPr lang="en-US" sz="3100" i="1">
                                <a:latin typeface="Cambria Math"/>
                              </a:rPr>
                              <m:t>𝑟</m:t>
                            </m:r>
                          </m:num>
                          <m:den>
                            <m:sSub>
                              <m:sSubPr>
                                <m:ctrlPr>
                                  <a:rPr lang="en-US" sz="3100" i="1">
                                    <a:latin typeface="Cambria Math"/>
                                  </a:rPr>
                                </m:ctrlPr>
                              </m:sSubPr>
                              <m:e>
                                <m:r>
                                  <a:rPr lang="en-US" sz="3100" i="1">
                                    <a:latin typeface="Cambria Math"/>
                                  </a:rPr>
                                  <m:t>𝑟</m:t>
                                </m:r>
                              </m:e>
                              <m:sub>
                                <m:r>
                                  <a:rPr lang="en-US" sz="3100" i="1">
                                    <a:latin typeface="Cambria Math"/>
                                  </a:rPr>
                                  <m:t>𝑜</m:t>
                                </m:r>
                              </m:sub>
                            </m:sSub>
                          </m:den>
                        </m:f>
                        <m:r>
                          <a:rPr lang="en-US" sz="3100" i="1">
                            <a:latin typeface="Cambria Math"/>
                          </a:rPr>
                          <m:t>)</m:t>
                        </m:r>
                      </m:num>
                      <m:den>
                        <m:f>
                          <m:fPr>
                            <m:ctrlPr>
                              <a:rPr lang="en-US" sz="3100" i="1">
                                <a:latin typeface="Cambria Math"/>
                              </a:rPr>
                            </m:ctrlPr>
                          </m:fPr>
                          <m:num>
                            <m:sSub>
                              <m:sSubPr>
                                <m:ctrlPr>
                                  <a:rPr lang="en-US" sz="3100" i="1">
                                    <a:latin typeface="Cambria Math"/>
                                  </a:rPr>
                                </m:ctrlPr>
                              </m:sSubPr>
                              <m:e>
                                <m:r>
                                  <a:rPr lang="en-US" sz="3100" i="1">
                                    <a:latin typeface="Cambria Math"/>
                                  </a:rPr>
                                  <m:t>𝑠</m:t>
                                </m:r>
                              </m:e>
                              <m:sub>
                                <m:r>
                                  <a:rPr lang="en-US" sz="3100" i="1">
                                    <a:latin typeface="Cambria Math"/>
                                  </a:rPr>
                                  <m:t>𝑛</m:t>
                                </m:r>
                              </m:sub>
                            </m:sSub>
                            <m:r>
                              <a:rPr lang="en-US" sz="3100" i="1">
                                <a:latin typeface="Cambria Math"/>
                              </a:rPr>
                              <m:t>𝑟</m:t>
                            </m:r>
                          </m:num>
                          <m:den>
                            <m:sSub>
                              <m:sSubPr>
                                <m:ctrlPr>
                                  <a:rPr lang="en-US" sz="3100" i="1">
                                    <a:latin typeface="Cambria Math"/>
                                  </a:rPr>
                                </m:ctrlPr>
                              </m:sSubPr>
                              <m:e>
                                <m:r>
                                  <a:rPr lang="en-US" sz="3100" i="1">
                                    <a:latin typeface="Cambria Math"/>
                                  </a:rPr>
                                  <m:t>𝑟</m:t>
                                </m:r>
                              </m:e>
                              <m:sub>
                                <m:r>
                                  <a:rPr lang="en-US" sz="3100" i="1">
                                    <a:latin typeface="Cambria Math"/>
                                  </a:rPr>
                                  <m:t>𝑜</m:t>
                                </m:r>
                              </m:sub>
                            </m:sSub>
                          </m:den>
                        </m:f>
                      </m:den>
                    </m:f>
                    <m:r>
                      <a:rPr lang="en-US" sz="3100" i="1">
                        <a:latin typeface="Cambria Math"/>
                        <a:ea typeface="Cambria Math"/>
                      </a:rPr>
                      <m:t>≈</m:t>
                    </m:r>
                    <m:r>
                      <a:rPr lang="en-US" sz="3100" i="1">
                        <a:latin typeface="Cambria Math"/>
                        <a:ea typeface="Cambria Math"/>
                      </a:rPr>
                      <m:t>1</m:t>
                    </m:r>
                  </m:oMath>
                </a14:m>
                <a:r>
                  <a:rPr lang="en-US" sz="3100" dirty="0"/>
                  <a:t>. This leaves the equation:</a:t>
                </a:r>
              </a:p>
              <a:p>
                <a:pPr/>
                <a14:m>
                  <m:oMathPara xmlns:m="http://schemas.openxmlformats.org/officeDocument/2006/math">
                    <m:oMathParaPr>
                      <m:jc m:val="centerGroup"/>
                    </m:oMathParaPr>
                    <m:oMath xmlns:m="http://schemas.openxmlformats.org/officeDocument/2006/math">
                      <m:r>
                        <a:rPr lang="en-US" sz="3100" i="1">
                          <a:latin typeface="Cambria Math"/>
                          <a:ea typeface="Cambria Math"/>
                        </a:rPr>
                        <m:t>𝜃</m:t>
                      </m:r>
                      <m:r>
                        <a:rPr lang="en-US" sz="3100" i="1">
                          <a:latin typeface="Cambria Math"/>
                          <a:ea typeface="Cambria Math"/>
                        </a:rPr>
                        <m:t>=</m:t>
                      </m:r>
                      <m:sSup>
                        <m:sSupPr>
                          <m:ctrlPr>
                            <a:rPr lang="en-US" sz="3100" i="1">
                              <a:latin typeface="Cambria Math"/>
                              <a:ea typeface="Cambria Math"/>
                            </a:rPr>
                          </m:ctrlPr>
                        </m:sSupPr>
                        <m:e>
                          <m:r>
                            <a:rPr lang="en-US" sz="3100" i="1">
                              <a:latin typeface="Cambria Math"/>
                              <a:ea typeface="Cambria Math"/>
                            </a:rPr>
                            <m:t>𝑒</m:t>
                          </m:r>
                        </m:e>
                        <m:sup>
                          <m:r>
                            <a:rPr lang="en-US" sz="3100" i="1">
                              <a:latin typeface="Cambria Math"/>
                              <a:ea typeface="Cambria Math"/>
                            </a:rPr>
                            <m:t>(−</m:t>
                          </m:r>
                          <m:sSup>
                            <m:sSupPr>
                              <m:ctrlPr>
                                <a:rPr lang="en-US" sz="3100" i="1">
                                  <a:latin typeface="Cambria Math"/>
                                  <a:ea typeface="Cambria Math"/>
                                </a:rPr>
                              </m:ctrlPr>
                            </m:sSupPr>
                            <m:e>
                              <m:sSub>
                                <m:sSubPr>
                                  <m:ctrlPr>
                                    <a:rPr lang="en-US" sz="3100" i="1">
                                      <a:latin typeface="Cambria Math"/>
                                      <a:ea typeface="Cambria Math"/>
                                    </a:rPr>
                                  </m:ctrlPr>
                                </m:sSubPr>
                                <m:e>
                                  <m:r>
                                    <a:rPr lang="en-US" sz="3100" i="1">
                                      <a:latin typeface="Cambria Math"/>
                                      <a:ea typeface="Cambria Math"/>
                                    </a:rPr>
                                    <m:t>𝑠</m:t>
                                  </m:r>
                                </m:e>
                                <m:sub>
                                  <m:r>
                                    <a:rPr lang="en-US" sz="3100" i="1">
                                      <a:latin typeface="Cambria Math"/>
                                      <a:ea typeface="Cambria Math"/>
                                    </a:rPr>
                                    <m:t>𝑛</m:t>
                                  </m:r>
                                </m:sub>
                              </m:sSub>
                            </m:e>
                            <m:sup>
                              <m:r>
                                <a:rPr lang="en-US" sz="3100" i="1">
                                  <a:latin typeface="Cambria Math"/>
                                  <a:ea typeface="Cambria Math"/>
                                </a:rPr>
                                <m:t>2</m:t>
                              </m:r>
                            </m:sup>
                          </m:sSup>
                          <m:f>
                            <m:fPr>
                              <m:ctrlPr>
                                <a:rPr lang="en-US" sz="3100" i="1">
                                  <a:latin typeface="Cambria Math"/>
                                  <a:ea typeface="Cambria Math"/>
                                </a:rPr>
                              </m:ctrlPr>
                            </m:fPr>
                            <m:num>
                              <m:r>
                                <a:rPr lang="en-US" sz="3100" i="1">
                                  <a:latin typeface="Cambria Math"/>
                                  <a:ea typeface="Cambria Math"/>
                                </a:rPr>
                                <m:t>𝛼</m:t>
                              </m:r>
                              <m:r>
                                <a:rPr lang="en-US" sz="3100" i="1">
                                  <a:latin typeface="Cambria Math"/>
                                  <a:ea typeface="Cambria Math"/>
                                </a:rPr>
                                <m:t>𝑡</m:t>
                              </m:r>
                            </m:num>
                            <m:den>
                              <m:sSup>
                                <m:sSupPr>
                                  <m:ctrlPr>
                                    <a:rPr lang="en-US" sz="3100" i="1">
                                      <a:latin typeface="Cambria Math"/>
                                      <a:ea typeface="Cambria Math"/>
                                    </a:rPr>
                                  </m:ctrlPr>
                                </m:sSupPr>
                                <m:e>
                                  <m:sSub>
                                    <m:sSubPr>
                                      <m:ctrlPr>
                                        <a:rPr lang="en-US" sz="3100" i="1">
                                          <a:latin typeface="Cambria Math"/>
                                          <a:ea typeface="Cambria Math"/>
                                        </a:rPr>
                                      </m:ctrlPr>
                                    </m:sSubPr>
                                    <m:e>
                                      <m:r>
                                        <a:rPr lang="en-US" sz="3100" i="1">
                                          <a:latin typeface="Cambria Math"/>
                                          <a:ea typeface="Cambria Math"/>
                                        </a:rPr>
                                        <m:t>𝑟</m:t>
                                      </m:r>
                                    </m:e>
                                    <m:sub>
                                      <m:r>
                                        <a:rPr lang="en-US" sz="3100" i="1">
                                          <a:latin typeface="Cambria Math"/>
                                          <a:ea typeface="Cambria Math"/>
                                        </a:rPr>
                                        <m:t>0</m:t>
                                      </m:r>
                                    </m:sub>
                                  </m:sSub>
                                </m:e>
                                <m:sup>
                                  <m:r>
                                    <a:rPr lang="en-US" sz="3100" i="1">
                                      <a:latin typeface="Cambria Math"/>
                                      <a:ea typeface="Cambria Math"/>
                                    </a:rPr>
                                    <m:t>2</m:t>
                                  </m:r>
                                </m:sup>
                              </m:sSup>
                            </m:den>
                          </m:f>
                          <m:r>
                            <a:rPr lang="en-US" sz="3100" i="1">
                              <a:latin typeface="Cambria Math"/>
                              <a:ea typeface="Cambria Math"/>
                            </a:rPr>
                            <m:t>)</m:t>
                          </m:r>
                        </m:sup>
                      </m:sSup>
                    </m:oMath>
                  </m:oMathPara>
                </a14:m>
                <a:endParaRPr lang="en-US" sz="3100" dirty="0">
                  <a:ea typeface="Cambria Math"/>
                </a:endParaRPr>
              </a:p>
              <a:p>
                <a:r>
                  <a:rPr lang="en-US" sz="3100" dirty="0"/>
                  <a:t>Solving for </a:t>
                </a:r>
                <a14:m>
                  <m:oMath xmlns:m="http://schemas.openxmlformats.org/officeDocument/2006/math">
                    <m:sSub>
                      <m:sSubPr>
                        <m:ctrlPr>
                          <a:rPr lang="en-US" sz="3100" i="1">
                            <a:latin typeface="Cambria Math"/>
                          </a:rPr>
                        </m:ctrlPr>
                      </m:sSubPr>
                      <m:e>
                        <m:r>
                          <a:rPr lang="en-US" sz="3100" i="1">
                            <a:latin typeface="Cambria Math"/>
                          </a:rPr>
                          <m:t>𝑠</m:t>
                        </m:r>
                      </m:e>
                      <m:sub>
                        <m:r>
                          <a:rPr lang="en-US" sz="3100" i="1">
                            <a:latin typeface="Cambria Math"/>
                          </a:rPr>
                          <m:t>𝑛</m:t>
                        </m:r>
                      </m:sub>
                    </m:sSub>
                    <m:r>
                      <a:rPr lang="en-US" sz="3100">
                        <a:latin typeface="Cambria Math"/>
                      </a:rPr>
                      <m:t> </m:t>
                    </m:r>
                  </m:oMath>
                </a14:m>
                <a:r>
                  <a:rPr lang="en-US" sz="3100" dirty="0"/>
                  <a:t>, Bi is found using the equation Bi = </a:t>
                </a:r>
                <a14:m>
                  <m:oMath xmlns:m="http://schemas.openxmlformats.org/officeDocument/2006/math">
                    <m:sSub>
                      <m:sSubPr>
                        <m:ctrlPr>
                          <a:rPr lang="en-US" sz="3100" i="1">
                            <a:latin typeface="Cambria Math"/>
                          </a:rPr>
                        </m:ctrlPr>
                      </m:sSubPr>
                      <m:e>
                        <m:r>
                          <a:rPr lang="en-US" sz="3100" i="1">
                            <a:latin typeface="Cambria Math"/>
                          </a:rPr>
                          <m:t>𝑠</m:t>
                        </m:r>
                      </m:e>
                      <m:sub>
                        <m:r>
                          <a:rPr lang="en-US" sz="3100" i="1">
                            <a:latin typeface="Cambria Math"/>
                          </a:rPr>
                          <m:t>𝑛</m:t>
                        </m:r>
                      </m:sub>
                    </m:sSub>
                  </m:oMath>
                </a14:m>
                <a:r>
                  <a:rPr lang="en-US" sz="3100" dirty="0"/>
                  <a:t>tan(</a:t>
                </a:r>
                <a14:m>
                  <m:oMath xmlns:m="http://schemas.openxmlformats.org/officeDocument/2006/math">
                    <m:sSub>
                      <m:sSubPr>
                        <m:ctrlPr>
                          <a:rPr lang="en-US" sz="3100" i="1">
                            <a:latin typeface="Cambria Math"/>
                          </a:rPr>
                        </m:ctrlPr>
                      </m:sSubPr>
                      <m:e>
                        <m:r>
                          <a:rPr lang="en-US" sz="3100" i="1">
                            <a:latin typeface="Cambria Math"/>
                          </a:rPr>
                          <m:t>𝑠</m:t>
                        </m:r>
                      </m:e>
                      <m:sub>
                        <m:r>
                          <a:rPr lang="en-US" sz="3100" i="1">
                            <a:latin typeface="Cambria Math"/>
                          </a:rPr>
                          <m:t>𝑛</m:t>
                        </m:r>
                      </m:sub>
                    </m:sSub>
                  </m:oMath>
                </a14:m>
                <a:r>
                  <a:rPr lang="en-US" sz="3100" dirty="0"/>
                  <a:t>). Then, using equation (5), h can be found.</a:t>
                </a:r>
              </a:p>
              <a:p>
                <a:endParaRPr lang="en-US" sz="31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0632400" y="15482725"/>
                <a:ext cx="12649200" cy="7317516"/>
              </a:xfrm>
              <a:prstGeom prst="rect">
                <a:avLst/>
              </a:prstGeom>
              <a:blipFill rotWithShape="1">
                <a:blip r:embed="rId13"/>
                <a:stretch>
                  <a:fillRect l="-1157" t="-1083"/>
                </a:stretch>
              </a:blipFill>
            </p:spPr>
            <p:txBody>
              <a:bodyPr/>
              <a:lstStyle/>
              <a:p>
                <a:r>
                  <a:rPr lang="en-US">
                    <a:noFill/>
                  </a:rPr>
                  <a:t> </a:t>
                </a:r>
              </a:p>
            </p:txBody>
          </p:sp>
        </mc:Fallback>
      </mc:AlternateContent>
      <p:graphicFrame>
        <p:nvGraphicFramePr>
          <p:cNvPr id="20" name="Table 19"/>
          <p:cNvGraphicFramePr>
            <a:graphicFrameLocks noGrp="1"/>
          </p:cNvGraphicFramePr>
          <p:nvPr>
            <p:extLst>
              <p:ext uri="{D42A27DB-BD31-4B8C-83A1-F6EECF244321}">
                <p14:modId xmlns:p14="http://schemas.microsoft.com/office/powerpoint/2010/main" val="1711558180"/>
              </p:ext>
            </p:extLst>
          </p:nvPr>
        </p:nvGraphicFramePr>
        <p:xfrm>
          <a:off x="30613350" y="22326600"/>
          <a:ext cx="5633884" cy="2552600"/>
        </p:xfrm>
        <a:graphic>
          <a:graphicData uri="http://schemas.openxmlformats.org/drawingml/2006/table">
            <a:tbl>
              <a:tblPr>
                <a:tableStyleId>{5C22544A-7EE6-4342-B048-85BDC9FD1C3A}</a:tableStyleId>
              </a:tblPr>
              <a:tblGrid>
                <a:gridCol w="2543296"/>
                <a:gridCol w="1545294"/>
                <a:gridCol w="1545294"/>
              </a:tblGrid>
              <a:tr h="510520">
                <a:tc>
                  <a:txBody>
                    <a:bodyPr/>
                    <a:lstStyle/>
                    <a:p>
                      <a:pPr algn="l" fontAlgn="b"/>
                      <a:r>
                        <a:rPr lang="en-US" sz="2800" b="1" u="none" strike="noStrike" dirty="0">
                          <a:effectLst/>
                        </a:rPr>
                        <a:t>Cooling</a:t>
                      </a:r>
                      <a:endParaRPr lang="en-US" sz="2800" b="1"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dirty="0">
                          <a:effectLst/>
                        </a:rPr>
                        <a:t>Copper</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a:effectLst/>
                        </a:rPr>
                        <a:t>Steel</a:t>
                      </a:r>
                      <a:endParaRPr lang="en-US" sz="2800" b="0" i="0" u="none" strike="noStrike">
                        <a:solidFill>
                          <a:srgbClr val="000000"/>
                        </a:solidFill>
                        <a:effectLst/>
                        <a:latin typeface="Calibri"/>
                      </a:endParaRPr>
                    </a:p>
                  </a:txBody>
                  <a:tcPr marL="9525" marR="9525" marT="9525" marB="0" anchor="b"/>
                </a:tc>
              </a:tr>
              <a:tr h="510520">
                <a:tc>
                  <a:txBody>
                    <a:bodyPr/>
                    <a:lstStyle/>
                    <a:p>
                      <a:pPr algn="l" fontAlgn="b"/>
                      <a:r>
                        <a:rPr lang="en-US" sz="2800" u="none" strike="noStrike">
                          <a:effectLst/>
                        </a:rPr>
                        <a:t>Bi</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dirty="0">
                          <a:effectLst/>
                        </a:rPr>
                        <a:t>0.1609</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a:effectLst/>
                        </a:rPr>
                        <a:t>5.7175</a:t>
                      </a:r>
                      <a:endParaRPr lang="en-US" sz="2800" b="0" i="0" u="none" strike="noStrike">
                        <a:solidFill>
                          <a:srgbClr val="000000"/>
                        </a:solidFill>
                        <a:effectLst/>
                        <a:latin typeface="Calibri"/>
                      </a:endParaRPr>
                    </a:p>
                  </a:txBody>
                  <a:tcPr marL="9525" marR="9525" marT="9525" marB="0" anchor="b"/>
                </a:tc>
              </a:tr>
              <a:tr h="510520">
                <a:tc>
                  <a:txBody>
                    <a:bodyPr/>
                    <a:lstStyle/>
                    <a:p>
                      <a:pPr algn="l" fontAlgn="b"/>
                      <a:r>
                        <a:rPr lang="en-US" sz="2800" u="none" strike="noStrike">
                          <a:effectLst/>
                        </a:rPr>
                        <a:t>h (L) [W/(m2K]</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dirty="0">
                          <a:effectLst/>
                        </a:rPr>
                        <a:t>2542.26</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a:effectLst/>
                        </a:rPr>
                        <a:t>1292.325</a:t>
                      </a:r>
                      <a:endParaRPr lang="en-US" sz="2800" b="0" i="0" u="none" strike="noStrike">
                        <a:solidFill>
                          <a:srgbClr val="000000"/>
                        </a:solidFill>
                        <a:effectLst/>
                        <a:latin typeface="Calibri"/>
                      </a:endParaRPr>
                    </a:p>
                  </a:txBody>
                  <a:tcPr marL="9525" marR="9525" marT="9525" marB="0" anchor="b"/>
                </a:tc>
              </a:tr>
              <a:tr h="510520">
                <a:tc>
                  <a:txBody>
                    <a:bodyPr/>
                    <a:lstStyle/>
                    <a:p>
                      <a:pPr algn="l" fontAlgn="b"/>
                      <a:r>
                        <a:rPr lang="en-US" sz="2800" u="none" strike="noStrike">
                          <a:effectLst/>
                        </a:rPr>
                        <a:t>h (NL) [W/(m2K]</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2688.371</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3192.271</a:t>
                      </a:r>
                      <a:endParaRPr lang="en-US" sz="2800" b="0" i="0" u="none" strike="noStrike">
                        <a:solidFill>
                          <a:srgbClr val="000000"/>
                        </a:solidFill>
                        <a:effectLst/>
                        <a:latin typeface="Calibri"/>
                      </a:endParaRPr>
                    </a:p>
                  </a:txBody>
                  <a:tcPr marL="9525" marR="9525" marT="9525" marB="0" anchor="b"/>
                </a:tc>
              </a:tr>
              <a:tr h="510520">
                <a:tc>
                  <a:txBody>
                    <a:bodyPr/>
                    <a:lstStyle/>
                    <a:p>
                      <a:pPr algn="l" fontAlgn="b"/>
                      <a:r>
                        <a:rPr lang="el-GR" sz="2800" u="none" strike="noStrike" dirty="0">
                          <a:effectLst/>
                        </a:rPr>
                        <a:t>Δ</a:t>
                      </a:r>
                      <a:r>
                        <a:rPr lang="en-US" sz="2800" u="none" strike="noStrike" dirty="0">
                          <a:effectLst/>
                        </a:rPr>
                        <a:t>h </a:t>
                      </a:r>
                      <a:r>
                        <a:rPr lang="en-US" sz="2800" u="none" strike="noStrike" dirty="0" smtClean="0">
                          <a:effectLst/>
                        </a:rPr>
                        <a:t>(%)</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a:effectLst/>
                        </a:rPr>
                        <a:t>5.434909</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dirty="0">
                          <a:effectLst/>
                        </a:rPr>
                        <a:t>59.51707</a:t>
                      </a:r>
                      <a:endParaRPr lang="en-US" sz="2800" b="0" i="0" u="none" strike="noStrike" dirty="0">
                        <a:solidFill>
                          <a:srgbClr val="000000"/>
                        </a:solidFill>
                        <a:effectLst/>
                        <a:latin typeface="Calibri"/>
                      </a:endParaRPr>
                    </a:p>
                  </a:txBody>
                  <a:tcPr marL="9525" marR="9525" marT="9525" marB="0" anchor="b"/>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609584"/>
              </p:ext>
            </p:extLst>
          </p:nvPr>
        </p:nvGraphicFramePr>
        <p:xfrm>
          <a:off x="36461117" y="22326600"/>
          <a:ext cx="5519729" cy="2539460"/>
        </p:xfrm>
        <a:graphic>
          <a:graphicData uri="http://schemas.openxmlformats.org/drawingml/2006/table">
            <a:tbl>
              <a:tblPr>
                <a:tableStyleId>{5C22544A-7EE6-4342-B048-85BDC9FD1C3A}</a:tableStyleId>
              </a:tblPr>
              <a:tblGrid>
                <a:gridCol w="2491763"/>
                <a:gridCol w="1513983"/>
                <a:gridCol w="1513983"/>
              </a:tblGrid>
              <a:tr h="507892">
                <a:tc>
                  <a:txBody>
                    <a:bodyPr/>
                    <a:lstStyle/>
                    <a:p>
                      <a:pPr algn="l" fontAlgn="b"/>
                      <a:r>
                        <a:rPr lang="en-US" sz="2800" b="1" u="none" strike="noStrike" dirty="0">
                          <a:effectLst/>
                        </a:rPr>
                        <a:t>Heating</a:t>
                      </a:r>
                      <a:endParaRPr lang="en-US" sz="2800" b="1"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dirty="0">
                          <a:effectLst/>
                        </a:rPr>
                        <a:t>Copper</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a:effectLst/>
                        </a:rPr>
                        <a:t>Steel</a:t>
                      </a:r>
                      <a:endParaRPr lang="en-US" sz="2800" b="0" i="0" u="none" strike="noStrike">
                        <a:solidFill>
                          <a:srgbClr val="000000"/>
                        </a:solidFill>
                        <a:effectLst/>
                        <a:latin typeface="Calibri"/>
                      </a:endParaRPr>
                    </a:p>
                  </a:txBody>
                  <a:tcPr marL="9525" marR="9525" marT="9525" marB="0" anchor="b"/>
                </a:tc>
              </a:tr>
              <a:tr h="507892">
                <a:tc>
                  <a:txBody>
                    <a:bodyPr/>
                    <a:lstStyle/>
                    <a:p>
                      <a:pPr algn="l" fontAlgn="b"/>
                      <a:r>
                        <a:rPr lang="en-US" sz="2800" u="none" strike="noStrike">
                          <a:effectLst/>
                        </a:rPr>
                        <a:t>Bi</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0.3428</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1.0106</a:t>
                      </a:r>
                      <a:endParaRPr lang="en-US" sz="2800" b="0" i="0" u="none" strike="noStrike">
                        <a:solidFill>
                          <a:srgbClr val="000000"/>
                        </a:solidFill>
                        <a:effectLst/>
                        <a:latin typeface="Calibri"/>
                      </a:endParaRPr>
                    </a:p>
                  </a:txBody>
                  <a:tcPr marL="9525" marR="9525" marT="9525" marB="0" anchor="b"/>
                </a:tc>
              </a:tr>
              <a:tr h="507892">
                <a:tc>
                  <a:txBody>
                    <a:bodyPr/>
                    <a:lstStyle/>
                    <a:p>
                      <a:pPr algn="l" fontAlgn="b"/>
                      <a:r>
                        <a:rPr lang="en-US" sz="2800" u="none" strike="noStrike" dirty="0">
                          <a:effectLst/>
                        </a:rPr>
                        <a:t>h (L) [W/(m2K]</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a:effectLst/>
                        </a:rPr>
                        <a:t>5337.646</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462.6461</a:t>
                      </a:r>
                      <a:endParaRPr lang="en-US" sz="2800" b="0" i="0" u="none" strike="noStrike">
                        <a:solidFill>
                          <a:srgbClr val="000000"/>
                        </a:solidFill>
                        <a:effectLst/>
                        <a:latin typeface="Calibri"/>
                      </a:endParaRPr>
                    </a:p>
                  </a:txBody>
                  <a:tcPr marL="9525" marR="9525" marT="9525" marB="0" anchor="b"/>
                </a:tc>
              </a:tr>
              <a:tr h="507892">
                <a:tc>
                  <a:txBody>
                    <a:bodyPr/>
                    <a:lstStyle/>
                    <a:p>
                      <a:pPr algn="l" fontAlgn="b"/>
                      <a:r>
                        <a:rPr lang="en-US" sz="2800" u="none" strike="noStrike">
                          <a:effectLst/>
                        </a:rPr>
                        <a:t>h (NL) [W/(m2K]</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5727.617</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564.2517</a:t>
                      </a:r>
                      <a:endParaRPr lang="en-US" sz="2800" b="0" i="0" u="none" strike="noStrike">
                        <a:solidFill>
                          <a:srgbClr val="000000"/>
                        </a:solidFill>
                        <a:effectLst/>
                        <a:latin typeface="Calibri"/>
                      </a:endParaRPr>
                    </a:p>
                  </a:txBody>
                  <a:tcPr marL="9525" marR="9525" marT="9525" marB="0" anchor="b"/>
                </a:tc>
              </a:tr>
              <a:tr h="507892">
                <a:tc>
                  <a:txBody>
                    <a:bodyPr/>
                    <a:lstStyle/>
                    <a:p>
                      <a:pPr algn="l" fontAlgn="b"/>
                      <a:r>
                        <a:rPr lang="el-GR" sz="2800" u="none" strike="noStrike">
                          <a:effectLst/>
                        </a:rPr>
                        <a:t>Δ</a:t>
                      </a:r>
                      <a:r>
                        <a:rPr lang="en-US" sz="2800" u="none" strike="noStrike">
                          <a:effectLst/>
                        </a:rPr>
                        <a:t>h %</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6.8086</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dirty="0">
                          <a:effectLst/>
                        </a:rPr>
                        <a:t>18.00714</a:t>
                      </a:r>
                      <a:endParaRPr lang="en-US" sz="2800" b="0" i="0" u="none" strike="noStrike" dirty="0">
                        <a:solidFill>
                          <a:srgbClr val="000000"/>
                        </a:solidFill>
                        <a:effectLst/>
                        <a:latin typeface="Calibri"/>
                      </a:endParaRPr>
                    </a:p>
                  </a:txBody>
                  <a:tcPr marL="9525" marR="9525" marT="9525" marB="0" anchor="b"/>
                </a:tc>
              </a:tr>
            </a:tbl>
          </a:graphicData>
        </a:graphic>
      </p:graphicFrame>
      <p:sp>
        <p:nvSpPr>
          <p:cNvPr id="22" name="TextBox 21"/>
          <p:cNvSpPr txBox="1"/>
          <p:nvPr/>
        </p:nvSpPr>
        <p:spPr>
          <a:xfrm>
            <a:off x="30632400" y="24993600"/>
            <a:ext cx="12039600" cy="1538883"/>
          </a:xfrm>
          <a:prstGeom prst="rect">
            <a:avLst/>
          </a:prstGeom>
          <a:noFill/>
        </p:spPr>
        <p:txBody>
          <a:bodyPr wrap="square" rtlCol="0">
            <a:spAutoFit/>
          </a:bodyPr>
          <a:lstStyle/>
          <a:p>
            <a:r>
              <a:rPr lang="en-US" sz="3100" dirty="0" smtClean="0"/>
              <a:t>The low </a:t>
            </a:r>
            <a:r>
              <a:rPr lang="el-GR" sz="3100" dirty="0"/>
              <a:t>Δ</a:t>
            </a:r>
            <a:r>
              <a:rPr lang="en-US" sz="3100" dirty="0"/>
              <a:t>h </a:t>
            </a:r>
            <a:r>
              <a:rPr lang="en-US" sz="3100" dirty="0" smtClean="0"/>
              <a:t>values of Copper and the high </a:t>
            </a:r>
            <a:r>
              <a:rPr lang="el-GR" sz="3100" dirty="0"/>
              <a:t>Δ</a:t>
            </a:r>
            <a:r>
              <a:rPr lang="en-US" sz="3100" dirty="0"/>
              <a:t>h </a:t>
            </a:r>
            <a:r>
              <a:rPr lang="en-US" sz="3100" dirty="0" smtClean="0"/>
              <a:t> values of Steel support the hypothesis made that Copper can be modeled using both lumped and non-lumped analyses while Steel cannot.</a:t>
            </a:r>
            <a:endParaRPr lang="en-US" sz="3100" dirty="0"/>
          </a:p>
        </p:txBody>
      </p:sp>
      <p:pic>
        <p:nvPicPr>
          <p:cNvPr id="28" name="Picture 2" descr="http://cloudfront.bostinno.com/wp-content/uploads/2011/10/BU-logo.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 y="491430"/>
            <a:ext cx="5367630" cy="2407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562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970</Words>
  <Application>Microsoft Office PowerPoint</Application>
  <PresentationFormat>Custom</PresentationFormat>
  <Paragraphs>84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SUNY Campus Agreement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Sueyun Lee</dc:creator>
  <cp:lastModifiedBy>khk</cp:lastModifiedBy>
  <cp:revision>54</cp:revision>
  <dcterms:created xsi:type="dcterms:W3CDTF">2013-03-11T21:58:52Z</dcterms:created>
  <dcterms:modified xsi:type="dcterms:W3CDTF">2013-09-16T19:16:05Z</dcterms:modified>
</cp:coreProperties>
</file>