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4" r:id="rId4"/>
    <p:sldId id="265" r:id="rId5"/>
    <p:sldId id="270" r:id="rId6"/>
    <p:sldId id="271" r:id="rId7"/>
    <p:sldId id="274" r:id="rId8"/>
    <p:sldId id="276" r:id="rId9"/>
    <p:sldId id="275" r:id="rId10"/>
    <p:sldId id="267" r:id="rId11"/>
    <p:sldId id="272" r:id="rId12"/>
    <p:sldId id="27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99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2E782-77EE-4899-9714-B5E2588165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460E578-11B2-4848-A520-8052FA365D6A}">
      <dgm:prSet custT="1"/>
      <dgm:spPr/>
      <dgm:t>
        <a:bodyPr/>
        <a:lstStyle/>
        <a:p>
          <a:pPr rtl="0"/>
          <a:r>
            <a:rPr lang="en-IN" sz="1800" baseline="0" dirty="0" smtClean="0"/>
            <a:t>Help high land holding farmers in managing their huge farms using the help of IOT create a connected farming ecosystem and gather data for better farming and maximum yield .Help poly houses in reaching better efficiency using IOT and make farming and farmers smart.</a:t>
          </a:r>
          <a:endParaRPr lang="en-IN" sz="1800" dirty="0"/>
        </a:p>
      </dgm:t>
    </dgm:pt>
    <dgm:pt modelId="{97DB22B8-BAD7-4994-942D-8EF9623AC77B}" type="parTrans" cxnId="{EF6B1782-0451-4036-9EA9-DE4CBF94CAC2}">
      <dgm:prSet/>
      <dgm:spPr/>
      <dgm:t>
        <a:bodyPr/>
        <a:lstStyle/>
        <a:p>
          <a:endParaRPr lang="en-IN"/>
        </a:p>
      </dgm:t>
    </dgm:pt>
    <dgm:pt modelId="{9F544697-2DC2-4945-A031-8FDA3A92600B}" type="sibTrans" cxnId="{EF6B1782-0451-4036-9EA9-DE4CBF94CAC2}">
      <dgm:prSet/>
      <dgm:spPr/>
      <dgm:t>
        <a:bodyPr/>
        <a:lstStyle/>
        <a:p>
          <a:endParaRPr lang="en-IN"/>
        </a:p>
      </dgm:t>
    </dgm:pt>
    <dgm:pt modelId="{4BB70CAC-46A7-4C44-845A-64DB6EDB42CC}" type="pres">
      <dgm:prSet presAssocID="{34D2E782-77EE-4899-9714-B5E2588165C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A0AD652-1A21-4FBD-996B-0A5C3510E557}" type="pres">
      <dgm:prSet presAssocID="{34D2E782-77EE-4899-9714-B5E2588165C6}" presName="arrow" presStyleLbl="bgShp" presStyleIdx="0" presStyleCnt="1"/>
      <dgm:spPr/>
    </dgm:pt>
    <dgm:pt modelId="{AB5B3436-1BB1-4591-8C74-30B62F476A94}" type="pres">
      <dgm:prSet presAssocID="{34D2E782-77EE-4899-9714-B5E2588165C6}" presName="linearProcess" presStyleCnt="0"/>
      <dgm:spPr/>
    </dgm:pt>
    <dgm:pt modelId="{C76894AA-3547-4989-952D-E147CC79C7BE}" type="pres">
      <dgm:prSet presAssocID="{D460E578-11B2-4848-A520-8052FA365D6A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76B41CC-9ED9-44A8-A810-9222C23F1C1B}" type="presOf" srcId="{34D2E782-77EE-4899-9714-B5E2588165C6}" destId="{4BB70CAC-46A7-4C44-845A-64DB6EDB42CC}" srcOrd="0" destOrd="0" presId="urn:microsoft.com/office/officeart/2005/8/layout/hProcess9"/>
    <dgm:cxn modelId="{6FDFAB22-FCB2-47FF-993B-43BEC327FF21}" type="presOf" srcId="{D460E578-11B2-4848-A520-8052FA365D6A}" destId="{C76894AA-3547-4989-952D-E147CC79C7BE}" srcOrd="0" destOrd="0" presId="urn:microsoft.com/office/officeart/2005/8/layout/hProcess9"/>
    <dgm:cxn modelId="{EF6B1782-0451-4036-9EA9-DE4CBF94CAC2}" srcId="{34D2E782-77EE-4899-9714-B5E2588165C6}" destId="{D460E578-11B2-4848-A520-8052FA365D6A}" srcOrd="0" destOrd="0" parTransId="{97DB22B8-BAD7-4994-942D-8EF9623AC77B}" sibTransId="{9F544697-2DC2-4945-A031-8FDA3A92600B}"/>
    <dgm:cxn modelId="{9D44D947-CF4D-4AC3-A0BB-8DCA9DD05C38}" type="presParOf" srcId="{4BB70CAC-46A7-4C44-845A-64DB6EDB42CC}" destId="{FA0AD652-1A21-4FBD-996B-0A5C3510E557}" srcOrd="0" destOrd="0" presId="urn:microsoft.com/office/officeart/2005/8/layout/hProcess9"/>
    <dgm:cxn modelId="{6C9212F2-FA4A-4E3A-B81B-2101B0B8CCDB}" type="presParOf" srcId="{4BB70CAC-46A7-4C44-845A-64DB6EDB42CC}" destId="{AB5B3436-1BB1-4591-8C74-30B62F476A94}" srcOrd="1" destOrd="0" presId="urn:microsoft.com/office/officeart/2005/8/layout/hProcess9"/>
    <dgm:cxn modelId="{E6372F0F-9D81-464E-A38D-CB05D9478B52}" type="presParOf" srcId="{AB5B3436-1BB1-4591-8C74-30B62F476A94}" destId="{C76894AA-3547-4989-952D-E147CC79C7BE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AD652-1A21-4FBD-996B-0A5C3510E557}">
      <dsp:nvSpPr>
        <dsp:cNvPr id="0" name=""/>
        <dsp:cNvSpPr/>
      </dsp:nvSpPr>
      <dsp:spPr>
        <a:xfrm>
          <a:off x="792279" y="0"/>
          <a:ext cx="8979167" cy="39824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894AA-3547-4989-952D-E147CC79C7BE}">
      <dsp:nvSpPr>
        <dsp:cNvPr id="0" name=""/>
        <dsp:cNvSpPr/>
      </dsp:nvSpPr>
      <dsp:spPr>
        <a:xfrm>
          <a:off x="2426355" y="1194735"/>
          <a:ext cx="5711014" cy="1592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baseline="0" dirty="0" smtClean="0"/>
            <a:t>Help high land holding farmers in managing their huge farms using the help of IOT create a connected farming ecosystem and gather data for better farming and maximum yield .Help poly houses in reaching better efficiency using IOT and make farming and farmers smart.</a:t>
          </a:r>
          <a:endParaRPr lang="en-IN" sz="1800" kern="1200" dirty="0"/>
        </a:p>
      </dsp:txBody>
      <dsp:txXfrm>
        <a:off x="2504118" y="1272498"/>
        <a:ext cx="5555488" cy="143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B85EC-28BE-4C8F-BCFE-3B713F284D75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F8B7-153D-49D4-9449-46C043387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9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8F8B7-153D-49D4-9449-46C043387D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6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rmx.com/" TargetMode="External"/><Relationship Id="rId2" Type="http://schemas.openxmlformats.org/officeDocument/2006/relationships/hyperlink" Target="http://www.crop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nc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adesx.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382" y="514678"/>
            <a:ext cx="7148345" cy="99862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SMART AGRICULTURE</a:t>
            </a:r>
            <a:endParaRPr lang="en-IN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14990"/>
          <a:stretch>
            <a:fillRect/>
          </a:stretch>
        </p:blipFill>
        <p:spPr>
          <a:xfrm>
            <a:off x="10924675" y="45911"/>
            <a:ext cx="1179094" cy="16839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765964"/>
            <a:ext cx="9650916" cy="4935628"/>
          </a:xfrm>
        </p:spPr>
        <p:txBody>
          <a:bodyPr numCol="2" spcCol="972000"/>
          <a:lstStyle/>
          <a:p>
            <a:pPr algn="just"/>
            <a:r>
              <a:rPr lang="en-IN" i="1" dirty="0" smtClean="0"/>
              <a:t>CONTRIBUTORS-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Ashu</a:t>
            </a:r>
            <a:r>
              <a:rPr lang="en-IN" sz="1800" dirty="0" smtClean="0"/>
              <a:t> Kumar</a:t>
            </a:r>
            <a:endParaRPr lang="en-IN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Madhukumar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Srijith</a:t>
            </a:r>
            <a:r>
              <a:rPr lang="en-IN" sz="1800" dirty="0" smtClean="0"/>
              <a:t> </a:t>
            </a:r>
            <a:r>
              <a:rPr lang="en-IN" sz="1800" dirty="0" err="1" smtClean="0"/>
              <a:t>karamchander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Sajit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smtClean="0"/>
              <a:t>Dimple </a:t>
            </a:r>
            <a:r>
              <a:rPr lang="en-IN" sz="1800" dirty="0" err="1" smtClean="0"/>
              <a:t>Kumari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Abhishekta</a:t>
            </a:r>
            <a:r>
              <a:rPr lang="en-IN" sz="1800" dirty="0" smtClean="0"/>
              <a:t> </a:t>
            </a:r>
            <a:r>
              <a:rPr lang="en-IN" sz="1800" dirty="0" err="1" smtClean="0"/>
              <a:t>Mahapatra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Pandyamanian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smtClean="0"/>
              <a:t>Birshana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smtClean="0"/>
              <a:t>Neha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dirty="0" err="1" smtClean="0"/>
              <a:t>Ujwala</a:t>
            </a:r>
            <a:endParaRPr lang="en-IN" sz="1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123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570" y="582423"/>
            <a:ext cx="4476125" cy="777145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SWOT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673" y="1744578"/>
            <a:ext cx="8085222" cy="489685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dirty="0" smtClean="0"/>
              <a:t>Analysis-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121473" y="2334126"/>
            <a:ext cx="2294422" cy="16964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Strengths</a:t>
            </a:r>
            <a:endParaRPr lang="en-IN" dirty="0"/>
          </a:p>
          <a:p>
            <a:pPr algn="ctr"/>
            <a:r>
              <a:rPr lang="en-IN" dirty="0" smtClean="0"/>
              <a:t>Cost effective</a:t>
            </a:r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Native languages implementation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</p:txBody>
      </p:sp>
      <p:sp>
        <p:nvSpPr>
          <p:cNvPr id="5" name="Down Arrow 4"/>
          <p:cNvSpPr/>
          <p:nvPr/>
        </p:nvSpPr>
        <p:spPr>
          <a:xfrm>
            <a:off x="5383168" y="4405483"/>
            <a:ext cx="608315" cy="223594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Up Arrow 5"/>
          <p:cNvSpPr/>
          <p:nvPr/>
        </p:nvSpPr>
        <p:spPr>
          <a:xfrm>
            <a:off x="5383168" y="1816767"/>
            <a:ext cx="608315" cy="229610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5658211" y="3922777"/>
            <a:ext cx="3536563" cy="672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Left Arrow 7"/>
          <p:cNvSpPr/>
          <p:nvPr/>
        </p:nvSpPr>
        <p:spPr>
          <a:xfrm>
            <a:off x="2420995" y="3922777"/>
            <a:ext cx="3237216" cy="67280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991485" y="2334126"/>
            <a:ext cx="2203464" cy="16964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 Weaknesses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Explanation of our product to the farmers.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121474" y="4487779"/>
            <a:ext cx="2294421" cy="172051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/>
              <a:t>Opportunities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big </a:t>
            </a:r>
            <a:r>
              <a:rPr lang="en-IN" dirty="0"/>
              <a:t>baskets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/>
              <a:t>Online groceries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5988070" y="4487779"/>
            <a:ext cx="2203465" cy="1720516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Threats</a:t>
            </a:r>
          </a:p>
          <a:p>
            <a:pPr algn="ctr"/>
            <a:r>
              <a:rPr lang="en-IN" dirty="0" smtClean="0"/>
              <a:t>System </a:t>
            </a:r>
            <a:r>
              <a:rPr lang="en-IN" dirty="0"/>
              <a:t>malfunctions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Sensor </a:t>
            </a:r>
            <a:r>
              <a:rPr lang="en-IN" dirty="0"/>
              <a:t>malfunction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9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723" y="132348"/>
            <a:ext cx="4357940" cy="69783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COST ESTIMATION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032" y="1130969"/>
            <a:ext cx="7688179" cy="54142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pi Cam           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Raspberrypi</a:t>
            </a:r>
            <a:r>
              <a:rPr lang="en-IN" dirty="0" smtClean="0">
                <a:solidFill>
                  <a:schemeClr val="tx1"/>
                </a:solidFill>
              </a:rPr>
              <a:t>   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Temperature sensor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Moisture sensor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150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Rain sensor  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Water motor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Ph</a:t>
            </a:r>
            <a:r>
              <a:rPr lang="en-IN" dirty="0" smtClean="0">
                <a:solidFill>
                  <a:schemeClr val="tx1"/>
                </a:solidFill>
              </a:rPr>
              <a:t> meter         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Nodemcu</a:t>
            </a:r>
            <a:r>
              <a:rPr lang="en-IN" dirty="0" smtClean="0">
                <a:solidFill>
                  <a:schemeClr val="tx1"/>
                </a:solidFill>
              </a:rPr>
              <a:t>(esp8266)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1000(2)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L293d              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Operational                             -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500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Total                                        =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rs</a:t>
            </a:r>
            <a:r>
              <a:rPr lang="en-IN" dirty="0" smtClean="0">
                <a:solidFill>
                  <a:schemeClr val="tx1"/>
                </a:solidFill>
              </a:rPr>
              <a:t> 4380</a:t>
            </a:r>
          </a:p>
        </p:txBody>
      </p:sp>
    </p:spTree>
    <p:extLst>
      <p:ext uri="{BB962C8B-B14F-4D97-AF65-F5344CB8AC3E}">
        <p14:creationId xmlns:p14="http://schemas.microsoft.com/office/powerpoint/2010/main" val="5229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491" y="438044"/>
            <a:ext cx="4669840" cy="741050"/>
          </a:xfrm>
        </p:spPr>
        <p:txBody>
          <a:bodyPr/>
          <a:lstStyle/>
          <a:p>
            <a:r>
              <a:rPr lang="en-IN" dirty="0" smtClean="0"/>
              <a:t>Marketing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31" y="2153653"/>
            <a:ext cx="10022305" cy="4174958"/>
          </a:xfrm>
        </p:spPr>
        <p:txBody>
          <a:bodyPr/>
          <a:lstStyle/>
          <a:p>
            <a:r>
              <a:rPr lang="en-IN" dirty="0" smtClean="0"/>
              <a:t>We will reach out to farmers and explain our project and its usage to them via </a:t>
            </a:r>
          </a:p>
          <a:p>
            <a:pPr marL="0" indent="0">
              <a:buNone/>
            </a:pPr>
            <a:r>
              <a:rPr lang="en-IN" dirty="0" smtClean="0"/>
              <a:t>   various NGO’S.</a:t>
            </a:r>
          </a:p>
          <a:p>
            <a:r>
              <a:rPr lang="en-IN" dirty="0" smtClean="0"/>
              <a:t>We will distribute </a:t>
            </a:r>
            <a:r>
              <a:rPr lang="en-IN" dirty="0" err="1" smtClean="0"/>
              <a:t>pamplets</a:t>
            </a:r>
            <a:r>
              <a:rPr lang="en-IN" dirty="0" smtClean="0"/>
              <a:t> and posters.</a:t>
            </a:r>
          </a:p>
          <a:p>
            <a:r>
              <a:rPr lang="en-IN" dirty="0" smtClean="0"/>
              <a:t>We will use FM radio for reaching our product to the farmers.</a:t>
            </a:r>
          </a:p>
          <a:p>
            <a:r>
              <a:rPr lang="en-IN" dirty="0" smtClean="0"/>
              <a:t>We will use </a:t>
            </a:r>
            <a:r>
              <a:rPr lang="en-IN" dirty="0" err="1" smtClean="0"/>
              <a:t>doordarshan</a:t>
            </a:r>
            <a:r>
              <a:rPr lang="en-IN" dirty="0" smtClean="0"/>
              <a:t> channel for reaching farmers.</a:t>
            </a:r>
          </a:p>
          <a:p>
            <a:r>
              <a:rPr lang="en-IN" dirty="0" smtClean="0"/>
              <a:t>We will conduct exhibitions in various villages and display our product and explain its </a:t>
            </a:r>
            <a:r>
              <a:rPr lang="en-IN" dirty="0" err="1" smtClean="0"/>
              <a:t>characterstics</a:t>
            </a:r>
            <a:r>
              <a:rPr lang="en-IN" dirty="0" smtClean="0"/>
              <a:t> to the farmers.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06" y="2671010"/>
            <a:ext cx="8265694" cy="1407696"/>
          </a:xfrm>
        </p:spPr>
        <p:txBody>
          <a:bodyPr>
            <a:noAutofit/>
          </a:bodyPr>
          <a:lstStyle/>
          <a:p>
            <a:r>
              <a:rPr lang="en-IN" sz="11500" dirty="0" smtClean="0"/>
              <a:t>THANK 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25458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477" y="589547"/>
            <a:ext cx="7147260" cy="926431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607854"/>
              </p:ext>
            </p:extLst>
          </p:nvPr>
        </p:nvGraphicFramePr>
        <p:xfrm>
          <a:off x="1203158" y="2261937"/>
          <a:ext cx="10563726" cy="3982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25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12" y="300790"/>
            <a:ext cx="9905998" cy="1483477"/>
          </a:xfrm>
        </p:spPr>
        <p:txBody>
          <a:bodyPr/>
          <a:lstStyle/>
          <a:p>
            <a:r>
              <a:rPr lang="en-IN" dirty="0" smtClean="0"/>
              <a:t>Smart agriculture –organization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48" y="1949117"/>
            <a:ext cx="11309684" cy="46080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4816797" y="2277560"/>
            <a:ext cx="2221677" cy="63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Team lead(</a:t>
            </a:r>
            <a:r>
              <a:rPr lang="en-IN" dirty="0" err="1" smtClean="0"/>
              <a:t>Ashu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5810859" y="2912070"/>
            <a:ext cx="276728" cy="465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57899" y="3340767"/>
            <a:ext cx="1100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58788" y="3340767"/>
            <a:ext cx="1335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</p:cNvCxnSpPr>
          <p:nvPr/>
        </p:nvCxnSpPr>
        <p:spPr>
          <a:xfrm flipH="1" flipV="1">
            <a:off x="4318172" y="3370463"/>
            <a:ext cx="1631051" cy="6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11113" y="3333939"/>
            <a:ext cx="1105109" cy="4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94295" y="3340767"/>
            <a:ext cx="1100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25559" y="3329072"/>
            <a:ext cx="2040861" cy="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604144" y="3350038"/>
            <a:ext cx="1261165" cy="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25559" y="3377290"/>
            <a:ext cx="0" cy="79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6197" y="4158031"/>
            <a:ext cx="1129211" cy="465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Research member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94956" y="3359934"/>
            <a:ext cx="0" cy="79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145702" y="4158031"/>
            <a:ext cx="1098508" cy="45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 architect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70785" y="3377290"/>
            <a:ext cx="25316" cy="84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554540" y="4158031"/>
            <a:ext cx="970964" cy="47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Sol architect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279478" y="3403989"/>
            <a:ext cx="0" cy="81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64555" y="4158031"/>
            <a:ext cx="1029847" cy="47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Software</a:t>
            </a:r>
          </a:p>
          <a:p>
            <a:pPr algn="ctr"/>
            <a:r>
              <a:rPr lang="en-IN" dirty="0" err="1" smtClean="0"/>
              <a:t>eng</a:t>
            </a:r>
            <a:endParaRPr lang="en-IN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688259" y="3359852"/>
            <a:ext cx="0" cy="82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65950" y="4139829"/>
            <a:ext cx="1244617" cy="48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Embedded </a:t>
            </a:r>
            <a:r>
              <a:rPr lang="en-IN" dirty="0" err="1" smtClean="0"/>
              <a:t>eng</a:t>
            </a:r>
            <a:endParaRPr lang="en-IN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140834" y="3369667"/>
            <a:ext cx="0" cy="84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15451" y="4148108"/>
            <a:ext cx="1082201" cy="50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</a:p>
          <a:p>
            <a:pPr algn="ctr"/>
            <a:r>
              <a:rPr lang="en-IN" dirty="0" smtClean="0"/>
              <a:t>manager</a:t>
            </a:r>
            <a:endParaRPr lang="en-IN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522175" y="3369667"/>
            <a:ext cx="0" cy="77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960981" y="4136179"/>
            <a:ext cx="1122388" cy="50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Buiness</a:t>
            </a:r>
            <a:r>
              <a:rPr lang="en-IN" dirty="0" smtClean="0"/>
              <a:t> dev </a:t>
            </a:r>
            <a:r>
              <a:rPr lang="en-IN" dirty="0" err="1" smtClean="0"/>
              <a:t>mng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870283" y="3371885"/>
            <a:ext cx="8231" cy="78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0341688" y="4148108"/>
            <a:ext cx="1047243" cy="51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Sales</a:t>
            </a:r>
          </a:p>
          <a:p>
            <a:pPr algn="ctr"/>
            <a:r>
              <a:rPr lang="en-IN" dirty="0" smtClean="0"/>
              <a:t>specialist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46197" y="5177578"/>
            <a:ext cx="1061254" cy="114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Srijith</a:t>
            </a:r>
            <a:r>
              <a:rPr lang="en-IN" dirty="0" smtClean="0"/>
              <a:t>,</a:t>
            </a:r>
          </a:p>
          <a:p>
            <a:pPr algn="ctr"/>
            <a:r>
              <a:rPr lang="en-IN" dirty="0" err="1"/>
              <a:t>S</a:t>
            </a:r>
            <a:r>
              <a:rPr lang="en-IN" dirty="0" err="1" smtClean="0"/>
              <a:t>ajit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115082" y="5146097"/>
            <a:ext cx="1098508" cy="115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Ashu</a:t>
            </a:r>
            <a:r>
              <a:rPr lang="en-IN" dirty="0" smtClean="0"/>
              <a:t>,</a:t>
            </a:r>
          </a:p>
          <a:p>
            <a:pPr algn="ctr"/>
            <a:r>
              <a:rPr lang="en-IN" dirty="0" err="1" smtClean="0"/>
              <a:t>Madhu,Neha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517242" y="5157633"/>
            <a:ext cx="970964" cy="115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Srijith</a:t>
            </a:r>
            <a:r>
              <a:rPr lang="en-IN" dirty="0" smtClean="0"/>
              <a:t>,</a:t>
            </a:r>
          </a:p>
          <a:p>
            <a:pPr algn="ctr"/>
            <a:r>
              <a:rPr lang="en-IN" dirty="0" err="1" smtClean="0"/>
              <a:t>Pandyamanian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4778714" y="5177578"/>
            <a:ext cx="1070811" cy="112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</a:t>
            </a:r>
            <a:r>
              <a:rPr lang="en-IN" dirty="0" err="1" smtClean="0"/>
              <a:t>irshana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6084978" y="5130248"/>
            <a:ext cx="1229038" cy="1160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Ashu</a:t>
            </a:r>
            <a:r>
              <a:rPr lang="en-IN" dirty="0" smtClean="0"/>
              <a:t>,</a:t>
            </a:r>
          </a:p>
          <a:p>
            <a:pPr algn="ctr"/>
            <a:r>
              <a:rPr lang="en-IN" dirty="0" err="1" smtClean="0"/>
              <a:t>Madhu</a:t>
            </a:r>
            <a:r>
              <a:rPr lang="en-IN" dirty="0" smtClean="0"/>
              <a:t>,</a:t>
            </a:r>
          </a:p>
          <a:p>
            <a:pPr algn="ctr"/>
            <a:r>
              <a:rPr lang="en-IN" dirty="0" err="1"/>
              <a:t>U</a:t>
            </a:r>
            <a:r>
              <a:rPr lang="en-IN" dirty="0" err="1" smtClean="0"/>
              <a:t>jwala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590336" y="5150870"/>
            <a:ext cx="1082201" cy="1160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Dimple,Abhishekta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8858712" y="5145780"/>
            <a:ext cx="1326925" cy="1160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Pandyamanian,Sajit</a:t>
            </a:r>
            <a:r>
              <a:rPr lang="en-IN" dirty="0" smtClean="0"/>
              <a:t>,</a:t>
            </a:r>
          </a:p>
          <a:p>
            <a:pPr algn="ctr"/>
            <a:r>
              <a:rPr lang="en-IN" dirty="0" err="1" smtClean="0"/>
              <a:t>Abhishekta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0387987" y="5137405"/>
            <a:ext cx="1139769" cy="117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Abhishekta</a:t>
            </a:r>
            <a:r>
              <a:rPr lang="en-IN" dirty="0" smtClean="0"/>
              <a:t>,</a:t>
            </a:r>
          </a:p>
          <a:p>
            <a:pPr algn="ctr"/>
            <a:r>
              <a:rPr lang="en-IN" dirty="0" smtClean="0"/>
              <a:t>Dimple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35" idx="2"/>
          </p:cNvCxnSpPr>
          <p:nvPr/>
        </p:nvCxnSpPr>
        <p:spPr>
          <a:xfrm flipH="1">
            <a:off x="1308356" y="4623250"/>
            <a:ext cx="2447" cy="5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74897" y="4629901"/>
            <a:ext cx="6595" cy="53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83443" y="4641402"/>
            <a:ext cx="0" cy="52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8" idx="2"/>
          </p:cNvCxnSpPr>
          <p:nvPr/>
        </p:nvCxnSpPr>
        <p:spPr>
          <a:xfrm flipH="1">
            <a:off x="5279478" y="4629901"/>
            <a:ext cx="1" cy="5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4" idx="2"/>
          </p:cNvCxnSpPr>
          <p:nvPr/>
        </p:nvCxnSpPr>
        <p:spPr>
          <a:xfrm>
            <a:off x="6688259" y="4629094"/>
            <a:ext cx="7789" cy="46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134698" y="4678912"/>
            <a:ext cx="7333" cy="49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522174" y="4712255"/>
            <a:ext cx="0" cy="41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874398" y="4698565"/>
            <a:ext cx="0" cy="45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349" y="654613"/>
            <a:ext cx="7064124" cy="1174187"/>
          </a:xfrm>
        </p:spPr>
        <p:txBody>
          <a:bodyPr>
            <a:normAutofit/>
          </a:bodyPr>
          <a:lstStyle/>
          <a:p>
            <a:r>
              <a:rPr lang="en-IN" sz="4400" dirty="0" smtClean="0"/>
              <a:t>Marketing  Trends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917" y="2658561"/>
            <a:ext cx="9905999" cy="3541714"/>
          </a:xfrm>
        </p:spPr>
        <p:txBody>
          <a:bodyPr/>
          <a:lstStyle/>
          <a:p>
            <a:r>
              <a:rPr lang="en-IN" dirty="0"/>
              <a:t>Size of the </a:t>
            </a:r>
            <a:r>
              <a:rPr lang="en-IN" dirty="0" smtClean="0"/>
              <a:t>market.</a:t>
            </a:r>
          </a:p>
          <a:p>
            <a:r>
              <a:rPr lang="en-IN" dirty="0"/>
              <a:t>Key drivers of the </a:t>
            </a:r>
            <a:r>
              <a:rPr lang="en-IN" dirty="0" smtClean="0"/>
              <a:t>market.</a:t>
            </a:r>
          </a:p>
          <a:p>
            <a:r>
              <a:rPr lang="en-IN" dirty="0"/>
              <a:t>Growth of </a:t>
            </a:r>
            <a:r>
              <a:rPr lang="en-IN" dirty="0" smtClean="0"/>
              <a:t>IOT </a:t>
            </a:r>
            <a:r>
              <a:rPr lang="en-IN" dirty="0"/>
              <a:t>in </a:t>
            </a:r>
            <a:r>
              <a:rPr lang="en-IN" dirty="0" smtClean="0"/>
              <a:t>agriculture.</a:t>
            </a:r>
          </a:p>
          <a:p>
            <a:r>
              <a:rPr lang="en-IN" dirty="0"/>
              <a:t>Components of smart </a:t>
            </a:r>
            <a:r>
              <a:rPr lang="en-IN" dirty="0" smtClean="0"/>
              <a:t>farming.</a:t>
            </a:r>
          </a:p>
          <a:p>
            <a:r>
              <a:rPr lang="en-IN"/>
              <a:t>Rising </a:t>
            </a:r>
            <a:r>
              <a:rPr lang="en-IN" smtClean="0"/>
              <a:t>investments.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37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978" y="104996"/>
            <a:ext cx="4030248" cy="54104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863600"/>
            <a:ext cx="10147300" cy="558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COMPANIES       WEBSITE          PRODUCT-1      PRODUCT-2      PRODUCT-3 </a:t>
            </a:r>
          </a:p>
          <a:p>
            <a:pPr marL="0" indent="0">
              <a:buNone/>
            </a:pPr>
            <a:r>
              <a:rPr lang="en-IN" dirty="0" smtClean="0"/>
              <a:t>Crop-X            </a:t>
            </a:r>
            <a:r>
              <a:rPr lang="en-IN" dirty="0" smtClean="0">
                <a:hlinkClick r:id="rId2"/>
              </a:rPr>
              <a:t>www.cropx.com</a:t>
            </a:r>
            <a:r>
              <a:rPr lang="en-IN" dirty="0"/>
              <a:t> </a:t>
            </a:r>
            <a:r>
              <a:rPr lang="en-IN" dirty="0" smtClean="0"/>
              <a:t>private sensors   power </a:t>
            </a:r>
            <a:r>
              <a:rPr lang="en-IN" dirty="0" err="1" smtClean="0"/>
              <a:t>manag</a:t>
            </a:r>
            <a:r>
              <a:rPr lang="en-IN" dirty="0" smtClean="0"/>
              <a:t>-  monitoring on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based on soil     </a:t>
            </a:r>
            <a:r>
              <a:rPr lang="en-IN" dirty="0" err="1" smtClean="0"/>
              <a:t>ement</a:t>
            </a:r>
            <a:r>
              <a:rPr lang="en-IN" dirty="0" smtClean="0"/>
              <a:t> across     plant health,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moisture and      the field.          </a:t>
            </a:r>
            <a:r>
              <a:rPr lang="en-IN" dirty="0"/>
              <a:t>b</a:t>
            </a:r>
            <a:r>
              <a:rPr lang="en-IN" dirty="0" smtClean="0"/>
              <a:t>ehaviour.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temperature.                                                  </a:t>
            </a:r>
          </a:p>
          <a:p>
            <a:pPr marL="0" indent="0">
              <a:buNone/>
            </a:pPr>
            <a:r>
              <a:rPr lang="en-IN" dirty="0" smtClean="0"/>
              <a:t>Farm-x            </a:t>
            </a:r>
            <a:r>
              <a:rPr lang="en-IN" dirty="0" smtClean="0">
                <a:hlinkClick r:id="rId3"/>
              </a:rPr>
              <a:t>www.farmx.com</a:t>
            </a:r>
            <a:r>
              <a:rPr lang="en-IN" dirty="0" smtClean="0"/>
              <a:t>provides precise conserve </a:t>
            </a:r>
            <a:r>
              <a:rPr lang="en-IN" dirty="0" err="1" smtClean="0"/>
              <a:t>resou</a:t>
            </a:r>
            <a:r>
              <a:rPr lang="en-IN" dirty="0" smtClean="0"/>
              <a:t>- satellite  based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irrigation           </a:t>
            </a:r>
            <a:r>
              <a:rPr lang="en-IN" dirty="0" err="1" smtClean="0"/>
              <a:t>rce</a:t>
            </a:r>
            <a:r>
              <a:rPr lang="en-IN" dirty="0" smtClean="0"/>
              <a:t> analysis       feedback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report.              </a:t>
            </a:r>
            <a:r>
              <a:rPr lang="en-IN" dirty="0"/>
              <a:t>r</a:t>
            </a:r>
            <a:r>
              <a:rPr lang="en-IN" dirty="0" smtClean="0"/>
              <a:t>esult.               growth</a:t>
            </a:r>
          </a:p>
          <a:p>
            <a:pPr marL="0" indent="0">
              <a:buNone/>
            </a:pPr>
            <a:r>
              <a:rPr lang="en-IN"/>
              <a:t> </a:t>
            </a:r>
            <a:r>
              <a:rPr lang="en-IN" smtClean="0"/>
              <a:t>                                                                                             information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57500" y="863600"/>
            <a:ext cx="38100" cy="55753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838700" y="863600"/>
            <a:ext cx="3175" cy="55753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73875" y="850900"/>
            <a:ext cx="3175" cy="56134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20150" y="863600"/>
            <a:ext cx="0" cy="558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65200" y="1298713"/>
            <a:ext cx="9890125" cy="93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2500" y="850900"/>
            <a:ext cx="990282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2500" y="850900"/>
            <a:ext cx="12700" cy="558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65200" y="6438900"/>
            <a:ext cx="9890125" cy="12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855325" y="850900"/>
            <a:ext cx="0" cy="558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1"/>
          </p:cNvCxnSpPr>
          <p:nvPr/>
        </p:nvCxnSpPr>
        <p:spPr>
          <a:xfrm flipV="1">
            <a:off x="952500" y="3631096"/>
            <a:ext cx="9902825" cy="265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943" y="145774"/>
            <a:ext cx="5433242" cy="50393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     Benchmarking(cont.)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1" y="986589"/>
            <a:ext cx="9925879" cy="5353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COMPANIES      WEBSITE         PRODUCT-1      PRODUCT-2       PRODUCT-3  </a:t>
            </a:r>
          </a:p>
          <a:p>
            <a:pPr marL="0" indent="0">
              <a:buNone/>
            </a:pPr>
            <a:r>
              <a:rPr lang="en-IN" dirty="0" err="1" smtClean="0"/>
              <a:t>Pynco</a:t>
            </a:r>
            <a:r>
              <a:rPr lang="en-IN" dirty="0" smtClean="0"/>
              <a:t>            </a:t>
            </a:r>
            <a:r>
              <a:rPr lang="en-IN" dirty="0" smtClean="0">
                <a:hlinkClick r:id="rId3"/>
              </a:rPr>
              <a:t>www.pynco.com</a:t>
            </a:r>
            <a:r>
              <a:rPr lang="en-IN" dirty="0"/>
              <a:t> </a:t>
            </a:r>
            <a:r>
              <a:rPr lang="en-IN" dirty="0" smtClean="0"/>
              <a:t>provide unique  comprises of      periodical alerts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framework of    many modules in on plant </a:t>
            </a:r>
            <a:r>
              <a:rPr lang="en-IN" dirty="0" err="1" smtClean="0"/>
              <a:t>maint</a:t>
            </a:r>
            <a:r>
              <a:rPr lang="en-IN" dirty="0" smtClean="0"/>
              <a:t>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the module.       a single system.  </a:t>
            </a:r>
            <a:r>
              <a:rPr lang="en-IN" dirty="0" err="1"/>
              <a:t>a</a:t>
            </a:r>
            <a:r>
              <a:rPr lang="en-IN" dirty="0" err="1" smtClean="0"/>
              <a:t>nace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indication of      sprinkler </a:t>
            </a:r>
            <a:r>
              <a:rPr lang="en-IN" dirty="0" err="1" smtClean="0"/>
              <a:t>irrigat</a:t>
            </a:r>
            <a:r>
              <a:rPr lang="en-IN" dirty="0" smtClean="0"/>
              <a:t>- native language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Spade-x        </a:t>
            </a:r>
            <a:r>
              <a:rPr lang="en-IN" dirty="0" smtClean="0">
                <a:hlinkClick r:id="rId4"/>
              </a:rPr>
              <a:t>www.spadesx.w</a:t>
            </a:r>
            <a:r>
              <a:rPr lang="en-IN" dirty="0" smtClean="0"/>
              <a:t> water leakage. ion system         are implemented</a:t>
            </a:r>
          </a:p>
          <a:p>
            <a:pPr marL="0" indent="0">
              <a:buNone/>
            </a:pPr>
            <a:r>
              <a:rPr lang="en-IN" dirty="0" smtClean="0"/>
              <a:t>Smart            </a:t>
            </a:r>
            <a:r>
              <a:rPr lang="en-IN" u="sng" dirty="0" smtClean="0">
                <a:solidFill>
                  <a:schemeClr val="accent1"/>
                </a:solidFill>
              </a:rPr>
              <a:t>eebly.com</a:t>
            </a:r>
            <a:r>
              <a:rPr lang="en-IN" dirty="0" smtClean="0"/>
              <a:t>                                 installed.            In this project.</a:t>
            </a:r>
          </a:p>
          <a:p>
            <a:pPr marL="0" indent="0">
              <a:buNone/>
            </a:pPr>
            <a:r>
              <a:rPr lang="en-IN" dirty="0" smtClean="0"/>
              <a:t>Agriculture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93912" y="980661"/>
            <a:ext cx="992587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3912" y="980661"/>
            <a:ext cx="0" cy="535387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3912" y="6334539"/>
            <a:ext cx="992587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19791" y="980661"/>
            <a:ext cx="0" cy="535387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980661"/>
            <a:ext cx="0" cy="5347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93912" y="1431758"/>
            <a:ext cx="9925879" cy="240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64505" y="986589"/>
            <a:ext cx="26678" cy="53420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92172" y="974734"/>
            <a:ext cx="39103" cy="535387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35297" y="974734"/>
            <a:ext cx="60157" cy="535980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3911" y="3396001"/>
            <a:ext cx="9925879" cy="601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9649" y="450076"/>
            <a:ext cx="4549524" cy="897461"/>
          </a:xfrm>
        </p:spPr>
        <p:txBody>
          <a:bodyPr/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063" y="1467852"/>
            <a:ext cx="10058400" cy="4872789"/>
          </a:xfrm>
        </p:spPr>
        <p:txBody>
          <a:bodyPr>
            <a:normAutofit/>
          </a:bodyPr>
          <a:lstStyle/>
          <a:p>
            <a:r>
              <a:rPr lang="en-IN" b="1" dirty="0" smtClean="0"/>
              <a:t>Dark Sky API </a:t>
            </a:r>
            <a:r>
              <a:rPr lang="en-IN" dirty="0" smtClean="0"/>
              <a:t>–To study weather forecast.</a:t>
            </a:r>
          </a:p>
          <a:p>
            <a:r>
              <a:rPr lang="en-IN" b="1" dirty="0" smtClean="0"/>
              <a:t>Node </a:t>
            </a:r>
            <a:r>
              <a:rPr lang="en-IN" b="1" dirty="0" err="1" smtClean="0"/>
              <a:t>mcu</a:t>
            </a:r>
            <a:r>
              <a:rPr lang="en-IN" b="1" dirty="0" smtClean="0"/>
              <a:t>(esp8266) </a:t>
            </a:r>
            <a:r>
              <a:rPr lang="en-IN" dirty="0" smtClean="0"/>
              <a:t>–To implement our models.</a:t>
            </a:r>
          </a:p>
          <a:p>
            <a:r>
              <a:rPr lang="en-IN" b="1" dirty="0" smtClean="0"/>
              <a:t>Firebase</a:t>
            </a:r>
            <a:r>
              <a:rPr lang="en-IN" dirty="0" smtClean="0"/>
              <a:t>-It acts as a cloud and is connected with MIT </a:t>
            </a:r>
            <a:r>
              <a:rPr lang="en-IN" dirty="0" smtClean="0"/>
              <a:t>app.</a:t>
            </a:r>
            <a:endParaRPr lang="en-IN" dirty="0" smtClean="0"/>
          </a:p>
          <a:p>
            <a:r>
              <a:rPr lang="en-IN" b="1" dirty="0" smtClean="0"/>
              <a:t>MIT app </a:t>
            </a:r>
            <a:r>
              <a:rPr lang="en-IN" b="1" dirty="0" smtClean="0"/>
              <a:t>inventor- </a:t>
            </a:r>
            <a:r>
              <a:rPr lang="en-IN" dirty="0" smtClean="0"/>
              <a:t>To create an app </a:t>
            </a:r>
            <a:r>
              <a:rPr lang="en-IN" dirty="0" smtClean="0"/>
              <a:t>and</a:t>
            </a:r>
            <a:r>
              <a:rPr lang="en-IN" dirty="0" smtClean="0"/>
              <a:t> monitor, </a:t>
            </a:r>
            <a:r>
              <a:rPr lang="en-IN" dirty="0" smtClean="0"/>
              <a:t>implement things manually.</a:t>
            </a:r>
          </a:p>
          <a:p>
            <a:r>
              <a:rPr lang="en-IN" b="1" dirty="0" smtClean="0"/>
              <a:t>Raspberry pi with camera</a:t>
            </a:r>
            <a:r>
              <a:rPr lang="en-IN" dirty="0" smtClean="0"/>
              <a:t>-For monitoring purpose</a:t>
            </a:r>
          </a:p>
          <a:p>
            <a:r>
              <a:rPr lang="en-IN" b="1" dirty="0" smtClean="0"/>
              <a:t>Sensors</a:t>
            </a:r>
            <a:r>
              <a:rPr lang="en-IN" dirty="0" smtClean="0"/>
              <a:t>-To sense the data.</a:t>
            </a:r>
          </a:p>
          <a:p>
            <a:r>
              <a:rPr lang="en-IN" b="1" dirty="0" smtClean="0"/>
              <a:t>Arduino</a:t>
            </a:r>
            <a:r>
              <a:rPr lang="en-IN" dirty="0" smtClean="0"/>
              <a:t>-To implement our models.</a:t>
            </a:r>
          </a:p>
          <a:p>
            <a:r>
              <a:rPr lang="en-IN" b="1" dirty="0" err="1" smtClean="0"/>
              <a:t>Ubidots</a:t>
            </a:r>
            <a:r>
              <a:rPr lang="en-IN" dirty="0" smtClean="0"/>
              <a:t>-It acts as a cloud helping us generate various events.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6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696" y="498202"/>
            <a:ext cx="4513429" cy="620735"/>
          </a:xfrm>
        </p:spPr>
        <p:txBody>
          <a:bodyPr/>
          <a:lstStyle/>
          <a:p>
            <a:r>
              <a:rPr lang="en-IN" dirty="0" smtClean="0"/>
              <a:t>Concept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732" y="1744579"/>
            <a:ext cx="9819356" cy="44637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Our prototype ensures that we have control over water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Our prototype can easily measure the moisture, temperature and humidity at a particular place.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Our prototype ensures that farmers are notified everything happening in their farms.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Our prototype connects farmers with the big baskets ensuring some higher economy to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Ultimately, farmers happiness is the most </a:t>
            </a:r>
            <a:r>
              <a:rPr lang="en-IN" dirty="0" err="1" smtClean="0"/>
              <a:t>saught</a:t>
            </a:r>
            <a:r>
              <a:rPr lang="en-IN" dirty="0" smtClean="0"/>
              <a:t> thing in our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4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502" y="216569"/>
            <a:ext cx="4489367" cy="55345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Solution to the problem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64" y="770021"/>
            <a:ext cx="10029910" cy="5775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We made 3 separate models and connected all of them via IOT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firstly we made a greenhouse model which has various sensors for various purposes say detecting its own temp, humidity, moisture.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we made a warehouse in which all the grains are kept and a farmer can actually come to know about the amount of grains present in his warehouse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we have used sprinklers to sprinkle water after sunset so the water management can also be done</a:t>
            </a:r>
            <a:r>
              <a:rPr lang="en-IN" dirty="0" smtClean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we have also implemented a weather forecast system which enables the farmers to detect </a:t>
            </a:r>
            <a:r>
              <a:rPr lang="en-IN" dirty="0"/>
              <a:t>t</a:t>
            </a:r>
            <a:r>
              <a:rPr lang="en-IN" dirty="0" smtClean="0"/>
              <a:t>he weather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we connected farmers to the big baskets so that they can earn more.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On using  marketing concepts we are making farmers knowledgeable on our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334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917</TotalTime>
  <Words>690</Words>
  <Application>Microsoft Office PowerPoint</Application>
  <PresentationFormat>Widescreen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Wingdings</vt:lpstr>
      <vt:lpstr>Circuit</vt:lpstr>
      <vt:lpstr>SMART AGRICULTURE</vt:lpstr>
      <vt:lpstr>Problem statement</vt:lpstr>
      <vt:lpstr>Smart agriculture –organization chart</vt:lpstr>
      <vt:lpstr>Marketing  Trends</vt:lpstr>
      <vt:lpstr>       BENCHMARKING</vt:lpstr>
      <vt:lpstr>                 Benchmarking(cont.)</vt:lpstr>
      <vt:lpstr>Technologies used</vt:lpstr>
      <vt:lpstr>Concept validation</vt:lpstr>
      <vt:lpstr>Solution to the problem</vt:lpstr>
      <vt:lpstr>SWOT analysis</vt:lpstr>
      <vt:lpstr>COST ESTIMATION</vt:lpstr>
      <vt:lpstr>Marketing concept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srijith karamchander</dc:creator>
  <cp:lastModifiedBy>srijith karamchander</cp:lastModifiedBy>
  <cp:revision>62</cp:revision>
  <dcterms:created xsi:type="dcterms:W3CDTF">2018-06-14T16:54:34Z</dcterms:created>
  <dcterms:modified xsi:type="dcterms:W3CDTF">2018-06-19T19:14:12Z</dcterms:modified>
</cp:coreProperties>
</file>