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sldIdLst>
    <p:sldId id="257" r:id="rId2"/>
    <p:sldId id="262" r:id="rId3"/>
    <p:sldId id="310" r:id="rId4"/>
    <p:sldId id="308" r:id="rId5"/>
    <p:sldId id="380" r:id="rId6"/>
    <p:sldId id="352" r:id="rId7"/>
    <p:sldId id="316" r:id="rId8"/>
    <p:sldId id="353" r:id="rId9"/>
    <p:sldId id="354" r:id="rId10"/>
    <p:sldId id="355" r:id="rId11"/>
    <p:sldId id="356" r:id="rId12"/>
    <p:sldId id="362" r:id="rId13"/>
    <p:sldId id="350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15" r:id="rId32"/>
    <p:sldId id="317" r:id="rId33"/>
    <p:sldId id="358" r:id="rId34"/>
    <p:sldId id="361" r:id="rId35"/>
    <p:sldId id="321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7" r:id="rId45"/>
    <p:sldId id="332" r:id="rId46"/>
    <p:sldId id="333" r:id="rId47"/>
    <p:sldId id="334" r:id="rId48"/>
    <p:sldId id="335" r:id="rId49"/>
    <p:sldId id="338" r:id="rId50"/>
    <p:sldId id="339" r:id="rId51"/>
    <p:sldId id="340" r:id="rId52"/>
    <p:sldId id="342" r:id="rId53"/>
    <p:sldId id="344" r:id="rId54"/>
    <p:sldId id="346" r:id="rId55"/>
    <p:sldId id="381" r:id="rId56"/>
    <p:sldId id="348" r:id="rId57"/>
    <p:sldId id="349" r:id="rId58"/>
    <p:sldId id="382" r:id="rId59"/>
    <p:sldId id="267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210" userDrawn="1">
          <p15:clr>
            <a:srgbClr val="A4A3A4"/>
          </p15:clr>
        </p15:guide>
        <p15:guide id="5" pos="2464" userDrawn="1">
          <p15:clr>
            <a:srgbClr val="A4A3A4"/>
          </p15:clr>
        </p15:guide>
        <p15:guide id="6" pos="2587" userDrawn="1">
          <p15:clr>
            <a:srgbClr val="A4A3A4"/>
          </p15:clr>
        </p15:guide>
        <p15:guide id="7" pos="2712" userDrawn="1">
          <p15:clr>
            <a:srgbClr val="A4A3A4"/>
          </p15:clr>
        </p15:guide>
        <p15:guide id="8" pos="3716" userDrawn="1">
          <p15:clr>
            <a:srgbClr val="A4A3A4"/>
          </p15:clr>
        </p15:guide>
        <p15:guide id="9" pos="3966" userDrawn="1">
          <p15:clr>
            <a:srgbClr val="A4A3A4"/>
          </p15:clr>
        </p15:guide>
        <p15:guide id="10" pos="4963" userDrawn="1">
          <p15:clr>
            <a:srgbClr val="A4A3A4"/>
          </p15:clr>
        </p15:guide>
        <p15:guide id="11" pos="5091" userDrawn="1">
          <p15:clr>
            <a:srgbClr val="A4A3A4"/>
          </p15:clr>
        </p15:guide>
        <p15:guide id="12" pos="5213" userDrawn="1">
          <p15:clr>
            <a:srgbClr val="A4A3A4"/>
          </p15:clr>
        </p15:guide>
        <p15:guide id="13" pos="7470" userDrawn="1">
          <p15:clr>
            <a:srgbClr val="A4A3A4"/>
          </p15:clr>
        </p15:guide>
        <p15:guide id="14" orient="horz" pos="1056" userDrawn="1">
          <p15:clr>
            <a:srgbClr val="A4A3A4"/>
          </p15:clr>
        </p15:guide>
        <p15:guide id="15" orient="horz" pos="3888" userDrawn="1">
          <p15:clr>
            <a:srgbClr val="A4A3A4"/>
          </p15:clr>
        </p15:guide>
        <p15:guide id="16" orient="horz" pos="840" userDrawn="1">
          <p15:clr>
            <a:srgbClr val="A4A3A4"/>
          </p15:clr>
        </p15:guide>
        <p15:guide id="17" orient="horz" pos="730" userDrawn="1">
          <p15:clr>
            <a:srgbClr val="A4A3A4"/>
          </p15:clr>
        </p15:guide>
        <p15:guide id="18" orient="horz" pos="180" userDrawn="1">
          <p15:clr>
            <a:srgbClr val="A4A3A4"/>
          </p15:clr>
        </p15:guide>
        <p15:guide id="20" orient="horz" pos="4152" userDrawn="1">
          <p15:clr>
            <a:srgbClr val="A4A3A4"/>
          </p15:clr>
        </p15:guide>
        <p15:guide id="21" orient="horz" pos="2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71" autoAdjust="0"/>
    <p:restoredTop sz="82440" autoAdjust="0"/>
  </p:normalViewPr>
  <p:slideViewPr>
    <p:cSldViewPr snapToGrid="0" showGuides="1">
      <p:cViewPr varScale="1">
        <p:scale>
          <a:sx n="137" d="100"/>
          <a:sy n="137" d="100"/>
        </p:scale>
        <p:origin x="2000" y="200"/>
      </p:cViewPr>
      <p:guideLst>
        <p:guide pos="3840"/>
        <p:guide orient="horz" pos="2160"/>
        <p:guide pos="210"/>
        <p:guide pos="2464"/>
        <p:guide pos="2587"/>
        <p:guide pos="2712"/>
        <p:guide pos="3716"/>
        <p:guide pos="3966"/>
        <p:guide pos="4963"/>
        <p:guide pos="5091"/>
        <p:guide pos="5213"/>
        <p:guide pos="7470"/>
        <p:guide orient="horz" pos="1056"/>
        <p:guide orient="horz" pos="3888"/>
        <p:guide orient="horz" pos="840"/>
        <p:guide orient="horz" pos="730"/>
        <p:guide orient="horz" pos="180"/>
        <p:guide orient="horz" pos="4152"/>
        <p:guide orient="horz" pos="216"/>
      </p:guideLst>
    </p:cSldViewPr>
  </p:slideViewPr>
  <p:outlineViewPr>
    <p:cViewPr>
      <p:scale>
        <a:sx n="33" d="100"/>
        <a:sy n="33" d="100"/>
      </p:scale>
      <p:origin x="0" y="-2796"/>
    </p:cViewPr>
  </p:outlineViewPr>
  <p:notesTextViewPr>
    <p:cViewPr>
      <p:scale>
        <a:sx n="1" d="1"/>
        <a:sy n="1" d="1"/>
      </p:scale>
      <p:origin x="0" y="0"/>
    </p:cViewPr>
  </p:notesTextViewPr>
  <p:gridSpacing cx="73152" cy="73152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AA442-D501-45E2-853C-A470ED7BF4CE}" type="datetimeFigureOut">
              <a:rPr lang="en-US" smtClean="0"/>
              <a:t>1/17/20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52B82-67E1-49BD-A200-A7033A7B0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55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72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links to see raw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9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links to see raw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41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21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29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55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90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67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51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12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23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519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9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570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652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184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06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791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181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165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10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90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808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327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46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529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64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713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30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058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11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91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97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13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61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79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6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1: Printer Friend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5177" y="2343151"/>
            <a:ext cx="10664824" cy="1090420"/>
          </a:xfrm>
        </p:spPr>
        <p:txBody>
          <a:bodyPr lIns="0" tIns="0" rIns="0" bIns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176" y="3587559"/>
            <a:ext cx="7359649" cy="1608136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en-US" sz="2400" kern="1200" spc="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539" y="6481231"/>
            <a:ext cx="1264923" cy="1097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474" y="5745497"/>
            <a:ext cx="2951727" cy="88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79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0" userDrawn="1">
          <p15:clr>
            <a:srgbClr val="FBAE40"/>
          </p15:clr>
        </p15:guide>
        <p15:guide id="0" pos="720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49" y="292608"/>
            <a:ext cx="11513969" cy="874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 ECL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 ECL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84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(If Necessa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539" y="6481231"/>
            <a:ext cx="1264923" cy="1097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386" y="2587433"/>
            <a:ext cx="4389564" cy="131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437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0">
          <p15:clr>
            <a:srgbClr val="FBAE40"/>
          </p15:clr>
        </p15:guide>
        <p15:guide id="2" pos="72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 Layouts Past Th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6549" y="2694582"/>
            <a:ext cx="11513969" cy="1468836"/>
          </a:xfrm>
        </p:spPr>
        <p:txBody>
          <a:bodyPr/>
          <a:lstStyle>
            <a:lvl1pPr algn="ctr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Do Not Use Any Layouts</a:t>
            </a:r>
            <a:br>
              <a:rPr lang="en-US" dirty="0"/>
            </a:br>
            <a:r>
              <a:rPr lang="en-US" dirty="0"/>
              <a:t>Past This One</a:t>
            </a:r>
          </a:p>
        </p:txBody>
      </p:sp>
    </p:spTree>
    <p:extLst>
      <p:ext uri="{BB962C8B-B14F-4D97-AF65-F5344CB8AC3E}">
        <p14:creationId xmlns:p14="http://schemas.microsoft.com/office/powerpoint/2010/main" val="156795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A: Simple,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white">
          <a:xfrm>
            <a:off x="0" y="3862388"/>
            <a:ext cx="12192000" cy="2995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375" y="4269429"/>
            <a:ext cx="11525250" cy="476401"/>
          </a:xfrm>
        </p:spPr>
        <p:txBody>
          <a:bodyPr lIns="0" tIns="0" rIns="0" bIns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375" y="4916489"/>
            <a:ext cx="7748588" cy="1395411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en-US" sz="2400" kern="1200" spc="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474" y="5745497"/>
            <a:ext cx="2951727" cy="8872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84192" cy="386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06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4" userDrawn="1">
          <p15:clr>
            <a:srgbClr val="FBAE40"/>
          </p15:clr>
        </p15:guide>
        <p15:guide id="2" pos="7200">
          <p15:clr>
            <a:srgbClr val="FBAE40"/>
          </p15:clr>
        </p15:guide>
        <p15:guide id="0" orient="horz" pos="2433" userDrawn="1">
          <p15:clr>
            <a:srgbClr val="FBAE40"/>
          </p15:clr>
        </p15:guide>
        <p15:guide id="3" pos="747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B: Simple, 2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white">
          <a:xfrm>
            <a:off x="0" y="3862388"/>
            <a:ext cx="12192000" cy="2995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374" y="4269429"/>
            <a:ext cx="11544799" cy="993134"/>
          </a:xfrm>
        </p:spPr>
        <p:txBody>
          <a:bodyPr lIns="0" tIns="0" rIns="0" bIns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375" y="5566576"/>
            <a:ext cx="7748588" cy="958049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en-US" sz="2000" kern="1200" spc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474" y="5745497"/>
            <a:ext cx="2951727" cy="8872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84192" cy="386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56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: Printer Friend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2740025"/>
            <a:ext cx="11520490" cy="907100"/>
          </a:xfrm>
        </p:spPr>
        <p:txBody>
          <a:bodyPr anchor="ctr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HPCC Systems ECL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8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A: Simple (Right Thi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white">
          <a:xfrm>
            <a:off x="0" y="0"/>
            <a:ext cx="808196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2740025"/>
            <a:ext cx="7542212" cy="907100"/>
          </a:xfrm>
        </p:spPr>
        <p:txBody>
          <a:bodyPr anchor="ctr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1964" y="-1"/>
            <a:ext cx="4110036" cy="68580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6269348"/>
            <a:ext cx="1663700" cy="50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6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49" y="292608"/>
            <a:ext cx="11513969" cy="874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 ECL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 algn="r">
              <a:defRPr lang="en-US" smtClean="0"/>
            </a:lvl1pPr>
          </a:lstStyle>
          <a:p>
            <a:fld id="{6FE306A7-A228-4E07-8D4E-C1DA2C3F39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7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: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49" y="292608"/>
            <a:ext cx="11513969" cy="874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4" y="1338263"/>
            <a:ext cx="5572125" cy="4833936"/>
          </a:xfrm>
        </p:spPr>
        <p:txBody>
          <a:bodyPr/>
          <a:lstStyle>
            <a:lvl1pPr marL="2286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0" y="1338262"/>
            <a:ext cx="5564018" cy="4833937"/>
          </a:xfrm>
        </p:spPr>
        <p:txBody>
          <a:bodyPr/>
          <a:lstStyle>
            <a:lvl1pPr marL="2286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>
              <a:defRPr sz="2400"/>
            </a:lvl4pPr>
            <a:lvl5pPr>
              <a:defRPr sz="24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 ECL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5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: One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92608"/>
            <a:ext cx="11525250" cy="8762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5" y="1338263"/>
            <a:ext cx="11525251" cy="547687"/>
          </a:xfrm>
        </p:spPr>
        <p:txBody>
          <a:bodyPr lIns="0" tIns="54864" rIns="0" bIns="0" anchor="t">
            <a:no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375" y="1885950"/>
            <a:ext cx="11525249" cy="4286250"/>
          </a:xfrm>
        </p:spPr>
        <p:txBody>
          <a:bodyPr/>
          <a:lstStyle>
            <a:lvl1pPr marL="2286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>
              <a:spcBef>
                <a:spcPts val="600"/>
              </a:spcBef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 ECL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67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ext: Two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92608"/>
            <a:ext cx="11525250" cy="8762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5" y="1338263"/>
            <a:ext cx="5572125" cy="547687"/>
          </a:xfrm>
        </p:spPr>
        <p:txBody>
          <a:bodyPr lIns="0" tIns="54864" rIns="0" bIns="0" anchor="t">
            <a:no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376" y="1885950"/>
            <a:ext cx="5572124" cy="4286250"/>
          </a:xfrm>
        </p:spPr>
        <p:txBody>
          <a:bodyPr/>
          <a:lstStyle>
            <a:lvl1pPr marL="2286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>
              <a:spcBef>
                <a:spcPts val="600"/>
              </a:spcBef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6500" y="1338263"/>
            <a:ext cx="5572124" cy="547687"/>
          </a:xfrm>
        </p:spPr>
        <p:txBody>
          <a:bodyPr vert="horz" lIns="0" tIns="54864" rIns="0" bIns="0" rtlCol="0" anchor="t">
            <a:noAutofit/>
          </a:bodyPr>
          <a:lstStyle>
            <a:lvl1pPr marL="228600" indent="-228600">
              <a:buNone/>
              <a:defRPr lang="en-US" b="1" dirty="0" smtClean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6500" y="1885951"/>
            <a:ext cx="5572124" cy="4286249"/>
          </a:xfrm>
        </p:spPr>
        <p:txBody>
          <a:bodyPr/>
          <a:lstStyle>
            <a:lvl1pPr marL="2286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600"/>
              </a:spcBef>
              <a:defRPr sz="2400"/>
            </a:lvl2pPr>
            <a:lvl3pPr marL="1143000" indent="-228600"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>
              <a:defRPr sz="2400"/>
            </a:lvl4pPr>
            <a:lvl5pPr>
              <a:defRPr sz="24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 ECL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4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549" y="288923"/>
            <a:ext cx="11513969" cy="8743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549" y="1341037"/>
            <a:ext cx="11522076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prstClr val="black">
                  <a:lumMod val="75000"/>
                  <a:lumOff val="25000"/>
                </a:prstClr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prstClr val="black">
                  <a:lumMod val="75000"/>
                  <a:lumOff val="25000"/>
                </a:prst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24676" y="6353968"/>
            <a:ext cx="453591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</a:lstStyle>
          <a:p>
            <a:r>
              <a:rPr lang="en-US"/>
              <a:t>Introduction to HPCC Systems ECL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0592" y="6353968"/>
            <a:ext cx="39803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kumimoji="0" lang="en-US" sz="1200" b="1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</a:lstStyle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6269348"/>
            <a:ext cx="1663700" cy="50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1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3" r:id="rId2"/>
    <p:sldLayoutId id="2147483664" r:id="rId3"/>
    <p:sldLayoutId id="2147483669" r:id="rId4"/>
    <p:sldLayoutId id="2147483651" r:id="rId5"/>
    <p:sldLayoutId id="2147483650" r:id="rId6"/>
    <p:sldLayoutId id="2147483652" r:id="rId7"/>
    <p:sldLayoutId id="2147483653" r:id="rId8"/>
    <p:sldLayoutId id="2147483668" r:id="rId9"/>
    <p:sldLayoutId id="2147483654" r:id="rId10"/>
    <p:sldLayoutId id="2147483655" r:id="rId11"/>
    <p:sldLayoutId id="2147483667" r:id="rId12"/>
    <p:sldLayoutId id="2147483666" r:id="rId13"/>
  </p:sldLayoutIdLst>
  <p:hf hd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400"/>
        </a:spcBef>
        <a:buClr>
          <a:srgbClr val="E12726"/>
        </a:buClr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dirty="0" smtClean="0">
          <a:solidFill>
            <a:prstClr val="black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dirty="0" smtClean="0">
          <a:solidFill>
            <a:prstClr val="black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5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slide" Target="slide35.xml"/><Relationship Id="rId5" Type="http://schemas.openxmlformats.org/officeDocument/2006/relationships/slide" Target="slide31.xml"/><Relationship Id="rId4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jpeg"/><Relationship Id="rId4" Type="http://schemas.openxmlformats.org/officeDocument/2006/relationships/image" Target="../media/image14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camper/ncf-202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c2-18-218-112-168.us-east-2.compute.amazonaws.com:801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HPCC Systems ECL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33375" y="4916489"/>
            <a:ext cx="7748588" cy="139541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Dan S. Camper – Thaumaturge, HPCC Systems Solutions Lab</a:t>
            </a:r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chemeClr val="tx1"/>
                </a:solidFill>
                <a:latin typeface="+mj-lt"/>
              </a:rPr>
              <a:t>Bahar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Fardanian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– Software Engineer, Data &amp; Scoring Engineering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January 13, 2020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14AE1B-29A7-FA41-8370-95E640EA386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53" y="0"/>
            <a:ext cx="12182766" cy="386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4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7184F-4FFC-F945-B11D-AA335A34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ECL:  Common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5A1F2-9007-3843-B083-475D8997C4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Character</a:t>
            </a:r>
          </a:p>
          <a:p>
            <a:pPr lvl="1"/>
            <a:r>
              <a:rPr lang="en-US" dirty="0"/>
              <a:t>STRING[n]</a:t>
            </a:r>
          </a:p>
          <a:p>
            <a:pPr lvl="1"/>
            <a:r>
              <a:rPr lang="en-US" dirty="0"/>
              <a:t>UTF8</a:t>
            </a:r>
          </a:p>
          <a:p>
            <a:pPr lvl="1"/>
            <a:r>
              <a:rPr lang="en-US" dirty="0"/>
              <a:t>UNICODE[_locale][n]</a:t>
            </a:r>
          </a:p>
          <a:p>
            <a:r>
              <a:rPr lang="en-US" dirty="0"/>
              <a:t>Numeric</a:t>
            </a:r>
          </a:p>
          <a:p>
            <a:pPr lvl="1"/>
            <a:r>
              <a:rPr lang="en-US" dirty="0"/>
              <a:t>INTEGER[n]</a:t>
            </a:r>
          </a:p>
          <a:p>
            <a:pPr lvl="1"/>
            <a:r>
              <a:rPr lang="en-US" dirty="0"/>
              <a:t>UNSIGNED[n]</a:t>
            </a:r>
          </a:p>
          <a:p>
            <a:pPr lvl="1"/>
            <a:r>
              <a:rPr lang="en-US" dirty="0"/>
              <a:t>REAL[n]</a:t>
            </a:r>
          </a:p>
          <a:p>
            <a:pPr lvl="1"/>
            <a:r>
              <a:rPr lang="en-US" dirty="0"/>
              <a:t>DECIMAL&lt;n&gt;[_y]</a:t>
            </a:r>
          </a:p>
          <a:p>
            <a:pPr lvl="1"/>
            <a:r>
              <a:rPr lang="en-US" dirty="0"/>
              <a:t>UDECIMAL&lt;n&gt;[_y]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3237A-F964-F14A-88AD-718DFE97E5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Other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SET OF &lt;type&gt;</a:t>
            </a:r>
          </a:p>
          <a:p>
            <a:pPr lvl="1"/>
            <a:r>
              <a:rPr lang="en-US" dirty="0"/>
              <a:t>RECORD</a:t>
            </a:r>
          </a:p>
          <a:p>
            <a:pPr lvl="1"/>
            <a:r>
              <a:rPr lang="en-US" dirty="0"/>
              <a:t>DATASET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42E4C-3D24-EA4B-A8B7-E2D39C27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93E69-0D1E-734A-B804-EBD5ACB3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 ECL</a:t>
            </a:r>
          </a:p>
        </p:txBody>
      </p:sp>
    </p:spTree>
    <p:extLst>
      <p:ext uri="{BB962C8B-B14F-4D97-AF65-F5344CB8AC3E}">
        <p14:creationId xmlns:p14="http://schemas.microsoft.com/office/powerpoint/2010/main" val="71319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ECL:  Important Minutia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33B59-B0BA-5F48-91CD-3EA887756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49" y="1013418"/>
            <a:ext cx="11522076" cy="48311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Case-insensitive</a:t>
            </a:r>
          </a:p>
          <a:p>
            <a:r>
              <a:rPr lang="en-US" dirty="0"/>
              <a:t>Whitespace insensitive (within reason)</a:t>
            </a:r>
          </a:p>
          <a:p>
            <a:r>
              <a:rPr lang="en-US" dirty="0"/>
              <a:t>String literals are quoted with apostrophes</a:t>
            </a:r>
          </a:p>
          <a:p>
            <a:r>
              <a:rPr lang="en-US" dirty="0"/>
              <a:t>Semicolon terminator</a:t>
            </a:r>
          </a:p>
          <a:p>
            <a:r>
              <a:rPr lang="en-US" dirty="0"/>
              <a:t>C++/Java style commenting</a:t>
            </a:r>
          </a:p>
          <a:p>
            <a:r>
              <a:rPr lang="en-US" dirty="0"/>
              <a:t>Definition (assignment) operator is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:=</a:t>
            </a:r>
          </a:p>
          <a:p>
            <a:r>
              <a:rPr lang="en-US" dirty="0"/>
              <a:t>Equality test operator is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en-US" dirty="0"/>
              <a:t>Attributes can be defined only once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Single-pass code parser</a:t>
            </a:r>
          </a:p>
          <a:p>
            <a:pPr lvl="1"/>
            <a:r>
              <a:rPr lang="en-US" dirty="0"/>
              <a:t>Only previously-defined attributes can be referenced</a:t>
            </a:r>
          </a:p>
          <a:p>
            <a:r>
              <a:rPr lang="en-US" dirty="0"/>
              <a:t>Only those definitions that contribute to a result are actually compiled and used</a:t>
            </a:r>
          </a:p>
          <a:p>
            <a:r>
              <a:rPr lang="en-US" dirty="0"/>
              <a:t>There are no loops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AB523-8272-FC45-AC9A-FC6C8570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84E1E-E5D4-2E44-948E-3E584B2EF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 ECL</a:t>
            </a:r>
          </a:p>
        </p:txBody>
      </p:sp>
    </p:spTree>
    <p:extLst>
      <p:ext uri="{BB962C8B-B14F-4D97-AF65-F5344CB8AC3E}">
        <p14:creationId xmlns:p14="http://schemas.microsoft.com/office/powerpoint/2010/main" val="58393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18AE-FFF3-1B41-94C7-BB3580A9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Randomly-Chosen ECL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0DD5EA-F275-FC4E-A19F-507DC8B4E8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B620D-05E1-444F-8D05-691F79C4DF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HPCC Systems ECL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3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3F929-2AF2-AB4D-B026-E1D7D77D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ECL:  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FE90-EE5C-E34B-A5B4-5B2A3B54BA0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 an attribute with a string literal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MY_STRING := 'Hello World!';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Action that displays the string in the workunit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OUTPUT(MY_STRING);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E17AD-6CD8-1E47-9470-5F45AA94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DB18C-050B-5E41-A9F3-93D1E919C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 ECL</a:t>
            </a:r>
          </a:p>
        </p:txBody>
      </p:sp>
    </p:spTree>
    <p:extLst>
      <p:ext uri="{BB962C8B-B14F-4D97-AF65-F5344CB8AC3E}">
        <p14:creationId xmlns:p14="http://schemas.microsoft.com/office/powerpoint/2010/main" val="64481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ECL:  Defining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33B59-B0BA-5F48-91CD-3EA887756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5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return_data_type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5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function_name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5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data_type</a:t>
            </a:r>
            <a:r>
              <a:rPr lang="en-US" sz="25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[, </a:t>
            </a:r>
            <a:r>
              <a:rPr lang="en-US" sz="25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data_type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]+) := </a:t>
            </a: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b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5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ecl_code</a:t>
            </a:r>
            <a:br>
              <a:rPr lang="en-US" sz="2500" i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500" i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5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return_value</a:t>
            </a:r>
            <a:r>
              <a:rPr lang="en-US" sz="2500" i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i="1" dirty="0" err="1">
                <a:cs typeface="Consolas" panose="020B0609020204030204" pitchFamily="49" charset="0"/>
              </a:rPr>
              <a:t>return_data_type</a:t>
            </a:r>
            <a:endParaRPr lang="en-US" i="1" dirty="0">
              <a:cs typeface="Consolas" panose="020B0609020204030204" pitchFamily="49" charset="0"/>
            </a:endParaRPr>
          </a:p>
          <a:p>
            <a:pPr lvl="2"/>
            <a:r>
              <a:rPr lang="en-US" dirty="0">
                <a:cs typeface="Consolas" panose="020B0609020204030204" pitchFamily="49" charset="0"/>
              </a:rPr>
              <a:t>Optional (compiler can infer it from </a:t>
            </a:r>
            <a:r>
              <a:rPr lang="en-US" i="1" dirty="0" err="1">
                <a:cs typeface="Consolas" panose="020B0609020204030204" pitchFamily="49" charset="0"/>
              </a:rPr>
              <a:t>return_value</a:t>
            </a:r>
            <a:r>
              <a:rPr lang="en-US" dirty="0">
                <a:cs typeface="Consolas" panose="020B0609020204030204" pitchFamily="49" charset="0"/>
              </a:rPr>
              <a:t>)</a:t>
            </a:r>
          </a:p>
          <a:p>
            <a:pPr lvl="2"/>
            <a:r>
              <a:rPr lang="en-US" dirty="0">
                <a:cs typeface="Consolas" panose="020B0609020204030204" pitchFamily="49" charset="0"/>
              </a:rPr>
              <a:t>If returning a dataset, the data type is </a:t>
            </a:r>
            <a:r>
              <a:rPr lang="en-US" b="1" dirty="0">
                <a:cs typeface="Consolas" panose="020B0609020204030204" pitchFamily="49" charset="0"/>
              </a:rPr>
              <a:t>DATASET</a:t>
            </a:r>
            <a:r>
              <a:rPr lang="en-US" dirty="0">
                <a:cs typeface="Consolas" panose="020B0609020204030204" pitchFamily="49" charset="0"/>
              </a:rPr>
              <a:t>(</a:t>
            </a:r>
            <a:r>
              <a:rPr lang="en-US" i="1" dirty="0" err="1">
                <a:cs typeface="Consolas" panose="020B0609020204030204" pitchFamily="49" charset="0"/>
              </a:rPr>
              <a:t>record_definition</a:t>
            </a:r>
            <a:r>
              <a:rPr lang="en-US" dirty="0"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i="1" dirty="0" err="1">
                <a:cs typeface="Consolas" panose="020B0609020204030204" pitchFamily="49" charset="0"/>
              </a:rPr>
              <a:t>function_name</a:t>
            </a:r>
            <a:endParaRPr lang="en-US" i="1" dirty="0">
              <a:cs typeface="Consolas" panose="020B0609020204030204" pitchFamily="49" charset="0"/>
            </a:endParaRPr>
          </a:p>
          <a:p>
            <a:pPr lvl="2"/>
            <a:r>
              <a:rPr lang="en-US" dirty="0">
                <a:cs typeface="Consolas" panose="020B0609020204030204" pitchFamily="49" charset="0"/>
              </a:rPr>
              <a:t>The name by which the function will be invoked</a:t>
            </a:r>
          </a:p>
          <a:p>
            <a:pPr lvl="1"/>
            <a:r>
              <a:rPr lang="en-US" i="1" dirty="0" err="1">
                <a:cs typeface="Consolas" panose="020B0609020204030204" pitchFamily="49" charset="0"/>
              </a:rPr>
              <a:t>data_type</a:t>
            </a:r>
            <a:endParaRPr lang="en-US" i="1" dirty="0">
              <a:cs typeface="Consolas" panose="020B0609020204030204" pitchFamily="49" charset="0"/>
            </a:endParaRPr>
          </a:p>
          <a:p>
            <a:pPr lvl="2"/>
            <a:r>
              <a:rPr lang="en-US" dirty="0">
                <a:cs typeface="Consolas" panose="020B0609020204030204" pitchFamily="49" charset="0"/>
              </a:rPr>
              <a:t>The argument’s data type</a:t>
            </a:r>
          </a:p>
          <a:p>
            <a:pPr lvl="2"/>
            <a:r>
              <a:rPr lang="en-US" dirty="0">
                <a:cs typeface="Consolas" panose="020B0609020204030204" pitchFamily="49" charset="0"/>
              </a:rPr>
              <a:t>If passing a dataset, the data type is </a:t>
            </a:r>
            <a:r>
              <a:rPr lang="en-US" b="1" dirty="0">
                <a:cs typeface="Consolas" panose="020B0609020204030204" pitchFamily="49" charset="0"/>
              </a:rPr>
              <a:t>DATASET</a:t>
            </a:r>
            <a:r>
              <a:rPr lang="en-US" dirty="0">
                <a:cs typeface="Consolas" panose="020B0609020204030204" pitchFamily="49" charset="0"/>
              </a:rPr>
              <a:t>(</a:t>
            </a:r>
            <a:r>
              <a:rPr lang="en-US" i="1" dirty="0" err="1">
                <a:cs typeface="Consolas" panose="020B0609020204030204" pitchFamily="49" charset="0"/>
              </a:rPr>
              <a:t>record_definition</a:t>
            </a:r>
            <a:r>
              <a:rPr lang="en-US" dirty="0"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i="1" dirty="0" err="1">
                <a:cs typeface="Consolas" panose="020B0609020204030204" pitchFamily="49" charset="0"/>
              </a:rPr>
              <a:t>ecl_code</a:t>
            </a:r>
            <a:endParaRPr lang="en-US" dirty="0">
              <a:cs typeface="Consolas" panose="020B0609020204030204" pitchFamily="49" charset="0"/>
            </a:endParaRPr>
          </a:p>
          <a:p>
            <a:pPr lvl="2"/>
            <a:r>
              <a:rPr lang="en-US" dirty="0">
                <a:cs typeface="Consolas" panose="020B0609020204030204" pitchFamily="49" charset="0"/>
              </a:rPr>
              <a:t>Whatever code is needed to build </a:t>
            </a:r>
            <a:r>
              <a:rPr lang="en-US" i="1" dirty="0" err="1">
                <a:cs typeface="Consolas" panose="020B0609020204030204" pitchFamily="49" charset="0"/>
              </a:rPr>
              <a:t>return_value</a:t>
            </a:r>
            <a:endParaRPr lang="en-US" dirty="0">
              <a:cs typeface="Consolas" panose="020B0609020204030204" pitchFamily="49" charset="0"/>
            </a:endParaRPr>
          </a:p>
          <a:p>
            <a:pPr lvl="2"/>
            <a:r>
              <a:rPr lang="en-US" dirty="0">
                <a:cs typeface="Consolas" panose="020B0609020204030204" pitchFamily="49" charset="0"/>
              </a:rPr>
              <a:t>Conversely, if the code does not contribute to </a:t>
            </a:r>
            <a:r>
              <a:rPr lang="en-US" i="1" dirty="0" err="1">
                <a:cs typeface="Consolas" panose="020B0609020204030204" pitchFamily="49" charset="0"/>
              </a:rPr>
              <a:t>return_value</a:t>
            </a:r>
            <a:r>
              <a:rPr lang="en-US" dirty="0">
                <a:cs typeface="Consolas" panose="020B0609020204030204" pitchFamily="49" charset="0"/>
              </a:rPr>
              <a:t> then it is ignored</a:t>
            </a:r>
          </a:p>
          <a:p>
            <a:pPr lvl="2"/>
            <a:r>
              <a:rPr lang="en-US" dirty="0">
                <a:cs typeface="Consolas" panose="020B0609020204030204" pitchFamily="49" charset="0"/>
              </a:rPr>
              <a:t>Attributes defined here are scoped to the function</a:t>
            </a:r>
          </a:p>
          <a:p>
            <a:pPr lvl="1"/>
            <a:r>
              <a:rPr lang="en-US" i="1" dirty="0" err="1">
                <a:cs typeface="Consolas" panose="020B0609020204030204" pitchFamily="49" charset="0"/>
              </a:rPr>
              <a:t>return_value</a:t>
            </a:r>
            <a:endParaRPr lang="en-US" i="1" dirty="0">
              <a:cs typeface="Consolas" panose="020B0609020204030204" pitchFamily="49" charset="0"/>
            </a:endParaRPr>
          </a:p>
          <a:p>
            <a:pPr lvl="2"/>
            <a:r>
              <a:rPr lang="en-US" dirty="0">
                <a:cs typeface="Consolas" panose="020B0609020204030204" pitchFamily="49" charset="0"/>
              </a:rPr>
              <a:t>The result of the function</a:t>
            </a:r>
          </a:p>
          <a:p>
            <a:r>
              <a:rPr lang="en-US" dirty="0">
                <a:cs typeface="Consolas" panose="020B0609020204030204" pitchFamily="49" charset="0"/>
              </a:rPr>
              <a:t>If you don’t have any </a:t>
            </a:r>
            <a:r>
              <a:rPr lang="en-US" i="1" dirty="0" err="1">
                <a:cs typeface="Consolas" panose="020B0609020204030204" pitchFamily="49" charset="0"/>
              </a:rPr>
              <a:t>ecl_code</a:t>
            </a:r>
            <a:r>
              <a:rPr lang="en-US" dirty="0">
                <a:cs typeface="Consolas" panose="020B0609020204030204" pitchFamily="49" charset="0"/>
              </a:rPr>
              <a:t> for the function – it is a one-liner – then you can omit </a:t>
            </a:r>
            <a:r>
              <a:rPr lang="en-US" b="1" dirty="0">
                <a:cs typeface="Consolas" panose="020B0609020204030204" pitchFamily="49" charset="0"/>
              </a:rPr>
              <a:t>FUNCTION, RETURN </a:t>
            </a:r>
            <a:r>
              <a:rPr lang="en-US" dirty="0">
                <a:cs typeface="Consolas" panose="020B0609020204030204" pitchFamily="49" charset="0"/>
              </a:rPr>
              <a:t>and</a:t>
            </a:r>
            <a:r>
              <a:rPr lang="en-US" b="1" dirty="0">
                <a:cs typeface="Consolas" panose="020B0609020204030204" pitchFamily="49" charset="0"/>
              </a:rPr>
              <a:t> END</a:t>
            </a:r>
          </a:p>
          <a:p>
            <a:pPr lvl="1"/>
            <a:r>
              <a:rPr lang="en-US" b="1" dirty="0">
                <a:cs typeface="Consolas" panose="020B0609020204030204" pitchFamily="49" charset="0"/>
              </a:rPr>
              <a:t>UNSIGNED2</a:t>
            </a:r>
            <a:r>
              <a:rPr lang="en-US" dirty="0">
                <a:cs typeface="Consolas" panose="020B0609020204030204" pitchFamily="49" charset="0"/>
              </a:rPr>
              <a:t> Squared(</a:t>
            </a:r>
            <a:r>
              <a:rPr lang="en-US" b="1" dirty="0">
                <a:cs typeface="Consolas" panose="020B0609020204030204" pitchFamily="49" charset="0"/>
              </a:rPr>
              <a:t>UNSIGNED1</a:t>
            </a:r>
            <a:r>
              <a:rPr lang="en-US" dirty="0">
                <a:cs typeface="Consolas" panose="020B0609020204030204" pitchFamily="49" charset="0"/>
              </a:rPr>
              <a:t> n) := n * n;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AB523-8272-FC45-AC9A-FC6C8570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45823-0839-1645-9BE2-077E5E586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 ECL</a:t>
            </a:r>
          </a:p>
        </p:txBody>
      </p:sp>
    </p:spTree>
    <p:extLst>
      <p:ext uri="{BB962C8B-B14F-4D97-AF65-F5344CB8AC3E}">
        <p14:creationId xmlns:p14="http://schemas.microsoft.com/office/powerpoint/2010/main" val="100893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3F929-2AF2-AB4D-B026-E1D7D77D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ECL:  Overly-Complicated 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FE90-EE5C-E34B-A5B4-5B2A3B54BA0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 an attribute with a string literal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SUFFIX := 'World!';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 a function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AddSuffix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prefix) := FUNCTION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prefix + ' ' + SUFFIX;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 an attribute as the result of a function all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myValue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AddSuffix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('Hello');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Action that displays the result (“Hello World!”) in the workunit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myValue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E17AD-6CD8-1E47-9470-5F45AA94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CF140-BA80-9F42-BB89-5B598E730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 ECL</a:t>
            </a:r>
          </a:p>
        </p:txBody>
      </p:sp>
    </p:spTree>
    <p:extLst>
      <p:ext uri="{BB962C8B-B14F-4D97-AF65-F5344CB8AC3E}">
        <p14:creationId xmlns:p14="http://schemas.microsoft.com/office/powerpoint/2010/main" val="235730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ECL:  RECORD and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33B59-B0BA-5F48-91CD-3EA887756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cs typeface="Consolas" panose="020B0609020204030204" pitchFamily="49" charset="0"/>
              </a:rPr>
              <a:t>Defining a record structure</a:t>
            </a:r>
          </a:p>
          <a:p>
            <a:pPr lvl="1"/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RECORD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data_type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field1;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data_type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field100;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:= {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data_type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field1, ..., 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data_type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field100};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Defining a reference to saved data</a:t>
            </a:r>
          </a:p>
          <a:p>
            <a:pPr lvl="1"/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DATASET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record_structure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file_type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i="1" dirty="0" err="1">
                <a:cs typeface="Consolas" panose="020B0609020204030204" pitchFamily="49" charset="0"/>
              </a:rPr>
              <a:t>file_type</a:t>
            </a:r>
            <a:endParaRPr lang="en-US" i="1" dirty="0"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cs typeface="Consolas" panose="020B0609020204030204" pitchFamily="49" charset="0"/>
              </a:rPr>
              <a:t>FLAT</a:t>
            </a:r>
            <a:r>
              <a:rPr lang="en-US" dirty="0">
                <a:cs typeface="Consolas" panose="020B0609020204030204" pitchFamily="49" charset="0"/>
              </a:rPr>
              <a:t>: Native file type for Thor; also used for fixed-length raw records</a:t>
            </a:r>
          </a:p>
          <a:p>
            <a:pPr lvl="2"/>
            <a:r>
              <a:rPr lang="en-US" b="1" dirty="0">
                <a:cs typeface="Consolas" panose="020B0609020204030204" pitchFamily="49" charset="0"/>
              </a:rPr>
              <a:t>CSV</a:t>
            </a:r>
            <a:r>
              <a:rPr lang="en-US" dirty="0">
                <a:cs typeface="Consolas" panose="020B0609020204030204" pitchFamily="49" charset="0"/>
              </a:rPr>
              <a:t>: Any kind of delimited data, including CSV-encoded data</a:t>
            </a:r>
          </a:p>
          <a:p>
            <a:pPr lvl="2"/>
            <a:r>
              <a:rPr lang="en-US" b="1" dirty="0">
                <a:cs typeface="Consolas" panose="020B0609020204030204" pitchFamily="49" charset="0"/>
              </a:rPr>
              <a:t>JSON</a:t>
            </a:r>
            <a:r>
              <a:rPr lang="en-US" dirty="0">
                <a:cs typeface="Consolas" panose="020B0609020204030204" pitchFamily="49" charset="0"/>
              </a:rPr>
              <a:t>: Data stored as a series of JSON objects</a:t>
            </a:r>
          </a:p>
          <a:p>
            <a:pPr lvl="2"/>
            <a:r>
              <a:rPr lang="en-US" b="1" dirty="0">
                <a:cs typeface="Consolas" panose="020B0609020204030204" pitchFamily="49" charset="0"/>
              </a:rPr>
              <a:t>XML</a:t>
            </a:r>
            <a:r>
              <a:rPr lang="en-US" dirty="0">
                <a:cs typeface="Consolas" panose="020B0609020204030204" pitchFamily="49" charset="0"/>
              </a:rPr>
              <a:t>: Data stored as a series of XML documents</a:t>
            </a:r>
          </a:p>
          <a:p>
            <a:pPr lvl="2"/>
            <a:r>
              <a:rPr lang="en-US" b="1" dirty="0">
                <a:cs typeface="Consolas" panose="020B0609020204030204" pitchFamily="49" charset="0"/>
              </a:rPr>
              <a:t>PIPE</a:t>
            </a:r>
            <a:r>
              <a:rPr lang="en-US" dirty="0">
                <a:cs typeface="Consolas" panose="020B0609020204030204" pitchFamily="49" charset="0"/>
              </a:rPr>
              <a:t>: Data obtained dynamically via process calls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AB523-8272-FC45-AC9A-FC6C8570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D8CFAF-E4A2-FF4D-A112-4A8A67896CEC}"/>
              </a:ext>
            </a:extLst>
          </p:cNvPr>
          <p:cNvSpPr txBox="1"/>
          <p:nvPr/>
        </p:nvSpPr>
        <p:spPr>
          <a:xfrm>
            <a:off x="6145821" y="1166927"/>
            <a:ext cx="4781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List of data types and their attribute names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B61696-18EE-5A4B-B68E-C8E402B19E9A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629873" y="1567037"/>
            <a:ext cx="3906859" cy="611522"/>
          </a:xfrm>
          <a:prstGeom prst="straightConnector1">
            <a:avLst/>
          </a:prstGeom>
          <a:ln w="25400" cmpd="sng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612DA8-F866-874E-9806-E98ABF2DCF6C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492966" y="1567037"/>
            <a:ext cx="3043766" cy="1319923"/>
          </a:xfrm>
          <a:prstGeom prst="straightConnector1">
            <a:avLst/>
          </a:prstGeom>
          <a:ln w="25400" cmpd="sng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60A65-211F-BA42-B31A-E1756EE8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 ECL</a:t>
            </a:r>
          </a:p>
        </p:txBody>
      </p:sp>
    </p:spTree>
    <p:extLst>
      <p:ext uri="{BB962C8B-B14F-4D97-AF65-F5344CB8AC3E}">
        <p14:creationId xmlns:p14="http://schemas.microsoft.com/office/powerpoint/2010/main" val="245195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3F929-2AF2-AB4D-B026-E1D7D77D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ECL:  Output Existing File – RECORD and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FE90-EE5C-E34B-A5B4-5B2A3B54BA0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Record definition of the 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PersonRec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RECORD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UNSIGNED4   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      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STRING5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zip_code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Reference to the data within the 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personData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DATASET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'~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person_file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Path to 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PersonRec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    </a:t>
            </a:r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Record structure of 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FLAT            </a:t>
            </a:r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Output first 100 records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personData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NAMED('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PersonSample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E17AD-6CD8-1E47-9470-5F45AA94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B9413-7206-6E4E-A3A5-BF218828F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 ECL</a:t>
            </a:r>
          </a:p>
        </p:txBody>
      </p:sp>
    </p:spTree>
    <p:extLst>
      <p:ext uri="{BB962C8B-B14F-4D97-AF65-F5344CB8AC3E}">
        <p14:creationId xmlns:p14="http://schemas.microsoft.com/office/powerpoint/2010/main" val="205309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ECL:  Filtering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33B59-B0BA-5F48-91CD-3EA887756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cs typeface="Consolas" panose="020B0609020204030204" pitchFamily="49" charset="0"/>
              </a:rPr>
              <a:t>Filters can be specified using a simple syntax</a:t>
            </a:r>
          </a:p>
          <a:p>
            <a:pPr lvl="1"/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 := dataset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boolean_expression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Basically, put your filter within parenthesis after the attribute representing the data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All records within </a:t>
            </a:r>
            <a:r>
              <a:rPr lang="en-US" i="1" dirty="0">
                <a:cs typeface="Consolas" panose="020B0609020204030204" pitchFamily="49" charset="0"/>
              </a:rPr>
              <a:t>dataset</a:t>
            </a:r>
            <a:r>
              <a:rPr lang="en-US" dirty="0">
                <a:cs typeface="Consolas" panose="020B0609020204030204" pitchFamily="49" charset="0"/>
              </a:rPr>
              <a:t> will be evaluated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If </a:t>
            </a:r>
            <a:r>
              <a:rPr lang="en-US" i="1" dirty="0" err="1">
                <a:cs typeface="Consolas" panose="020B0609020204030204" pitchFamily="49" charset="0"/>
              </a:rPr>
              <a:t>boolean_expression</a:t>
            </a:r>
            <a:r>
              <a:rPr lang="en-US" dirty="0">
                <a:cs typeface="Consolas" panose="020B0609020204030204" pitchFamily="49" charset="0"/>
              </a:rPr>
              <a:t> evaluates to TRUE for a particular record, it will be included in the result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Logical operators</a:t>
            </a:r>
          </a:p>
          <a:p>
            <a:pPr lvl="2"/>
            <a:r>
              <a:rPr lang="en-US" b="1" dirty="0">
                <a:cs typeface="Consolas" panose="020B0609020204030204" pitchFamily="49" charset="0"/>
              </a:rPr>
              <a:t>AND</a:t>
            </a:r>
          </a:p>
          <a:p>
            <a:pPr lvl="2"/>
            <a:r>
              <a:rPr lang="en-US" b="1" dirty="0">
                <a:cs typeface="Consolas" panose="020B0609020204030204" pitchFamily="49" charset="0"/>
              </a:rPr>
              <a:t>OR</a:t>
            </a:r>
          </a:p>
          <a:p>
            <a:pPr lvl="2"/>
            <a:r>
              <a:rPr lang="en-US" b="1" dirty="0">
                <a:cs typeface="Consolas" panose="020B0609020204030204" pitchFamily="49" charset="0"/>
              </a:rPr>
              <a:t>NOT</a:t>
            </a:r>
            <a:r>
              <a:rPr lang="en-US" dirty="0">
                <a:cs typeface="Consolas" panose="020B0609020204030204" pitchFamily="49" charset="0"/>
              </a:rPr>
              <a:t> or </a:t>
            </a:r>
            <a:r>
              <a:rPr lang="en-US" b="1" dirty="0">
                <a:cs typeface="Consolas" panose="020B0609020204030204" pitchFamily="49" charset="0"/>
              </a:rPr>
              <a:t>~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Comparison operators</a:t>
            </a:r>
          </a:p>
          <a:p>
            <a:pPr lvl="2"/>
            <a:r>
              <a:rPr lang="en-US" b="1" dirty="0">
                <a:cs typeface="Consolas" panose="020B0609020204030204" pitchFamily="49" charset="0"/>
              </a:rPr>
              <a:t>=</a:t>
            </a:r>
          </a:p>
          <a:p>
            <a:pPr lvl="2"/>
            <a:r>
              <a:rPr lang="en-US" b="1" dirty="0">
                <a:cs typeface="Consolas" panose="020B0609020204030204" pitchFamily="49" charset="0"/>
              </a:rPr>
              <a:t>&lt;&gt; </a:t>
            </a:r>
            <a:r>
              <a:rPr lang="en-US" dirty="0">
                <a:cs typeface="Consolas" panose="020B0609020204030204" pitchFamily="49" charset="0"/>
              </a:rPr>
              <a:t>or</a:t>
            </a:r>
            <a:r>
              <a:rPr lang="en-US" b="1" dirty="0">
                <a:cs typeface="Consolas" panose="020B0609020204030204" pitchFamily="49" charset="0"/>
              </a:rPr>
              <a:t> !=</a:t>
            </a:r>
          </a:p>
          <a:p>
            <a:pPr lvl="2"/>
            <a:r>
              <a:rPr lang="en-US" b="1" dirty="0">
                <a:cs typeface="Consolas" panose="020B0609020204030204" pitchFamily="49" charset="0"/>
              </a:rPr>
              <a:t>&lt;</a:t>
            </a:r>
          </a:p>
          <a:p>
            <a:pPr lvl="2"/>
            <a:r>
              <a:rPr lang="en-US" b="1" dirty="0">
                <a:cs typeface="Consolas" panose="020B0609020204030204" pitchFamily="49" charset="0"/>
              </a:rPr>
              <a:t>&gt;</a:t>
            </a:r>
          </a:p>
          <a:p>
            <a:pPr lvl="2"/>
            <a:r>
              <a:rPr lang="en-US" b="1" dirty="0">
                <a:cs typeface="Consolas" panose="020B0609020204030204" pitchFamily="49" charset="0"/>
              </a:rPr>
              <a:t>&lt;=</a:t>
            </a:r>
          </a:p>
          <a:p>
            <a:pPr lvl="2"/>
            <a:r>
              <a:rPr lang="en-US" b="1" dirty="0">
                <a:cs typeface="Consolas" panose="020B0609020204030204" pitchFamily="49" charset="0"/>
              </a:rPr>
              <a:t>&gt;=</a:t>
            </a:r>
          </a:p>
          <a:p>
            <a:pPr lvl="2"/>
            <a:r>
              <a:rPr lang="en-US" b="1" dirty="0">
                <a:cs typeface="Consolas" panose="020B0609020204030204" pitchFamily="49" charset="0"/>
              </a:rPr>
              <a:t>&lt;=&gt;</a:t>
            </a:r>
          </a:p>
          <a:p>
            <a:pPr lvl="3"/>
            <a:r>
              <a:rPr lang="en-US" dirty="0">
                <a:cs typeface="Consolas" panose="020B0609020204030204" pitchFamily="49" charset="0"/>
              </a:rPr>
              <a:t>Equivalency comparison, returns -1, 0 or 1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Can use parenthesis to group </a:t>
            </a:r>
            <a:r>
              <a:rPr lang="en-US" dirty="0" err="1">
                <a:cs typeface="Consolas" panose="020B0609020204030204" pitchFamily="49" charset="0"/>
              </a:rPr>
              <a:t>subconditions</a:t>
            </a:r>
            <a:endParaRPr lang="en-US" dirty="0">
              <a:cs typeface="Consolas" panose="020B0609020204030204" pitchFamily="49" charset="0"/>
            </a:endParaRPr>
          </a:p>
          <a:p>
            <a:pPr lvl="1"/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AB523-8272-FC45-AC9A-FC6C8570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11A19-72AC-5E42-8B83-EEF8EFCB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 ECL</a:t>
            </a:r>
          </a:p>
        </p:txBody>
      </p:sp>
    </p:spTree>
    <p:extLst>
      <p:ext uri="{BB962C8B-B14F-4D97-AF65-F5344CB8AC3E}">
        <p14:creationId xmlns:p14="http://schemas.microsoft.com/office/powerpoint/2010/main" val="408208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3F929-2AF2-AB4D-B026-E1D7D77D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ECL:  Simple Filter Data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FE90-EE5C-E34B-A5B4-5B2A3B54BA0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Record definition of the 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PersonRec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RECORD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UNSIGNED4   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      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STRING5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zip_code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Reference to the data within the 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personData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DATASET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'~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person_file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Path to 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PersonRec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    </a:t>
            </a:r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Record structure of 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FLAT            </a:t>
            </a:r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only those records with a certain zip code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oneZip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personData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zip_code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'78613');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Output first 100 records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oneZip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NAMED('Zip78613'));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E17AD-6CD8-1E47-9470-5F45AA94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4F212-19E7-7248-A5C9-E93A4FE6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 ECL</a:t>
            </a:r>
          </a:p>
        </p:txBody>
      </p:sp>
    </p:spTree>
    <p:extLst>
      <p:ext uri="{BB962C8B-B14F-4D97-AF65-F5344CB8AC3E}">
        <p14:creationId xmlns:p14="http://schemas.microsoft.com/office/powerpoint/2010/main" val="152215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336549" y="1341037"/>
            <a:ext cx="5759451" cy="48311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3" action="ppaction://hlinksldjump"/>
              </a:rPr>
              <a:t>Setting Up Your Workstation</a:t>
            </a:r>
            <a:endParaRPr lang="en-US" dirty="0"/>
          </a:p>
          <a:p>
            <a:pPr lvl="1"/>
            <a:r>
              <a:rPr lang="en-US" dirty="0"/>
              <a:t>Source Code and IDE Installation Instructions</a:t>
            </a:r>
          </a:p>
          <a:p>
            <a:pPr lvl="1"/>
            <a:r>
              <a:rPr lang="en-US" dirty="0"/>
              <a:t>Browser Bookmark</a:t>
            </a:r>
          </a:p>
          <a:p>
            <a:r>
              <a:rPr lang="en-US" dirty="0">
                <a:hlinkClick r:id="rId4" action="ppaction://hlinksldjump"/>
              </a:rPr>
              <a:t>Enterprise Control Language</a:t>
            </a:r>
            <a:endParaRPr lang="en-US" dirty="0"/>
          </a:p>
          <a:p>
            <a:pPr lvl="1"/>
            <a:r>
              <a:rPr lang="en-US" dirty="0"/>
              <a:t>What is it?</a:t>
            </a:r>
          </a:p>
          <a:p>
            <a:pPr lvl="1"/>
            <a:r>
              <a:rPr lang="en-US" dirty="0"/>
              <a:t>Basic, But Important, Stuff</a:t>
            </a:r>
          </a:p>
          <a:p>
            <a:pPr lvl="1"/>
            <a:r>
              <a:rPr lang="en-US" dirty="0"/>
              <a:t>Common Data Types</a:t>
            </a:r>
          </a:p>
          <a:p>
            <a:pPr lvl="1"/>
            <a:r>
              <a:rPr lang="en-US" dirty="0"/>
              <a:t>Important Minutia</a:t>
            </a:r>
          </a:p>
          <a:p>
            <a:pPr lvl="1"/>
            <a:r>
              <a:rPr lang="en-US" dirty="0"/>
              <a:t>Code Examples</a:t>
            </a:r>
          </a:p>
          <a:p>
            <a:r>
              <a:rPr lang="en-US" dirty="0">
                <a:hlinkClick r:id="rId5" action="ppaction://hlinksldjump"/>
              </a:rPr>
              <a:t>Getting to Know the Data</a:t>
            </a:r>
            <a:endParaRPr lang="en-US" dirty="0"/>
          </a:p>
          <a:p>
            <a:pPr lvl="1"/>
            <a:r>
              <a:rPr lang="en-US" dirty="0"/>
              <a:t>Via ECL Watch</a:t>
            </a:r>
          </a:p>
          <a:p>
            <a:pPr lvl="1"/>
            <a:r>
              <a:rPr lang="en-US" dirty="0"/>
              <a:t>Via code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9AF7DA-C5BD-2540-837E-8C476D3B7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 ECL</a:t>
            </a:r>
          </a:p>
        </p:txBody>
      </p:sp>
      <p:sp>
        <p:nvSpPr>
          <p:cNvPr id="6" name="Content Placeholder 19">
            <a:extLst>
              <a:ext uri="{FF2B5EF4-FFF2-40B4-BE49-F238E27FC236}">
                <a16:creationId xmlns:a16="http://schemas.microsoft.com/office/drawing/2014/main" id="{5F051ECC-E350-BD43-A30A-87FF64F3DAE4}"/>
              </a:ext>
            </a:extLst>
          </p:cNvPr>
          <p:cNvSpPr txBox="1">
            <a:spLocks/>
          </p:cNvSpPr>
          <p:nvPr/>
        </p:nvSpPr>
        <p:spPr>
          <a:xfrm>
            <a:off x="6091067" y="1304687"/>
            <a:ext cx="5759451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6" action="ppaction://hlinksldjump"/>
              </a:rPr>
              <a:t>Working with the Data</a:t>
            </a:r>
            <a:endParaRPr lang="en-US" dirty="0"/>
          </a:p>
          <a:p>
            <a:pPr lvl="1"/>
            <a:r>
              <a:rPr lang="en-US" dirty="0"/>
              <a:t>Data Validation</a:t>
            </a:r>
          </a:p>
          <a:p>
            <a:pPr lvl="1"/>
            <a:r>
              <a:rPr lang="en-US" dirty="0"/>
              <a:t>Data Enrichment From Within</a:t>
            </a:r>
          </a:p>
          <a:p>
            <a:pPr lvl="1"/>
            <a:r>
              <a:rPr lang="en-US" dirty="0"/>
              <a:t>Data Enrichment From Without</a:t>
            </a:r>
            <a:endParaRPr lang="en-US" dirty="0">
              <a:hlinkClick r:id="rId7" action="ppaction://hlinksldjump"/>
            </a:endParaRPr>
          </a:p>
          <a:p>
            <a:r>
              <a:rPr lang="en-US" dirty="0">
                <a:hlinkClick r:id="rId7" action="ppaction://hlinksldjump"/>
              </a:rPr>
              <a:t>Analyzing Data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TABLE()</a:t>
            </a:r>
            <a:r>
              <a:rPr lang="en-US" dirty="0"/>
              <a:t> Function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GROUP()</a:t>
            </a:r>
            <a:r>
              <a:rPr lang="en-US" dirty="0"/>
              <a:t> Can Be Fun, Too</a:t>
            </a:r>
          </a:p>
        </p:txBody>
      </p:sp>
    </p:spTree>
    <p:extLst>
      <p:ext uri="{BB962C8B-B14F-4D97-AF65-F5344CB8AC3E}">
        <p14:creationId xmlns:p14="http://schemas.microsoft.com/office/powerpoint/2010/main" val="258502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ECL:  TRANSFORM and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33B59-B0BA-5F48-91CD-3EA887756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cs typeface="Consolas" panose="020B0609020204030204" pitchFamily="49" charset="0"/>
              </a:rPr>
              <a:t>Convert one record format into another</a:t>
            </a:r>
          </a:p>
          <a:p>
            <a:pPr lvl="1"/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out_record_def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transform_name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in_record_def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rec) :=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field1 :=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SomeFunction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(rec.field1);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field50 := rec.field50 * 3.141592;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:= rec; // Member-wise copy of all other attributes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Defined like a function with an explicit return data type (a record definition)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Will be iteratively called with a single record from the source dataset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Conceptually similar to an object constructor in C++ or Java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Can accept any number of arguments</a:t>
            </a:r>
          </a:p>
          <a:p>
            <a:r>
              <a:rPr lang="en-US" dirty="0">
                <a:cs typeface="Consolas" panose="020B0609020204030204" pitchFamily="49" charset="0"/>
              </a:rPr>
              <a:t>Transform every record in a dataset</a:t>
            </a:r>
          </a:p>
          <a:p>
            <a:pPr lvl="1"/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PROJECT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dataset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transform_name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Basically walks an entire dataset, converting each record to something else or modifying what is already there</a:t>
            </a:r>
          </a:p>
          <a:p>
            <a:pPr lvl="1"/>
            <a:r>
              <a:rPr lang="en-US" b="1" dirty="0">
                <a:cs typeface="Consolas" panose="020B0609020204030204" pitchFamily="49" charset="0"/>
              </a:rPr>
              <a:t>LEFT</a:t>
            </a:r>
            <a:r>
              <a:rPr lang="en-US" dirty="0">
                <a:cs typeface="Consolas" panose="020B0609020204030204" pitchFamily="49" charset="0"/>
              </a:rPr>
              <a:t> refers to the first (and only) dataset input to the </a:t>
            </a:r>
            <a:r>
              <a:rPr lang="en-US" b="1" dirty="0">
                <a:cs typeface="Consolas" panose="020B0609020204030204" pitchFamily="49" charset="0"/>
              </a:rPr>
              <a:t>PROJECT</a:t>
            </a:r>
            <a:r>
              <a:rPr lang="en-US" dirty="0">
                <a:cs typeface="Consolas" panose="020B0609020204030204" pitchFamily="49" charset="0"/>
              </a:rPr>
              <a:t>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AB523-8272-FC45-AC9A-FC6C8570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AF828-B500-6947-97DF-50026C8C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 ECL</a:t>
            </a:r>
          </a:p>
        </p:txBody>
      </p:sp>
    </p:spTree>
    <p:extLst>
      <p:ext uri="{BB962C8B-B14F-4D97-AF65-F5344CB8AC3E}">
        <p14:creationId xmlns:p14="http://schemas.microsoft.com/office/powerpoint/2010/main" val="132332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3F929-2AF2-AB4D-B026-E1D7D77D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ECL:  Process Every Record – TRANSFORM and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FE90-EE5C-E34B-A5B4-5B2A3B54BA0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Record definition of the 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PersonRec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RECORD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UNSIGNED4   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      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STRING5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zip_code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Reference to the data within the 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personData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DATASET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'~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person_file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Path to 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PersonRec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    </a:t>
            </a:r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Record structure of 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FLAT            </a:t>
            </a:r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Output first 100 records from original 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personData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NAMED('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PersonSample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 a transform that uppercases the name and simply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 all other attributes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PersonRec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UppercaseName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PersonRec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rec) := TRANSFORM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SELF.name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Std.Str.ToUpperCase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rec.name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SELF := rec;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 an attribute to hold the transformed 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upperCasedPersonData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PROJECT(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personData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UppercaseName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(LEFT));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Output first 100 records of the uppercased 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upperCasedPersonData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NAMED('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UppercasePersonSample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E17AD-6CD8-1E47-9470-5F45AA94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3850B-6070-1C40-ACDD-F1D4D2331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 ECL</a:t>
            </a:r>
          </a:p>
        </p:txBody>
      </p:sp>
    </p:spTree>
    <p:extLst>
      <p:ext uri="{BB962C8B-B14F-4D97-AF65-F5344CB8AC3E}">
        <p14:creationId xmlns:p14="http://schemas.microsoft.com/office/powerpoint/2010/main" val="5411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3F929-2AF2-AB4D-B026-E1D7D77D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ECL:  Process Every Record – Inline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FE90-EE5C-E34B-A5B4-5B2A3B54BA0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Record definition of the 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PersonRec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RECORD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UNSIGNED4   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      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STRING5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zip_code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Reference to the data within the 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personData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DATASET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'~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person_file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Path to 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PersonRec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    </a:t>
            </a:r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Record structure of 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FLAT            </a:t>
            </a:r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Output first 100 records from original 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personData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NAMED('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PersonSample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 an attribute to hold the transformed 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upperCasedPersonData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PROJECT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personData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TRANSFORM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PersonRec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SELF.name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Std.Str.ToUpperCase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LEFT.name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SELF := LEFT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Output first 100 records of the uppercased 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upperCasedPersonData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NAMED('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UppercasePersonSample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E17AD-6CD8-1E47-9470-5F45AA94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6AA98-5659-CE47-84CE-BF2FCB57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 ECL</a:t>
            </a:r>
          </a:p>
        </p:txBody>
      </p:sp>
    </p:spTree>
    <p:extLst>
      <p:ext uri="{BB962C8B-B14F-4D97-AF65-F5344CB8AC3E}">
        <p14:creationId xmlns:p14="http://schemas.microsoft.com/office/powerpoint/2010/main" val="273897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ECL: 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33B59-B0BA-5F48-91CD-3EA887756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49" y="1166927"/>
            <a:ext cx="11522076" cy="4885592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cs typeface="Consolas" panose="020B0609020204030204" pitchFamily="49" charset="0"/>
              </a:rPr>
              <a:t>Find matching records between two datasets and create a new record based on each match</a:t>
            </a:r>
          </a:p>
          <a:p>
            <a:pPr lvl="1"/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ds1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ds2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transform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[,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flags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lvl="1"/>
            <a:r>
              <a:rPr lang="en-US" i="1" dirty="0">
                <a:cs typeface="Consolas" panose="020B0609020204030204" pitchFamily="49" charset="0"/>
              </a:rPr>
              <a:t>condition</a:t>
            </a:r>
            <a:endParaRPr lang="en-US" dirty="0">
              <a:cs typeface="Consolas" panose="020B0609020204030204" pitchFamily="49" charset="0"/>
            </a:endParaRPr>
          </a:p>
          <a:p>
            <a:pPr lvl="2"/>
            <a:r>
              <a:rPr lang="en-US" dirty="0">
                <a:cs typeface="Consolas" panose="020B0609020204030204" pitchFamily="49" charset="0"/>
              </a:rPr>
              <a:t>Boolean test of arbitrary complexity</a:t>
            </a:r>
          </a:p>
          <a:p>
            <a:pPr lvl="2"/>
            <a:r>
              <a:rPr lang="en-US" dirty="0">
                <a:cs typeface="Consolas" panose="020B0609020204030204" pitchFamily="49" charset="0"/>
              </a:rPr>
              <a:t>Normally contains at least one equality test</a:t>
            </a:r>
          </a:p>
          <a:p>
            <a:pPr lvl="2"/>
            <a:r>
              <a:rPr lang="en-US" dirty="0">
                <a:cs typeface="Consolas" panose="020B0609020204030204" pitchFamily="49" charset="0"/>
              </a:rPr>
              <a:t>Reference attributes within the input datasets via </a:t>
            </a:r>
            <a:r>
              <a:rPr lang="en-US" b="1" dirty="0">
                <a:cs typeface="Consolas" panose="020B0609020204030204" pitchFamily="49" charset="0"/>
              </a:rPr>
              <a:t>LEFT</a:t>
            </a:r>
            <a:r>
              <a:rPr lang="en-US" dirty="0">
                <a:cs typeface="Consolas" panose="020B0609020204030204" pitchFamily="49" charset="0"/>
              </a:rPr>
              <a:t> and </a:t>
            </a:r>
            <a:r>
              <a:rPr lang="en-US" b="1" dirty="0">
                <a:cs typeface="Consolas" panose="020B0609020204030204" pitchFamily="49" charset="0"/>
              </a:rPr>
              <a:t>RIGHT</a:t>
            </a:r>
          </a:p>
          <a:p>
            <a:pPr lvl="3"/>
            <a:r>
              <a:rPr lang="en-US" i="1" dirty="0">
                <a:cs typeface="Consolas" panose="020B0609020204030204" pitchFamily="49" charset="0"/>
              </a:rPr>
              <a:t>ds1</a:t>
            </a:r>
            <a:r>
              <a:rPr lang="en-US" dirty="0">
                <a:cs typeface="Consolas" panose="020B0609020204030204" pitchFamily="49" charset="0"/>
              </a:rPr>
              <a:t> = </a:t>
            </a:r>
            <a:r>
              <a:rPr lang="en-US" b="1" dirty="0">
                <a:cs typeface="Consolas" panose="020B0609020204030204" pitchFamily="49" charset="0"/>
              </a:rPr>
              <a:t>LEFT</a:t>
            </a:r>
          </a:p>
          <a:p>
            <a:pPr lvl="3"/>
            <a:r>
              <a:rPr lang="en-US" i="1" dirty="0">
                <a:cs typeface="Consolas" panose="020B0609020204030204" pitchFamily="49" charset="0"/>
              </a:rPr>
              <a:t>ds2</a:t>
            </a:r>
            <a:r>
              <a:rPr lang="en-US" dirty="0">
                <a:cs typeface="Consolas" panose="020B0609020204030204" pitchFamily="49" charset="0"/>
              </a:rPr>
              <a:t> = </a:t>
            </a:r>
            <a:r>
              <a:rPr lang="en-US" b="1" dirty="0">
                <a:cs typeface="Consolas" panose="020B0609020204030204" pitchFamily="49" charset="0"/>
              </a:rPr>
              <a:t>RIGHT</a:t>
            </a:r>
            <a:endParaRPr lang="en-US" b="1" i="1" dirty="0">
              <a:cs typeface="Consolas" panose="020B0609020204030204" pitchFamily="49" charset="0"/>
            </a:endParaRPr>
          </a:p>
          <a:p>
            <a:pPr lvl="3"/>
            <a:r>
              <a:rPr lang="en-US" dirty="0">
                <a:cs typeface="Consolas" panose="020B0609020204030204" pitchFamily="49" charset="0"/>
              </a:rPr>
              <a:t>Example: </a:t>
            </a:r>
            <a:r>
              <a:rPr lang="en-US" b="1" dirty="0" err="1">
                <a:cs typeface="Consolas" panose="020B0609020204030204" pitchFamily="49" charset="0"/>
              </a:rPr>
              <a:t>LEFT</a:t>
            </a:r>
            <a:r>
              <a:rPr lang="en-US" dirty="0" err="1">
                <a:cs typeface="Consolas" panose="020B0609020204030204" pitchFamily="49" charset="0"/>
              </a:rPr>
              <a:t>.id</a:t>
            </a:r>
            <a:r>
              <a:rPr lang="en-US" dirty="0">
                <a:cs typeface="Consolas" panose="020B0609020204030204" pitchFamily="49" charset="0"/>
              </a:rPr>
              <a:t> = </a:t>
            </a:r>
            <a:r>
              <a:rPr lang="en-US" b="1" dirty="0" err="1">
                <a:cs typeface="Consolas" panose="020B0609020204030204" pitchFamily="49" charset="0"/>
              </a:rPr>
              <a:t>RIGHT</a:t>
            </a:r>
            <a:r>
              <a:rPr lang="en-US" dirty="0" err="1">
                <a:cs typeface="Consolas" panose="020B0609020204030204" pitchFamily="49" charset="0"/>
              </a:rPr>
              <a:t>.id</a:t>
            </a:r>
            <a:r>
              <a:rPr lang="en-US" dirty="0">
                <a:cs typeface="Consolas" panose="020B0609020204030204" pitchFamily="49" charset="0"/>
              </a:rPr>
              <a:t> AND </a:t>
            </a:r>
            <a:r>
              <a:rPr lang="en-US" b="1" dirty="0" err="1">
                <a:cs typeface="Consolas" panose="020B0609020204030204" pitchFamily="49" charset="0"/>
              </a:rPr>
              <a:t>LEFT</a:t>
            </a:r>
            <a:r>
              <a:rPr lang="en-US" dirty="0" err="1">
                <a:cs typeface="Consolas" panose="020B0609020204030204" pitchFamily="49" charset="0"/>
              </a:rPr>
              <a:t>.name</a:t>
            </a:r>
            <a:r>
              <a:rPr lang="en-US" dirty="0">
                <a:cs typeface="Consolas" panose="020B0609020204030204" pitchFamily="49" charset="0"/>
              </a:rPr>
              <a:t> = </a:t>
            </a:r>
            <a:r>
              <a:rPr lang="en-US" b="1" dirty="0" err="1">
                <a:cs typeface="Consolas" panose="020B0609020204030204" pitchFamily="49" charset="0"/>
              </a:rPr>
              <a:t>RIGHT</a:t>
            </a:r>
            <a:r>
              <a:rPr lang="en-US" dirty="0" err="1">
                <a:cs typeface="Consolas" panose="020B0609020204030204" pitchFamily="49" charset="0"/>
              </a:rPr>
              <a:t>.name</a:t>
            </a:r>
            <a:endParaRPr lang="en-US" dirty="0">
              <a:cs typeface="Consolas" panose="020B0609020204030204" pitchFamily="49" charset="0"/>
            </a:endParaRPr>
          </a:p>
          <a:p>
            <a:pPr lvl="1"/>
            <a:r>
              <a:rPr lang="en-US" i="1" dirty="0">
                <a:cs typeface="Consolas" panose="020B0609020204030204" pitchFamily="49" charset="0"/>
              </a:rPr>
              <a:t>transform</a:t>
            </a:r>
          </a:p>
          <a:p>
            <a:pPr lvl="2"/>
            <a:r>
              <a:rPr lang="en-US" dirty="0">
                <a:cs typeface="Consolas" panose="020B0609020204030204" pitchFamily="49" charset="0"/>
              </a:rPr>
              <a:t>If using an explicit </a:t>
            </a:r>
            <a:r>
              <a:rPr lang="en-US" b="1" dirty="0">
                <a:cs typeface="Consolas" panose="020B0609020204030204" pitchFamily="49" charset="0"/>
              </a:rPr>
              <a:t>TRANSFORM</a:t>
            </a:r>
            <a:r>
              <a:rPr lang="en-US" dirty="0">
                <a:cs typeface="Consolas" panose="020B0609020204030204" pitchFamily="49" charset="0"/>
              </a:rPr>
              <a:t>, it should accept at least two arguments</a:t>
            </a:r>
          </a:p>
          <a:p>
            <a:pPr lvl="3"/>
            <a:r>
              <a:rPr lang="en-US" dirty="0">
                <a:cs typeface="Consolas" panose="020B0609020204030204" pitchFamily="49" charset="0"/>
              </a:rPr>
              <a:t>One representing a </a:t>
            </a:r>
            <a:r>
              <a:rPr lang="en-US" b="1" dirty="0">
                <a:cs typeface="Consolas" panose="020B0609020204030204" pitchFamily="49" charset="0"/>
              </a:rPr>
              <a:t>LEFT</a:t>
            </a:r>
            <a:r>
              <a:rPr lang="en-US" dirty="0">
                <a:cs typeface="Consolas" panose="020B0609020204030204" pitchFamily="49" charset="0"/>
              </a:rPr>
              <a:t> record and the other representing a </a:t>
            </a:r>
            <a:r>
              <a:rPr lang="en-US" b="1" dirty="0">
                <a:cs typeface="Consolas" panose="020B0609020204030204" pitchFamily="49" charset="0"/>
              </a:rPr>
              <a:t>RIGHT</a:t>
            </a:r>
            <a:r>
              <a:rPr lang="en-US" dirty="0">
                <a:cs typeface="Consolas" panose="020B0609020204030204" pitchFamily="49" charset="0"/>
              </a:rPr>
              <a:t> record</a:t>
            </a:r>
          </a:p>
          <a:p>
            <a:pPr lvl="3"/>
            <a:r>
              <a:rPr lang="en-US" dirty="0">
                <a:cs typeface="Consolas" panose="020B0609020204030204" pitchFamily="49" charset="0"/>
              </a:rPr>
              <a:t>Ex: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BazRec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MakeBaz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FooRec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rec1,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BarRec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rec2) := </a:t>
            </a:r>
            <a:r>
              <a:rPr lang="en-US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… </a:t>
            </a:r>
            <a:r>
              <a:rPr lang="en-US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2"/>
            <a:r>
              <a:rPr lang="en-US" dirty="0">
                <a:cs typeface="Consolas" panose="020B0609020204030204" pitchFamily="49" charset="0"/>
              </a:rPr>
              <a:t>If using an inline </a:t>
            </a:r>
            <a:r>
              <a:rPr lang="en-US" b="1" dirty="0">
                <a:cs typeface="Consolas" panose="020B0609020204030204" pitchFamily="49" charset="0"/>
              </a:rPr>
              <a:t>TRANSFORM</a:t>
            </a:r>
            <a:r>
              <a:rPr lang="en-US" dirty="0">
                <a:cs typeface="Consolas" panose="020B0609020204030204" pitchFamily="49" charset="0"/>
              </a:rPr>
              <a:t>, use </a:t>
            </a:r>
            <a:r>
              <a:rPr lang="en-US" b="1" dirty="0">
                <a:cs typeface="Consolas" panose="020B0609020204030204" pitchFamily="49" charset="0"/>
              </a:rPr>
              <a:t>LEFT</a:t>
            </a:r>
            <a:r>
              <a:rPr lang="en-US" dirty="0">
                <a:cs typeface="Consolas" panose="020B0609020204030204" pitchFamily="49" charset="0"/>
              </a:rPr>
              <a:t> and </a:t>
            </a:r>
            <a:r>
              <a:rPr lang="en-US" b="1" dirty="0">
                <a:cs typeface="Consolas" panose="020B0609020204030204" pitchFamily="49" charset="0"/>
              </a:rPr>
              <a:t>RIGHT</a:t>
            </a:r>
            <a:r>
              <a:rPr lang="en-US" dirty="0">
                <a:cs typeface="Consolas" panose="020B0609020204030204" pitchFamily="49" charset="0"/>
              </a:rPr>
              <a:t> to reference input data</a:t>
            </a:r>
          </a:p>
          <a:p>
            <a:pPr lvl="1"/>
            <a:r>
              <a:rPr lang="en-US" i="1" dirty="0">
                <a:cs typeface="Consolas" panose="020B0609020204030204" pitchFamily="49" charset="0"/>
              </a:rPr>
              <a:t>flags</a:t>
            </a:r>
            <a:endParaRPr lang="en-US" dirty="0">
              <a:cs typeface="Consolas" panose="020B0609020204030204" pitchFamily="49" charset="0"/>
            </a:endParaRPr>
          </a:p>
          <a:p>
            <a:pPr lvl="2"/>
            <a:r>
              <a:rPr lang="en-US" dirty="0">
                <a:cs typeface="Consolas" panose="020B0609020204030204" pitchFamily="49" charset="0"/>
              </a:rPr>
              <a:t>Optional flags that can alter the behavior of the </a:t>
            </a:r>
            <a:r>
              <a:rPr lang="en-US" b="1" dirty="0">
                <a:cs typeface="Consolas" panose="020B0609020204030204" pitchFamily="49" charset="0"/>
              </a:rPr>
              <a:t>JOIN</a:t>
            </a:r>
          </a:p>
          <a:p>
            <a:pPr lvl="2"/>
            <a:r>
              <a:rPr lang="en-US" dirty="0">
                <a:cs typeface="Consolas" panose="020B0609020204030204" pitchFamily="49" charset="0"/>
              </a:rPr>
              <a:t>Commonly used flags</a:t>
            </a:r>
          </a:p>
          <a:p>
            <a:pPr lvl="3"/>
            <a:r>
              <a:rPr lang="en-US" b="1" dirty="0">
                <a:cs typeface="Consolas" panose="020B0609020204030204" pitchFamily="49" charset="0"/>
              </a:rPr>
              <a:t>LEFT OUTER</a:t>
            </a:r>
            <a:r>
              <a:rPr lang="en-US" dirty="0">
                <a:cs typeface="Consolas" panose="020B0609020204030204" pitchFamily="49" charset="0"/>
              </a:rPr>
              <a:t>:  Keep all records from </a:t>
            </a:r>
            <a:r>
              <a:rPr lang="en-US" b="1" dirty="0">
                <a:cs typeface="Consolas" panose="020B0609020204030204" pitchFamily="49" charset="0"/>
              </a:rPr>
              <a:t>LEFT</a:t>
            </a:r>
            <a:r>
              <a:rPr lang="en-US" dirty="0">
                <a:cs typeface="Consolas" panose="020B0609020204030204" pitchFamily="49" charset="0"/>
              </a:rPr>
              <a:t>, even if there are no matches</a:t>
            </a:r>
            <a:endParaRPr lang="en-US" b="1" dirty="0">
              <a:cs typeface="Consolas" panose="020B0609020204030204" pitchFamily="49" charset="0"/>
            </a:endParaRPr>
          </a:p>
          <a:p>
            <a:pPr lvl="3"/>
            <a:r>
              <a:rPr lang="en-US" b="1" dirty="0">
                <a:cs typeface="Consolas" panose="020B0609020204030204" pitchFamily="49" charset="0"/>
              </a:rPr>
              <a:t>LOOKUP:  </a:t>
            </a:r>
            <a:r>
              <a:rPr lang="en-US" dirty="0">
                <a:cs typeface="Consolas" panose="020B0609020204030204" pitchFamily="49" charset="0"/>
              </a:rPr>
              <a:t>The</a:t>
            </a:r>
            <a:r>
              <a:rPr lang="en-US" b="1" dirty="0">
                <a:cs typeface="Consolas" panose="020B0609020204030204" pitchFamily="49" charset="0"/>
              </a:rPr>
              <a:t> RIGHT</a:t>
            </a:r>
            <a:r>
              <a:rPr lang="en-US" dirty="0">
                <a:cs typeface="Consolas" panose="020B0609020204030204" pitchFamily="49" charset="0"/>
              </a:rPr>
              <a:t> dataset is relatively small and there should be only one match for any </a:t>
            </a:r>
            <a:r>
              <a:rPr lang="en-US" b="1" dirty="0">
                <a:cs typeface="Consolas" panose="020B0609020204030204" pitchFamily="49" charset="0"/>
              </a:rPr>
              <a:t>LEFT</a:t>
            </a:r>
            <a:r>
              <a:rPr lang="en-US" dirty="0">
                <a:cs typeface="Consolas" panose="020B0609020204030204" pitchFamily="49" charset="0"/>
              </a:rPr>
              <a:t> record</a:t>
            </a:r>
            <a:endParaRPr lang="en-US" b="1" dirty="0">
              <a:cs typeface="Consolas" panose="020B0609020204030204" pitchFamily="49" charset="0"/>
            </a:endParaRPr>
          </a:p>
          <a:p>
            <a:pPr lvl="3"/>
            <a:r>
              <a:rPr lang="en-US" b="1" dirty="0">
                <a:cs typeface="Consolas" panose="020B0609020204030204" pitchFamily="49" charset="0"/>
              </a:rPr>
              <a:t>ALL:  </a:t>
            </a:r>
            <a:r>
              <a:rPr lang="en-US" dirty="0">
                <a:cs typeface="Consolas" panose="020B0609020204030204" pitchFamily="49" charset="0"/>
              </a:rPr>
              <a:t>The </a:t>
            </a:r>
            <a:r>
              <a:rPr lang="en-US" b="1" dirty="0">
                <a:cs typeface="Consolas" panose="020B0609020204030204" pitchFamily="49" charset="0"/>
              </a:rPr>
              <a:t>RIGHT</a:t>
            </a:r>
            <a:r>
              <a:rPr lang="en-US" dirty="0">
                <a:cs typeface="Consolas" panose="020B0609020204030204" pitchFamily="49" charset="0"/>
              </a:rPr>
              <a:t> dataset is relatively small and can be copied to every node in its entirety</a:t>
            </a:r>
          </a:p>
          <a:p>
            <a:pPr lvl="4"/>
            <a:r>
              <a:rPr lang="en-US" dirty="0">
                <a:cs typeface="Consolas" panose="020B0609020204030204" pitchFamily="49" charset="0"/>
              </a:rPr>
              <a:t>Can have multiple matches (unlike </a:t>
            </a:r>
            <a:r>
              <a:rPr lang="en-US" b="1" dirty="0">
                <a:cs typeface="Consolas" panose="020B0609020204030204" pitchFamily="49" charset="0"/>
              </a:rPr>
              <a:t>LOOKUP</a:t>
            </a:r>
            <a:r>
              <a:rPr lang="en-US" dirty="0">
                <a:cs typeface="Consolas" panose="020B0609020204030204" pitchFamily="49" charset="0"/>
              </a:rPr>
              <a:t>)</a:t>
            </a:r>
          </a:p>
          <a:p>
            <a:pPr lvl="4"/>
            <a:r>
              <a:rPr lang="en-US" dirty="0">
                <a:cs typeface="Consolas" panose="020B0609020204030204" pitchFamily="49" charset="0"/>
              </a:rPr>
              <a:t>Supports join conditions that contain no equalities</a:t>
            </a:r>
          </a:p>
          <a:p>
            <a:pPr lvl="4"/>
            <a:r>
              <a:rPr lang="en-US" dirty="0">
                <a:cs typeface="Consolas" panose="020B0609020204030204" pitchFamily="49" charset="0"/>
              </a:rPr>
              <a:t>Required if there are no equality tests in the </a:t>
            </a:r>
            <a:r>
              <a:rPr lang="en-US" i="1" dirty="0">
                <a:cs typeface="Consolas" panose="020B0609020204030204" pitchFamily="49" charset="0"/>
              </a:rPr>
              <a:t>condition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AB523-8272-FC45-AC9A-FC6C8570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F5E2F-409A-344A-B3DE-E26A2E7F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 ECL</a:t>
            </a:r>
          </a:p>
        </p:txBody>
      </p:sp>
    </p:spTree>
    <p:extLst>
      <p:ext uri="{BB962C8B-B14F-4D97-AF65-F5344CB8AC3E}">
        <p14:creationId xmlns:p14="http://schemas.microsoft.com/office/powerpoint/2010/main" val="271819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3F929-2AF2-AB4D-B026-E1D7D77D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ECL:  JOIN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FE90-EE5C-E34B-A5B4-5B2A3B54BA0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PersonRec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RECORD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UNSIGNED4   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      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STRING5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zip_code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personData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DATASET('~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person_file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PersonRec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FLAT);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ZipLookupRec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RECORD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STRING5     zip5;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      city;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STRING2     state;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zipData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DATASET('~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zip_lookup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ZipLookupRec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FLAT);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MergedRec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RECORD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UNSIGNED4   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      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      city;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STRING2     state;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STRING5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zip_code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MergedRec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MergePersonAndZip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PersonRec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personInfo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ZipLookupRec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zipInfo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:= TRANSFORM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SELF :=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personInfo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Copy all values from </a:t>
            </a:r>
            <a:r>
              <a:rPr lang="en-US" sz="1800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personInfo</a:t>
            </a:r>
            <a:endParaRPr lang="en-US" sz="1800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SELF :=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zipInfo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</a:t>
            </a:r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Copy all values from </a:t>
            </a:r>
            <a:r>
              <a:rPr lang="en-US" sz="1800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zipInfo</a:t>
            </a:r>
            <a:endParaRPr lang="en-US" sz="1800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personAndZipInfo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JOIN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personData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                   </a:t>
            </a:r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LEFT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zipData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                      </a:t>
            </a:r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RIGHT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LEFT.zip_code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RIGHT.zip5,     </a:t>
            </a:r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Join condition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MergePersonAndZip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(LEFT, RIGHT), </a:t>
            </a:r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Transform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LEFT OUTER                      </a:t>
            </a:r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Join flag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personAndZipInfo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NAMED(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MergedPersonInfo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E17AD-6CD8-1E47-9470-5F45AA94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CD7F1-03B2-F746-903D-6C343386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 ECL</a:t>
            </a:r>
          </a:p>
        </p:txBody>
      </p:sp>
    </p:spTree>
    <p:extLst>
      <p:ext uri="{BB962C8B-B14F-4D97-AF65-F5344CB8AC3E}">
        <p14:creationId xmlns:p14="http://schemas.microsoft.com/office/powerpoint/2010/main" val="132604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ECL:  Aggregation via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33B59-B0BA-5F48-91CD-3EA887756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>
                <a:cs typeface="Consolas" panose="020B0609020204030204" pitchFamily="49" charset="0"/>
              </a:rPr>
              <a:t>TABLE</a:t>
            </a:r>
            <a:r>
              <a:rPr lang="en-US" dirty="0">
                <a:cs typeface="Consolas" panose="020B0609020204030204" pitchFamily="49" charset="0"/>
              </a:rPr>
              <a:t> is the most commonly-used data aggregation functions in ECL</a:t>
            </a:r>
          </a:p>
          <a:p>
            <a:pPr lvl="1"/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dataset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out_record_def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grouping_conditions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[,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flags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lvl="1"/>
            <a:r>
              <a:rPr lang="en-US" i="1" dirty="0" err="1">
                <a:cs typeface="Consolas" panose="020B0609020204030204" pitchFamily="49" charset="0"/>
              </a:rPr>
              <a:t>out_record_def</a:t>
            </a:r>
            <a:endParaRPr lang="en-US" dirty="0">
              <a:cs typeface="Consolas" panose="020B0609020204030204" pitchFamily="49" charset="0"/>
            </a:endParaRPr>
          </a:p>
          <a:p>
            <a:pPr lvl="2"/>
            <a:r>
              <a:rPr lang="en-US" dirty="0">
                <a:cs typeface="Consolas" panose="020B0609020204030204" pitchFamily="49" charset="0"/>
              </a:rPr>
              <a:t>Record definition that will contain both the grouping condition results and any new attributes computed as part of the aggregation</a:t>
            </a:r>
          </a:p>
          <a:p>
            <a:pPr lvl="2"/>
            <a:r>
              <a:rPr lang="en-US" dirty="0">
                <a:cs typeface="Consolas" panose="020B0609020204030204" pitchFamily="49" charset="0"/>
              </a:rPr>
              <a:t>Functions that operate on TABLE groups</a:t>
            </a:r>
          </a:p>
          <a:p>
            <a:pPr lvl="3"/>
            <a:r>
              <a:rPr lang="en-US" b="1" dirty="0">
                <a:cs typeface="Consolas" panose="020B0609020204030204" pitchFamily="49" charset="0"/>
              </a:rPr>
              <a:t>SUM, MAX, MIN, COUNT, AVE, VARIANCE, COVARIANCE, CORRELATION</a:t>
            </a:r>
          </a:p>
          <a:p>
            <a:pPr lvl="3"/>
            <a:r>
              <a:rPr lang="en-US" dirty="0">
                <a:cs typeface="Consolas" panose="020B0609020204030204" pitchFamily="49" charset="0"/>
              </a:rPr>
              <a:t>When used within </a:t>
            </a:r>
            <a:r>
              <a:rPr lang="en-US" b="1" dirty="0">
                <a:cs typeface="Consolas" panose="020B0609020204030204" pitchFamily="49" charset="0"/>
              </a:rPr>
              <a:t>TABLE</a:t>
            </a:r>
            <a:r>
              <a:rPr lang="en-US" dirty="0">
                <a:cs typeface="Consolas" panose="020B0609020204030204" pitchFamily="49" charset="0"/>
              </a:rPr>
              <a:t>, these functions accept the keyword </a:t>
            </a:r>
            <a:r>
              <a:rPr lang="en-US" b="1" dirty="0">
                <a:cs typeface="Consolas" panose="020B0609020204030204" pitchFamily="49" charset="0"/>
              </a:rPr>
              <a:t>GROUP</a:t>
            </a:r>
            <a:r>
              <a:rPr lang="en-US" dirty="0">
                <a:cs typeface="Consolas" panose="020B0609020204030204" pitchFamily="49" charset="0"/>
              </a:rPr>
              <a:t> to denote currently-grouped table data</a:t>
            </a:r>
          </a:p>
          <a:p>
            <a:pPr lvl="1"/>
            <a:r>
              <a:rPr lang="en-US" i="1" dirty="0" err="1">
                <a:cs typeface="Consolas" panose="020B0609020204030204" pitchFamily="49" charset="0"/>
              </a:rPr>
              <a:t>grouping_conditions</a:t>
            </a:r>
            <a:endParaRPr lang="en-US" i="1" dirty="0">
              <a:cs typeface="Consolas" panose="020B0609020204030204" pitchFamily="49" charset="0"/>
            </a:endParaRPr>
          </a:p>
          <a:p>
            <a:pPr lvl="2"/>
            <a:r>
              <a:rPr lang="en-US" dirty="0">
                <a:cs typeface="Consolas" panose="020B0609020204030204" pitchFamily="49" charset="0"/>
              </a:rPr>
              <a:t>One or more comma-delimited expressions</a:t>
            </a:r>
          </a:p>
          <a:p>
            <a:pPr lvl="3"/>
            <a:r>
              <a:rPr lang="en-US" dirty="0">
                <a:cs typeface="Consolas" panose="020B0609020204030204" pitchFamily="49" charset="0"/>
              </a:rPr>
              <a:t>An expression could simply be an attribute name within the dataset; this is the most common usage</a:t>
            </a:r>
          </a:p>
          <a:p>
            <a:pPr lvl="3"/>
            <a:r>
              <a:rPr lang="en-US" dirty="0">
                <a:cs typeface="Consolas" panose="020B0609020204030204" pitchFamily="49" charset="0"/>
              </a:rPr>
              <a:t>An expression could be a computed value, such as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 2)</a:t>
            </a:r>
            <a:r>
              <a:rPr lang="en-US" dirty="0">
                <a:cs typeface="Consolas" panose="020B0609020204030204" pitchFamily="49" charset="0"/>
              </a:rPr>
              <a:t> to group on even/odd values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>
                <a:cs typeface="Consolas" panose="020B0609020204030204" pitchFamily="49" charset="0"/>
              </a:rPr>
              <a:t>All records within </a:t>
            </a:r>
            <a:r>
              <a:rPr lang="en-US" i="1" dirty="0">
                <a:cs typeface="Consolas" panose="020B0609020204030204" pitchFamily="49" charset="0"/>
              </a:rPr>
              <a:t>dataset</a:t>
            </a:r>
            <a:r>
              <a:rPr lang="en-US" dirty="0">
                <a:cs typeface="Consolas" panose="020B0609020204030204" pitchFamily="49" charset="0"/>
              </a:rPr>
              <a:t> that evaluate to the same set of condition values will be grouped together</a:t>
            </a:r>
          </a:p>
          <a:p>
            <a:pPr lvl="3"/>
            <a:r>
              <a:rPr lang="en-US" dirty="0">
                <a:cs typeface="Consolas" panose="020B0609020204030204" pitchFamily="49" charset="0"/>
              </a:rPr>
              <a:t>Each group will result in one output record</a:t>
            </a:r>
          </a:p>
          <a:p>
            <a:pPr lvl="3"/>
            <a:r>
              <a:rPr lang="en-US" dirty="0">
                <a:cs typeface="Consolas" panose="020B0609020204030204" pitchFamily="49" charset="0"/>
              </a:rPr>
              <a:t>Functions evaluated within </a:t>
            </a:r>
            <a:r>
              <a:rPr lang="en-US" i="1" dirty="0" err="1">
                <a:cs typeface="Consolas" panose="020B0609020204030204" pitchFamily="49" charset="0"/>
              </a:rPr>
              <a:t>out_record_def</a:t>
            </a:r>
            <a:r>
              <a:rPr lang="en-US" dirty="0">
                <a:cs typeface="Consolas" panose="020B0609020204030204" pitchFamily="49" charset="0"/>
              </a:rPr>
              <a:t> will operate on the group</a:t>
            </a:r>
          </a:p>
          <a:p>
            <a:pPr lvl="1"/>
            <a:r>
              <a:rPr lang="en-US" i="1" dirty="0">
                <a:cs typeface="Consolas" panose="020B0609020204030204" pitchFamily="49" charset="0"/>
              </a:rPr>
              <a:t>flags</a:t>
            </a:r>
            <a:endParaRPr lang="en-US" dirty="0">
              <a:cs typeface="Consolas" panose="020B0609020204030204" pitchFamily="49" charset="0"/>
            </a:endParaRPr>
          </a:p>
          <a:p>
            <a:pPr lvl="2"/>
            <a:r>
              <a:rPr lang="en-US" dirty="0">
                <a:cs typeface="Consolas" panose="020B0609020204030204" pitchFamily="49" charset="0"/>
              </a:rPr>
              <a:t>Optional flags that can alter the behavior of </a:t>
            </a:r>
            <a:r>
              <a:rPr lang="en-US" b="1" dirty="0">
                <a:cs typeface="Consolas" panose="020B0609020204030204" pitchFamily="49" charset="0"/>
              </a:rPr>
              <a:t>TABLE</a:t>
            </a:r>
          </a:p>
          <a:p>
            <a:pPr lvl="2"/>
            <a:r>
              <a:rPr lang="en-US" dirty="0">
                <a:cs typeface="Consolas" panose="020B0609020204030204" pitchFamily="49" charset="0"/>
              </a:rPr>
              <a:t>Commonly used flags</a:t>
            </a:r>
          </a:p>
          <a:p>
            <a:pPr lvl="3"/>
            <a:r>
              <a:rPr lang="en-US" b="1" dirty="0">
                <a:cs typeface="Consolas" panose="020B0609020204030204" pitchFamily="49" charset="0"/>
              </a:rPr>
              <a:t>MERGE</a:t>
            </a:r>
            <a:r>
              <a:rPr lang="en-US" dirty="0">
                <a:cs typeface="Consolas" panose="020B0609020204030204" pitchFamily="49" charset="0"/>
              </a:rPr>
              <a:t>:  Evaluate the data on stored on each Thor node independently, then merge those results into a final result</a:t>
            </a:r>
          </a:p>
          <a:p>
            <a:pPr lvl="3"/>
            <a:r>
              <a:rPr lang="en-US" b="1" dirty="0">
                <a:cs typeface="Consolas" panose="020B0609020204030204" pitchFamily="49" charset="0"/>
              </a:rPr>
              <a:t>LOCAL:</a:t>
            </a:r>
            <a:r>
              <a:rPr lang="en-US" dirty="0">
                <a:cs typeface="Consolas" panose="020B0609020204030204" pitchFamily="49" charset="0"/>
              </a:rPr>
              <a:t>  Evaluate the data stored on each Thor node independently and do not merge the results</a:t>
            </a:r>
          </a:p>
          <a:p>
            <a:pPr lvl="4"/>
            <a:r>
              <a:rPr lang="en-US" dirty="0">
                <a:cs typeface="Consolas" panose="020B0609020204030204" pitchFamily="49" charset="0"/>
              </a:rPr>
              <a:t>Useful only when the data has been explicitly distributed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AB523-8272-FC45-AC9A-FC6C8570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081FA-F904-AE4A-BA61-913C6D04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 ECL</a:t>
            </a:r>
          </a:p>
        </p:txBody>
      </p:sp>
    </p:spTree>
    <p:extLst>
      <p:ext uri="{BB962C8B-B14F-4D97-AF65-F5344CB8AC3E}">
        <p14:creationId xmlns:p14="http://schemas.microsoft.com/office/powerpoint/2010/main" val="19604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3F929-2AF2-AB4D-B026-E1D7D77D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ECL:  Simple TABLE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FE90-EE5C-E34B-A5B4-5B2A3B54BA0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PersonRec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RECORD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UNSIGNED4   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      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STRING5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zip_code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personData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DATASET('~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person_file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PersonRec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FLAT);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Count the number of people for each zip code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zipPeopleCount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TABLE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personData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zip_code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                             </a:t>
            </a:r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Field used in grouping condition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UNSIGNED4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num_people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COUNT(GROUP)  </a:t>
            </a:r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Computed field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zip_code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                                 </a:t>
            </a:r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Grouping condition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MERGE                                       </a:t>
            </a:r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Flag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zipPeopleCount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NAMED('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NumPeopleInEachZipCode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E17AD-6CD8-1E47-9470-5F45AA94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B6337-A38B-0841-BB26-613EDA94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 ECL</a:t>
            </a:r>
          </a:p>
        </p:txBody>
      </p:sp>
    </p:spTree>
    <p:extLst>
      <p:ext uri="{BB962C8B-B14F-4D97-AF65-F5344CB8AC3E}">
        <p14:creationId xmlns:p14="http://schemas.microsoft.com/office/powerpoint/2010/main" val="410567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4151-514F-6B41-BB96-0D14C69F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ECL:  Code Organization via File System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F437-1090-AA4E-B22E-AE3BE222B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49" y="1341038"/>
            <a:ext cx="11522076" cy="31181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 err="1"/>
              <a:t>MyProject</a:t>
            </a:r>
            <a:r>
              <a:rPr lang="en-US" sz="2400" dirty="0"/>
              <a:t>/</a:t>
            </a:r>
          </a:p>
          <a:p>
            <a:pPr marL="457200" lvl="1" indent="0">
              <a:buNone/>
            </a:pPr>
            <a:r>
              <a:rPr lang="en-US" dirty="0" err="1"/>
              <a:t>Util</a:t>
            </a:r>
            <a:r>
              <a:rPr lang="en-US" dirty="0"/>
              <a:t>/</a:t>
            </a:r>
          </a:p>
          <a:p>
            <a:pPr marL="914400" lvl="2" indent="0">
              <a:buNone/>
            </a:pPr>
            <a:r>
              <a:rPr lang="en-US" dirty="0" err="1"/>
              <a:t>Uppercase.ecl</a:t>
            </a:r>
            <a:endParaRPr lang="en-US" dirty="0"/>
          </a:p>
          <a:p>
            <a:pPr marL="13716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EXPORT Uppercase(STRING s) := FUNCTION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Std.Str.ToUpperCase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  <a:endParaRPr lang="en-US" dirty="0"/>
          </a:p>
          <a:p>
            <a:pPr marL="914400" lvl="2" indent="0">
              <a:buNone/>
            </a:pPr>
            <a:r>
              <a:rPr lang="en-US" dirty="0" err="1"/>
              <a:t>DoubleNum.ecl</a:t>
            </a:r>
            <a:endParaRPr lang="en-US" dirty="0"/>
          </a:p>
          <a:p>
            <a:pPr marL="13716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EXPORT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DoubleNumPlusConst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(INTEGER2 n) := n * 2;</a:t>
            </a:r>
            <a:endParaRPr lang="en-US" dirty="0"/>
          </a:p>
          <a:p>
            <a:pPr marL="914400" lvl="2" indent="0">
              <a:buNone/>
            </a:pPr>
            <a:r>
              <a:rPr lang="en-US" dirty="0" err="1"/>
              <a:t>DoubleNumPlusConst.ecl</a:t>
            </a:r>
            <a:endParaRPr lang="en-US" dirty="0"/>
          </a:p>
          <a:p>
            <a:pPr marL="13716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$;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SHARED MY_CONST := 42;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EXPORT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DoubleNumPlusConst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(INTEGER2 n) := FUNCTION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RETURN $.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DoubleNum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(n) + MY_CONST;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F732D-01D9-DE44-B579-F1BEAF01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27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C2C7D9-C8CF-9540-9804-DD01BEC54DB9}"/>
              </a:ext>
            </a:extLst>
          </p:cNvPr>
          <p:cNvSpPr txBox="1">
            <a:spLocks/>
          </p:cNvSpPr>
          <p:nvPr/>
        </p:nvSpPr>
        <p:spPr>
          <a:xfrm>
            <a:off x="336549" y="4459198"/>
            <a:ext cx="11522076" cy="159810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myUppercasedValue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MyProject.Util.Uppercase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('foo');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myDoubledNumber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MyProject.Util.DoubleNum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myDoubledPlusConst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MyProject.Util.DoubleNumPlusConst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E69583-5F41-4346-8433-03C4B695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 ECL</a:t>
            </a:r>
          </a:p>
        </p:txBody>
      </p:sp>
    </p:spTree>
    <p:extLst>
      <p:ext uri="{BB962C8B-B14F-4D97-AF65-F5344CB8AC3E}">
        <p14:creationId xmlns:p14="http://schemas.microsoft.com/office/powerpoint/2010/main" val="354302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4151-514F-6B41-BB96-0D14C69F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ECL:  Code Organization via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F437-1090-AA4E-B22E-AE3BE222B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49" y="1341038"/>
            <a:ext cx="11522076" cy="31181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err="1"/>
              <a:t>MyProject</a:t>
            </a:r>
            <a:r>
              <a:rPr lang="en-US" sz="2400" dirty="0"/>
              <a:t>/</a:t>
            </a:r>
          </a:p>
          <a:p>
            <a:pPr marL="457200" lvl="1" indent="0">
              <a:buNone/>
            </a:pPr>
            <a:r>
              <a:rPr lang="en-US" dirty="0" err="1"/>
              <a:t>Util.ecl</a:t>
            </a:r>
            <a:endParaRPr lang="en-US" dirty="0"/>
          </a:p>
          <a:p>
            <a:pPr marL="9144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EXPORT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Util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:= MODULE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EXPORT Uppercase(STRING s) := FUNCTION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Std.Str.ToUpperCase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END;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EXPORT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DoubleNumPlusConst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(INTEGER2 n) := n * 2;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SHARED MY_CONST := 42;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EXPORT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DoubleNumPlusConst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(INTEGER2 n) := FUNCTION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DoubleNum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(n) + MY_CONST;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END;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END; // Module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F732D-01D9-DE44-B579-F1BEAF01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28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C2C7D9-C8CF-9540-9804-DD01BEC54DB9}"/>
              </a:ext>
            </a:extLst>
          </p:cNvPr>
          <p:cNvSpPr txBox="1">
            <a:spLocks/>
          </p:cNvSpPr>
          <p:nvPr/>
        </p:nvSpPr>
        <p:spPr>
          <a:xfrm>
            <a:off x="336549" y="4459198"/>
            <a:ext cx="11522076" cy="159810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myUppercasedValue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MyProject.Util.Uppercase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('foo');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myDoubledNumber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MyProject.Util.DoubleNum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myDoubledPlusConst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MyProject.Util.DoubleNumPlusConst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2F91E-9139-C841-A06F-BB8766E70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 ECL</a:t>
            </a:r>
          </a:p>
        </p:txBody>
      </p:sp>
    </p:spTree>
    <p:extLst>
      <p:ext uri="{BB962C8B-B14F-4D97-AF65-F5344CB8AC3E}">
        <p14:creationId xmlns:p14="http://schemas.microsoft.com/office/powerpoint/2010/main" val="36248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HPCC Systems’ Admin Console (ECL Watch)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FF352-DC53-5E4B-8302-299C0C3D2CD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0"/>
            <a:ext cx="411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8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Your Workstation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593EAA-7EA7-D94B-B96F-67362DF8B58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1963" y="0"/>
            <a:ext cx="411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9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 Watch: 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33B59-B0BA-5F48-91CD-3EA887756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Browser-based interface that provides admin control over a cluster</a:t>
            </a:r>
          </a:p>
          <a:p>
            <a:pPr lvl="1"/>
            <a:r>
              <a:rPr lang="en-US" dirty="0"/>
              <a:t>Monitor cluster status</a:t>
            </a:r>
          </a:p>
          <a:p>
            <a:pPr lvl="1"/>
            <a:r>
              <a:rPr lang="en-US" dirty="0"/>
              <a:t>Job information</a:t>
            </a:r>
          </a:p>
          <a:p>
            <a:pPr lvl="1"/>
            <a:r>
              <a:rPr lang="en-US" dirty="0"/>
              <a:t>Schedule and </a:t>
            </a:r>
            <a:r>
              <a:rPr lang="en-US" dirty="0" err="1"/>
              <a:t>deschedule</a:t>
            </a:r>
            <a:r>
              <a:rPr lang="en-US" dirty="0"/>
              <a:t> periodic tasks</a:t>
            </a:r>
          </a:p>
          <a:p>
            <a:pPr lvl="1"/>
            <a:r>
              <a:rPr lang="en-US" dirty="0"/>
              <a:t>Manage data</a:t>
            </a:r>
          </a:p>
          <a:p>
            <a:pPr lvl="1"/>
            <a:r>
              <a:rPr lang="en-US" dirty="0"/>
              <a:t>Maintain Roxie queries</a:t>
            </a:r>
          </a:p>
          <a:p>
            <a:pPr lvl="1"/>
            <a:r>
              <a:rPr lang="en-US" dirty="0"/>
              <a:t>Security management</a:t>
            </a:r>
          </a:p>
          <a:p>
            <a:r>
              <a:rPr lang="en-US" dirty="0"/>
              <a:t>Default URL</a:t>
            </a:r>
          </a:p>
          <a:p>
            <a:pPr lvl="1"/>
            <a:r>
              <a:rPr lang="en-US" dirty="0"/>
              <a:t>http://hostname:8010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AB523-8272-FC45-AC9A-FC6C8570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54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to Know the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593EAA-7EA7-D94B-B96F-67362DF8B58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1963" y="0"/>
            <a:ext cx="41148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855BDF-3BE4-C446-BB63-9422A18F3A9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0"/>
            <a:ext cx="411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0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– Scheduled Flight Information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871BE-77DD-6A43-84D8-99B99AD1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HPCC Systems ECL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81925F-8E89-194B-A59A-885003DA8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49" y="1166842"/>
            <a:ext cx="5859714" cy="4831163"/>
          </a:xfrm>
        </p:spPr>
        <p:txBody>
          <a:bodyPr>
            <a:normAutofit/>
          </a:bodyPr>
          <a:lstStyle/>
          <a:p>
            <a:r>
              <a:rPr lang="en-US" dirty="0"/>
              <a:t>GSEC</a:t>
            </a:r>
          </a:p>
          <a:p>
            <a:pPr lvl="1"/>
            <a:r>
              <a:rPr lang="en-US" dirty="0"/>
              <a:t>Meaning: “Global Sectorized”</a:t>
            </a:r>
          </a:p>
          <a:p>
            <a:pPr lvl="1"/>
            <a:r>
              <a:rPr lang="en-US" dirty="0"/>
              <a:t>Each record represents one, possibly repeating, </a:t>
            </a:r>
            <a:r>
              <a:rPr lang="en-US" u="sng" dirty="0"/>
              <a:t>scheduled</a:t>
            </a:r>
            <a:r>
              <a:rPr lang="en-US" dirty="0"/>
              <a:t> flight</a:t>
            </a:r>
          </a:p>
          <a:p>
            <a:pPr lvl="1"/>
            <a:r>
              <a:rPr lang="en-US"/>
              <a:t>4.88M </a:t>
            </a:r>
            <a:r>
              <a:rPr lang="en-US" dirty="0"/>
              <a:t>rows of data</a:t>
            </a:r>
          </a:p>
          <a:p>
            <a:pPr lvl="1"/>
            <a:r>
              <a:rPr lang="en-US" dirty="0"/>
              <a:t>~4.5GB in size</a:t>
            </a:r>
          </a:p>
          <a:p>
            <a:pPr lvl="1"/>
            <a:r>
              <a:rPr lang="en-US" dirty="0"/>
              <a:t>Originally in CSV format</a:t>
            </a:r>
          </a:p>
        </p:txBody>
      </p:sp>
      <p:sp>
        <p:nvSpPr>
          <p:cNvPr id="4" name="Rectangle 3"/>
          <p:cNvSpPr/>
          <p:nvPr/>
        </p:nvSpPr>
        <p:spPr>
          <a:xfrm>
            <a:off x="5732035" y="1166842"/>
            <a:ext cx="645996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General contents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Plane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/>
              <a:t>Carrier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/>
              <a:t>Seating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/>
              <a:t>Meal options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Flight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/>
              <a:t>Flight number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/>
              <a:t>Source and destination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/>
              <a:t>Departure/arrival times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/>
              <a:t>Connection info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Dates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/>
              <a:t>Valid date range for schedule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/>
              <a:t>Operating days of week</a:t>
            </a:r>
          </a:p>
        </p:txBody>
      </p:sp>
    </p:spTree>
    <p:extLst>
      <p:ext uri="{BB962C8B-B14F-4D97-AF65-F5344CB8AC3E}">
        <p14:creationId xmlns:p14="http://schemas.microsoft.com/office/powerpoint/2010/main" val="23233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Inspection via ECL Watch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871BE-77DD-6A43-84D8-99B99AD1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 ECL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8398382-C4E5-0B45-9AAA-EBB7A8603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4653" y="1013619"/>
            <a:ext cx="9297759" cy="48307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763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Inspection via Code – </a:t>
            </a:r>
            <a:r>
              <a:rPr lang="en-US" b="1" dirty="0"/>
              <a:t>01_View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336549" y="1341037"/>
            <a:ext cx="6506471" cy="4831163"/>
          </a:xfrm>
        </p:spPr>
        <p:txBody>
          <a:bodyPr>
            <a:normAutofit/>
          </a:bodyPr>
          <a:lstStyle/>
          <a:p>
            <a:r>
              <a:rPr lang="en-US" dirty="0"/>
              <a:t>Submit each of the BWR files</a:t>
            </a:r>
          </a:p>
          <a:p>
            <a:r>
              <a:rPr lang="en-US" dirty="0"/>
              <a:t>View results of each run in your browser</a:t>
            </a:r>
          </a:p>
          <a:p>
            <a:pPr lvl="1"/>
            <a:r>
              <a:rPr lang="en-US" dirty="0"/>
              <a:t>Note the workunit ID in the VS Code debug console area</a:t>
            </a:r>
          </a:p>
          <a:p>
            <a:pPr lvl="2"/>
            <a:r>
              <a:rPr lang="en-US" dirty="0"/>
              <a:t>Example:  W20200110-195905</a:t>
            </a:r>
          </a:p>
          <a:p>
            <a:pPr lvl="1"/>
            <a:r>
              <a:rPr lang="en-US" dirty="0"/>
              <a:t>Show ‘ECL’ tab in ECL Watch</a:t>
            </a:r>
          </a:p>
          <a:p>
            <a:pPr lvl="2"/>
            <a:r>
              <a:rPr lang="en-US" dirty="0"/>
              <a:t>Gear icon in the blue ribbon</a:t>
            </a:r>
          </a:p>
          <a:p>
            <a:pPr lvl="1"/>
            <a:r>
              <a:rPr lang="en-US" dirty="0"/>
              <a:t>Find your workunit and click on its ID</a:t>
            </a:r>
          </a:p>
          <a:p>
            <a:pPr lvl="1"/>
            <a:r>
              <a:rPr lang="en-US" dirty="0"/>
              <a:t>Open the Outputs tab to see results</a:t>
            </a:r>
          </a:p>
          <a:p>
            <a:pPr lvl="1"/>
            <a:r>
              <a:rPr lang="en-US" dirty="0"/>
              <a:t>The Graphs tab is also interesting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871BE-77DD-6A43-84D8-99B99AD1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 ECL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21F3C-C12E-5A4D-B826-9A0407984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020" y="1172243"/>
            <a:ext cx="5007498" cy="3338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20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593EAA-7EA7-D94B-B96F-67362DF8B58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1963" y="0"/>
            <a:ext cx="41148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855BDF-3BE4-C446-BB63-9422A18F3A9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0"/>
            <a:ext cx="41148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745001-6614-3846-A8E9-0CC7EFC0B7D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6726" y="0"/>
            <a:ext cx="411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3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often a good idea to test specific values within records for validity</a:t>
            </a:r>
          </a:p>
          <a:p>
            <a:r>
              <a:rPr lang="en-US" dirty="0"/>
              <a:t>What you do with the results is a different matter</a:t>
            </a:r>
          </a:p>
          <a:p>
            <a:pPr lvl="1"/>
            <a:r>
              <a:rPr lang="en-US" dirty="0"/>
              <a:t>Recommendation: Mark the record as having problems, but don’t delete it</a:t>
            </a:r>
          </a:p>
          <a:p>
            <a:r>
              <a:rPr lang="en-US" dirty="0"/>
              <a:t>Validation is usually fast and easy</a:t>
            </a:r>
          </a:p>
          <a:p>
            <a:pPr lvl="1"/>
            <a:r>
              <a:rPr lang="en-US" dirty="0"/>
              <a:t>Define a new record structure with new fields containing test results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dirty="0"/>
              <a:t> values with descriptive names</a:t>
            </a:r>
          </a:p>
          <a:p>
            <a:pPr lvl="1"/>
            <a:r>
              <a:rPr lang="en-US" dirty="0"/>
              <a:t>Include a final “is this valid”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dirty="0"/>
              <a:t> field that summarizes all tests</a:t>
            </a:r>
          </a:p>
          <a:p>
            <a:pPr lvl="2"/>
            <a:r>
              <a:rPr lang="en-US" dirty="0"/>
              <a:t>This makes it easy to filter the records</a:t>
            </a:r>
          </a:p>
          <a:p>
            <a:pPr lvl="1"/>
            <a:r>
              <a:rPr lang="en-US" dirty="0"/>
              <a:t>All of the above can be done in one pass, using the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PROJECT()</a:t>
            </a:r>
            <a:r>
              <a:rPr lang="en-US" dirty="0"/>
              <a:t> function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871BE-77DD-6A43-84D8-99B99AD1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 ECL</a:t>
            </a:r>
          </a:p>
        </p:txBody>
      </p:sp>
    </p:spTree>
    <p:extLst>
      <p:ext uri="{BB962C8B-B14F-4D97-AF65-F5344CB8AC3E}">
        <p14:creationId xmlns:p14="http://schemas.microsoft.com/office/powerpoint/2010/main" val="301989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 – Testing and Assigning Results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871BE-77DD-6A43-84D8-99B99AD1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 ECL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95" y="1580780"/>
            <a:ext cx="10820476" cy="23473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387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 Exercise – </a:t>
            </a:r>
            <a:r>
              <a:rPr lang="en-US" b="1" dirty="0"/>
              <a:t>02_Data_Validation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336549" y="1341037"/>
            <a:ext cx="7084977" cy="48311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Sample: </a:t>
            </a:r>
            <a:r>
              <a:rPr lang="en-US" dirty="0" err="1"/>
              <a:t>A_Validation_Intro.ecl</a:t>
            </a:r>
            <a:endParaRPr lang="en-US" dirty="0"/>
          </a:p>
          <a:p>
            <a:r>
              <a:rPr lang="en-US" dirty="0"/>
              <a:t>Beginnings of a validation step</a:t>
            </a:r>
          </a:p>
          <a:p>
            <a:pPr lvl="1"/>
            <a:r>
              <a:rPr lang="en-US" dirty="0" err="1"/>
              <a:t>B_GSEC_Validation.ecl</a:t>
            </a:r>
            <a:endParaRPr lang="en-US" dirty="0"/>
          </a:p>
          <a:p>
            <a:pPr lvl="1"/>
            <a:r>
              <a:rPr lang="en-US" dirty="0"/>
              <a:t>Tests for three fields are included</a:t>
            </a:r>
          </a:p>
          <a:p>
            <a:r>
              <a:rPr lang="en-US" dirty="0"/>
              <a:t>Assignment</a:t>
            </a:r>
          </a:p>
          <a:p>
            <a:pPr lvl="1"/>
            <a:r>
              <a:rPr lang="en-US" dirty="0"/>
              <a:t>Examine record within </a:t>
            </a:r>
            <a:r>
              <a:rPr lang="en-US" dirty="0" err="1"/>
              <a:t>Share.GSEC.ecl</a:t>
            </a:r>
            <a:endParaRPr lang="en-US" dirty="0"/>
          </a:p>
          <a:p>
            <a:pPr lvl="1"/>
            <a:r>
              <a:rPr lang="en-US" dirty="0"/>
              <a:t>Make logical guesses for tests that could be applied for other fields</a:t>
            </a:r>
          </a:p>
          <a:p>
            <a:pPr lvl="1"/>
            <a:r>
              <a:rPr lang="en-US" dirty="0"/>
              <a:t>Modify 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ValidatedRec</a:t>
            </a:r>
            <a:r>
              <a:rPr lang="en-US" dirty="0"/>
              <a:t> record definition to hold your test results</a:t>
            </a:r>
          </a:p>
          <a:p>
            <a:pPr lvl="1"/>
            <a:r>
              <a:rPr lang="en-US" dirty="0"/>
              <a:t>Modify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TRANSFORM()</a:t>
            </a:r>
            <a:r>
              <a:rPr lang="en-US" dirty="0"/>
              <a:t> within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PROJECT()</a:t>
            </a:r>
            <a:r>
              <a:rPr lang="en-US" dirty="0"/>
              <a:t> to assign test results</a:t>
            </a:r>
          </a:p>
          <a:p>
            <a:pPr lvl="1"/>
            <a:r>
              <a:rPr lang="en-US" dirty="0"/>
              <a:t>Look for the ‘TODO’ lines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871BE-77DD-6A43-84D8-99B99AD1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 ECL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21F3C-C12E-5A4D-B826-9A0407984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020" y="1172243"/>
            <a:ext cx="5007498" cy="3338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597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Enrichment From Within – Complex Single Values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values in a dataset contain “complex” information</a:t>
            </a:r>
          </a:p>
          <a:p>
            <a:pPr lvl="1"/>
            <a:r>
              <a:rPr lang="en-US" dirty="0"/>
              <a:t>Not “complicated”</a:t>
            </a:r>
          </a:p>
          <a:p>
            <a:pPr lvl="1"/>
            <a:r>
              <a:rPr lang="en-US" dirty="0"/>
              <a:t>Packing a lot of information into a single field</a:t>
            </a:r>
          </a:p>
          <a:p>
            <a:r>
              <a:rPr lang="en-US" dirty="0"/>
              <a:t>Complex information can be picked apart and the useful bits separately appended to the dataset</a:t>
            </a:r>
          </a:p>
          <a:p>
            <a:pPr lvl="1"/>
            <a:r>
              <a:rPr lang="en-US" dirty="0"/>
              <a:t>Ex: Booking classes could be broken out into a series of </a:t>
            </a:r>
            <a:r>
              <a:rPr lang="en-US" dirty="0" err="1"/>
              <a:t>boolean</a:t>
            </a:r>
            <a:r>
              <a:rPr lang="en-US" dirty="0"/>
              <a:t> fields</a:t>
            </a:r>
          </a:p>
          <a:p>
            <a:r>
              <a:rPr lang="en-US" dirty="0"/>
              <a:t>Making the useful bits separately available greatly eases filtering, grouping, computing aggregations and finding correlations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871BE-77DD-6A43-84D8-99B99AD1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 ECL</a:t>
            </a:r>
          </a:p>
        </p:txBody>
      </p:sp>
    </p:spTree>
    <p:extLst>
      <p:ext uri="{BB962C8B-B14F-4D97-AF65-F5344CB8AC3E}">
        <p14:creationId xmlns:p14="http://schemas.microsoft.com/office/powerpoint/2010/main" val="15712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and IDE Installation Instructions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2" name="Footer Placeholder 41">
            <a:extLst>
              <a:ext uri="{FF2B5EF4-FFF2-40B4-BE49-F238E27FC236}">
                <a16:creationId xmlns:a16="http://schemas.microsoft.com/office/drawing/2014/main" id="{80C63D1B-69BB-C340-9626-411420C5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HPCC Systems ECL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5BE8D6-D4D2-BF4E-AA8A-8CE2C0959293}"/>
              </a:ext>
            </a:extLst>
          </p:cNvPr>
          <p:cNvSpPr txBox="1"/>
          <p:nvPr/>
        </p:nvSpPr>
        <p:spPr>
          <a:xfrm>
            <a:off x="492369" y="955907"/>
            <a:ext cx="11366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hlinkClick r:id="rId3"/>
              </a:rPr>
              <a:t>https://github.com/dcamper/ncf-2020</a:t>
            </a:r>
            <a:endParaRPr lang="en-US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CC729C-9EC9-7F47-98E2-C042DECD92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2696" y="1721442"/>
            <a:ext cx="6265603" cy="42955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Right Arrow 17">
            <a:extLst>
              <a:ext uri="{FF2B5EF4-FFF2-40B4-BE49-F238E27FC236}">
                <a16:creationId xmlns:a16="http://schemas.microsoft.com/office/drawing/2014/main" id="{505EF2AB-1EEA-8241-A1F3-B3F70D627FE3}"/>
              </a:ext>
            </a:extLst>
          </p:cNvPr>
          <p:cNvSpPr/>
          <p:nvPr/>
        </p:nvSpPr>
        <p:spPr>
          <a:xfrm>
            <a:off x="2530011" y="5489625"/>
            <a:ext cx="707379" cy="342314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96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Enrichment From Within – Inter-Record Computations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some datasets, field values are paired – two fields are related – and a trivial computation can yield a new useful value that can be appended</a:t>
            </a:r>
          </a:p>
          <a:p>
            <a:pPr lvl="1"/>
            <a:r>
              <a:rPr lang="en-US" dirty="0"/>
              <a:t>Example:  Start/stop times can yield a duration</a:t>
            </a:r>
          </a:p>
          <a:p>
            <a:pPr lvl="1"/>
            <a:r>
              <a:rPr lang="en-US" dirty="0"/>
              <a:t>Can also be used for validation:  Is the start time actual prior to the end time?</a:t>
            </a:r>
          </a:p>
          <a:p>
            <a:endParaRPr lang="en-US" dirty="0"/>
          </a:p>
          <a:p>
            <a:r>
              <a:rPr lang="en-US" dirty="0"/>
              <a:t>Other fields are naturally grouped</a:t>
            </a:r>
          </a:p>
          <a:p>
            <a:pPr lvl="1"/>
            <a:r>
              <a:rPr lang="en-US" dirty="0"/>
              <a:t>Example:  Several fields that reflect a portion of a bill of sale can yield a total amount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871BE-77DD-6A43-84D8-99B99AD1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 ECL</a:t>
            </a:r>
          </a:p>
        </p:txBody>
      </p:sp>
    </p:spTree>
    <p:extLst>
      <p:ext uri="{BB962C8B-B14F-4D97-AF65-F5344CB8AC3E}">
        <p14:creationId xmlns:p14="http://schemas.microsoft.com/office/powerpoint/2010/main" val="63576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Enrichment From Within – Other Miscellaneous Thoughts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Standardizing on value scales is sometimes a good idea</a:t>
            </a:r>
          </a:p>
          <a:p>
            <a:pPr lvl="1"/>
            <a:r>
              <a:rPr lang="en-US" dirty="0"/>
              <a:t>Example:  Convert all speeds to km/h or mph or m/s</a:t>
            </a:r>
          </a:p>
          <a:p>
            <a:pPr lvl="1"/>
            <a:r>
              <a:rPr lang="en-US" dirty="0"/>
              <a:t>Example:  Convert times to UTC or to a uniform time zone</a:t>
            </a:r>
          </a:p>
          <a:p>
            <a:pPr lvl="1"/>
            <a:endParaRPr lang="en-US" dirty="0"/>
          </a:p>
          <a:p>
            <a:r>
              <a:rPr lang="en-US" dirty="0"/>
              <a:t>Bucketizing is useful for time series data</a:t>
            </a:r>
          </a:p>
          <a:p>
            <a:pPr lvl="1"/>
            <a:r>
              <a:rPr lang="en-US" dirty="0"/>
              <a:t>Put time-oriented data into indexed buckets</a:t>
            </a:r>
          </a:p>
          <a:p>
            <a:pPr lvl="1"/>
            <a:r>
              <a:rPr lang="en-US" dirty="0"/>
              <a:t>The buckets can then be used for filtering, correlation, etc.</a:t>
            </a:r>
          </a:p>
          <a:p>
            <a:pPr lvl="1"/>
            <a:endParaRPr lang="en-US" dirty="0"/>
          </a:p>
          <a:p>
            <a:r>
              <a:rPr lang="en-US" dirty="0"/>
              <a:t>Appending a “conventional representation” of a value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is_redeye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 field, populated by examining arrival times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871BE-77DD-6A43-84D8-99B99AD1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 ECL</a:t>
            </a:r>
          </a:p>
        </p:txBody>
      </p:sp>
    </p:spTree>
    <p:extLst>
      <p:ext uri="{BB962C8B-B14F-4D97-AF65-F5344CB8AC3E}">
        <p14:creationId xmlns:p14="http://schemas.microsoft.com/office/powerpoint/2010/main" val="236169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Date-Oriented ECL Types And Functions – </a:t>
            </a:r>
            <a:r>
              <a:rPr lang="en-US" dirty="0" err="1"/>
              <a:t>Std</a:t>
            </a:r>
            <a:r>
              <a:rPr lang="en-US" dirty="0"/>
              <a:t> Library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336549" y="1341037"/>
            <a:ext cx="5759451" cy="4831163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Std.Date.Date_t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i="1" dirty="0"/>
              <a:t>Datatype reflecting a numeric date in YYYYMMDD format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Std.Date.Time_t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i="1" dirty="0"/>
              <a:t>Datatype reflecting a numeric time in HHMMSS format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Std.Date.FromStringToDate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i="1" dirty="0"/>
              <a:t>Function parses a string according to a format and returns a </a:t>
            </a:r>
            <a:r>
              <a:rPr lang="en-US" i="1" dirty="0" err="1"/>
              <a:t>Date_t</a:t>
            </a:r>
            <a:endParaRPr lang="en-US" i="1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Std.Date.FromStringToTime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i="1" dirty="0"/>
              <a:t>Function parses a string according to a format and returns a </a:t>
            </a:r>
            <a:r>
              <a:rPr lang="en-US" i="1" dirty="0" err="1"/>
              <a:t>Time_t</a:t>
            </a:r>
            <a:endParaRPr lang="en-US" i="1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871BE-77DD-6A43-84D8-99B99AD1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 ECL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9ECDC-B5FA-AF4C-960D-DF139DD6F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047" y="1341037"/>
            <a:ext cx="5127457" cy="4495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417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Date-Oriented ECL Types And Functions – </a:t>
            </a:r>
            <a:r>
              <a:rPr lang="en-US" dirty="0" err="1"/>
              <a:t>Std</a:t>
            </a:r>
            <a:r>
              <a:rPr lang="en-US" dirty="0"/>
              <a:t> Library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336549" y="1341037"/>
            <a:ext cx="5759451" cy="4831163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Std.Date.Year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Date_t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Std.Date.Month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Date_t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Std.Date.Day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Date_t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Std.Date.Hour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Time_t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Std.Date.Minute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Time_t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Std.Date.Second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Time_t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871BE-77DD-6A43-84D8-99B99AD1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 ECL</a:t>
            </a:r>
          </a:p>
        </p:txBody>
      </p:sp>
      <p:sp>
        <p:nvSpPr>
          <p:cNvPr id="7" name="Content Placeholder 19">
            <a:extLst>
              <a:ext uri="{FF2B5EF4-FFF2-40B4-BE49-F238E27FC236}">
                <a16:creationId xmlns:a16="http://schemas.microsoft.com/office/drawing/2014/main" id="{F93DD757-0CBA-7D4B-B79B-7062845D938B}"/>
              </a:ext>
            </a:extLst>
          </p:cNvPr>
          <p:cNvSpPr txBox="1">
            <a:spLocks/>
          </p:cNvSpPr>
          <p:nvPr/>
        </p:nvSpPr>
        <p:spPr>
          <a:xfrm>
            <a:off x="5871411" y="1341036"/>
            <a:ext cx="6320589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Std.Date.DayOfWeek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Date_t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sz="2000" i="1" dirty="0">
                <a:cs typeface="Consolas" panose="020B0609020204030204" pitchFamily="49" charset="0"/>
              </a:rPr>
              <a:t>Returns 1-7, where 1=Sunday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Std.Date.DaysBetween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Date_t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Date_t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sz="2000" i="1" dirty="0">
                <a:cs typeface="Consolas" panose="020B0609020204030204" pitchFamily="49" charset="0"/>
              </a:rPr>
              <a:t>Returns the number of whole days between the two given dates</a:t>
            </a:r>
          </a:p>
        </p:txBody>
      </p:sp>
    </p:spTree>
    <p:extLst>
      <p:ext uri="{BB962C8B-B14F-4D97-AF65-F5344CB8AC3E}">
        <p14:creationId xmlns:p14="http://schemas.microsoft.com/office/powerpoint/2010/main" val="137503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Date-Oriented ECL Types And Functions – Example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871BE-77DD-6A43-84D8-99B99AD1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 ECL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548" y="1851025"/>
            <a:ext cx="11489795" cy="31559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693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Enrichment Exercise #1 – </a:t>
            </a:r>
            <a:r>
              <a:rPr lang="en-US" b="1" dirty="0"/>
              <a:t>03_Enrich_Append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336549" y="1341037"/>
            <a:ext cx="7084977" cy="4831163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A_Enrich_Data.ecl</a:t>
            </a:r>
            <a:r>
              <a:rPr lang="en-US" dirty="0"/>
              <a:t> in code directory</a:t>
            </a:r>
          </a:p>
          <a:p>
            <a:r>
              <a:rPr lang="en-US" dirty="0"/>
              <a:t>Beginnings of an enrichment step</a:t>
            </a:r>
          </a:p>
          <a:p>
            <a:pPr lvl="1"/>
            <a:r>
              <a:rPr lang="en-US" dirty="0"/>
              <a:t>Three additional fields appended</a:t>
            </a:r>
          </a:p>
          <a:p>
            <a:r>
              <a:rPr lang="en-US" dirty="0"/>
              <a:t>Assignment</a:t>
            </a:r>
          </a:p>
          <a:p>
            <a:pPr lvl="1"/>
            <a:r>
              <a:rPr lang="en-US" dirty="0"/>
              <a:t>Examine record definition within the file</a:t>
            </a:r>
          </a:p>
          <a:p>
            <a:pPr lvl="1"/>
            <a:r>
              <a:rPr lang="en-US" dirty="0"/>
              <a:t>Try to extract additional information from individual fields, or pairs of fields</a:t>
            </a:r>
          </a:p>
          <a:p>
            <a:pPr lvl="1"/>
            <a:r>
              <a:rPr lang="en-US" dirty="0"/>
              <a:t>Modify 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AppendedRec</a:t>
            </a:r>
            <a:r>
              <a:rPr lang="en-US" dirty="0"/>
              <a:t> record definition to hold your results</a:t>
            </a:r>
          </a:p>
          <a:p>
            <a:pPr lvl="1"/>
            <a:r>
              <a:rPr lang="en-US" dirty="0"/>
              <a:t>Modify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TRANSFORM()</a:t>
            </a:r>
            <a:r>
              <a:rPr lang="en-US" dirty="0"/>
              <a:t> within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PROJECT()</a:t>
            </a:r>
            <a:r>
              <a:rPr lang="en-US" dirty="0"/>
              <a:t> to assign the new values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871BE-77DD-6A43-84D8-99B99AD1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 ECL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21F3C-C12E-5A4D-B826-9A0407984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020" y="1172243"/>
            <a:ext cx="5007498" cy="3338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249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Enrichment From Without – Append From Other Data Sources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Three major purposes</a:t>
            </a:r>
          </a:p>
          <a:p>
            <a:pPr lvl="1"/>
            <a:r>
              <a:rPr lang="en-US" dirty="0"/>
              <a:t>Provide a greater or more precise context for the data</a:t>
            </a:r>
          </a:p>
          <a:p>
            <a:pPr lvl="2"/>
            <a:r>
              <a:rPr lang="en-US" dirty="0"/>
              <a:t>Example:  Append cell carrier name by matching the phone number</a:t>
            </a:r>
          </a:p>
          <a:p>
            <a:pPr lvl="1"/>
            <a:r>
              <a:rPr lang="en-US" dirty="0"/>
              <a:t>Add new information relating to an entity within a record</a:t>
            </a:r>
          </a:p>
          <a:p>
            <a:pPr lvl="2"/>
            <a:r>
              <a:rPr lang="en-US" dirty="0"/>
              <a:t>Example:  Given a record with only a customer ID, append the customer’s name, address, phone, etc.</a:t>
            </a:r>
          </a:p>
          <a:p>
            <a:pPr lvl="1"/>
            <a:r>
              <a:rPr lang="en-US" dirty="0"/>
              <a:t>Join coinciding information</a:t>
            </a:r>
          </a:p>
          <a:p>
            <a:pPr lvl="2"/>
            <a:r>
              <a:rPr lang="en-US" dirty="0"/>
              <a:t>Used most often in time-oriented data to find possible correlations between disparate data</a:t>
            </a:r>
          </a:p>
          <a:p>
            <a:pPr lvl="2"/>
            <a:r>
              <a:rPr lang="en-US" dirty="0"/>
              <a:t>Example:  Given data on fast-food sales in a city, append city traffic conditions to see if traffic jams affect the sale of hamburgers</a:t>
            </a:r>
          </a:p>
          <a:p>
            <a:r>
              <a:rPr lang="en-US" dirty="0"/>
              <a:t>Joining datasets is not always straightforward</a:t>
            </a:r>
          </a:p>
          <a:p>
            <a:pPr lvl="1"/>
            <a:r>
              <a:rPr lang="en-US" dirty="0"/>
              <a:t>Easy:  Finding customer information given a customer ID</a:t>
            </a:r>
          </a:p>
          <a:p>
            <a:pPr lvl="1"/>
            <a:r>
              <a:rPr lang="en-US" dirty="0"/>
              <a:t>Harder:  Finding customer information given a customer’s first and last name, and the match can include typos or misspellings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871BE-77DD-6A43-84D8-99B99AD1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 ECL</a:t>
            </a:r>
          </a:p>
        </p:txBody>
      </p:sp>
    </p:spTree>
    <p:extLst>
      <p:ext uri="{BB962C8B-B14F-4D97-AF65-F5344CB8AC3E}">
        <p14:creationId xmlns:p14="http://schemas.microsoft.com/office/powerpoint/2010/main" val="161228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Enrichment From Without –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JOIN()</a:t>
            </a:r>
            <a:r>
              <a:rPr lang="en-US" dirty="0"/>
              <a:t> Function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JOIN()</a:t>
            </a:r>
            <a:r>
              <a:rPr lang="en-US" dirty="0"/>
              <a:t> function in ECL is really powerful</a:t>
            </a:r>
          </a:p>
          <a:p>
            <a:pPr lvl="1"/>
            <a:r>
              <a:rPr lang="en-US" dirty="0"/>
              <a:t>Types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INNER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LEFT OUTER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RIGHT OUTER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FULL OUTER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LEFT ONLY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RIGHT ONLY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FULL ONLY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JOIN()</a:t>
            </a:r>
            <a:r>
              <a:rPr lang="en-US" dirty="0"/>
              <a:t> is most efficient if there is at least one equality condition in the matching statement</a:t>
            </a:r>
          </a:p>
          <a:p>
            <a:pPr lvl="1"/>
            <a:r>
              <a:rPr lang="en-US" dirty="0"/>
              <a:t>Example: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LEFT.customer_id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RIGHT.customer_id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You can still use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JOIN()</a:t>
            </a:r>
            <a:r>
              <a:rPr lang="en-US" dirty="0"/>
              <a:t> if you don’t have an equality condition, but then you must use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en-US" dirty="0"/>
              <a:t> option and the right-hand-side dataset must be relatively small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871BE-77DD-6A43-84D8-99B99AD1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 ECL</a:t>
            </a:r>
          </a:p>
        </p:txBody>
      </p:sp>
      <p:sp>
        <p:nvSpPr>
          <p:cNvPr id="6" name="Content Placeholder 19">
            <a:extLst>
              <a:ext uri="{FF2B5EF4-FFF2-40B4-BE49-F238E27FC236}">
                <a16:creationId xmlns:a16="http://schemas.microsoft.com/office/drawing/2014/main" id="{3359A9C6-583E-3A48-8DC7-62FB9D822917}"/>
              </a:ext>
            </a:extLst>
          </p:cNvPr>
          <p:cNvSpPr txBox="1">
            <a:spLocks/>
          </p:cNvSpPr>
          <p:nvPr/>
        </p:nvSpPr>
        <p:spPr>
          <a:xfrm>
            <a:off x="3168353" y="1668661"/>
            <a:ext cx="5018716" cy="3858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  <a:buClr>
                <a:schemeClr val="tx1"/>
              </a:buClr>
            </a:pPr>
            <a:r>
              <a:rPr lang="en-US" sz="2000" dirty="0"/>
              <a:t>Options (only some of them)</a:t>
            </a:r>
          </a:p>
          <a:p>
            <a:pPr lvl="1">
              <a:lnSpc>
                <a:spcPct val="70000"/>
              </a:lnSpc>
              <a:buClr>
                <a:schemeClr val="tx1"/>
              </a:buClr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SMART</a:t>
            </a:r>
          </a:p>
          <a:p>
            <a:pPr lvl="1">
              <a:lnSpc>
                <a:spcPct val="70000"/>
              </a:lnSpc>
              <a:buClr>
                <a:schemeClr val="tx1"/>
              </a:buClr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LOOKUP</a:t>
            </a:r>
          </a:p>
          <a:p>
            <a:pPr lvl="1">
              <a:lnSpc>
                <a:spcPct val="70000"/>
              </a:lnSpc>
              <a:buClr>
                <a:schemeClr val="tx1"/>
              </a:buClr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</a:p>
          <a:p>
            <a:pPr lvl="1">
              <a:lnSpc>
                <a:spcPct val="70000"/>
              </a:lnSpc>
              <a:buClr>
                <a:schemeClr val="tx1"/>
              </a:buClr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lvl="1">
              <a:lnSpc>
                <a:spcPct val="70000"/>
              </a:lnSpc>
              <a:buClr>
                <a:schemeClr val="tx1"/>
              </a:buClr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GROUPED</a:t>
            </a:r>
          </a:p>
          <a:p>
            <a:pPr lvl="1">
              <a:lnSpc>
                <a:spcPct val="70000"/>
              </a:lnSpc>
              <a:buClr>
                <a:schemeClr val="tx1"/>
              </a:buClr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KEEP</a:t>
            </a:r>
          </a:p>
          <a:p>
            <a:pPr lvl="1">
              <a:lnSpc>
                <a:spcPct val="70000"/>
              </a:lnSpc>
              <a:buClr>
                <a:schemeClr val="tx1"/>
              </a:buClr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ATMOST</a:t>
            </a:r>
          </a:p>
          <a:p>
            <a:pPr lvl="1">
              <a:lnSpc>
                <a:spcPct val="70000"/>
              </a:lnSpc>
              <a:buClr>
                <a:schemeClr val="tx1"/>
              </a:buClr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LIMIT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30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Enrichment From Without – Carrier (Airline) Name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GSEC data includes carrier codes, but no names</a:t>
            </a:r>
          </a:p>
          <a:p>
            <a:r>
              <a:rPr lang="en-US" dirty="0"/>
              <a:t>Additional dataset defined in Share/ directory contains airline information</a:t>
            </a:r>
          </a:p>
          <a:p>
            <a:pPr lvl="1"/>
            <a:r>
              <a:rPr lang="en-US" dirty="0"/>
              <a:t>Share/</a:t>
            </a:r>
            <a:r>
              <a:rPr lang="en-US" dirty="0" err="1"/>
              <a:t>Airlines.ecl</a:t>
            </a:r>
            <a:endParaRPr lang="en-US" dirty="0"/>
          </a:p>
          <a:p>
            <a:pPr lvl="1"/>
            <a:r>
              <a:rPr lang="en-US" dirty="0"/>
              <a:t>Contains codes, names, call signs, country of origin</a:t>
            </a:r>
          </a:p>
          <a:p>
            <a:r>
              <a:rPr lang="en-US" dirty="0"/>
              <a:t>A simple JOIN between GSEC and airline data, with a single exact match criteria should allow us to append the carrier name into the GSEC data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871BE-77DD-6A43-84D8-99B99AD1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 ECL</a:t>
            </a:r>
          </a:p>
        </p:txBody>
      </p:sp>
    </p:spTree>
    <p:extLst>
      <p:ext uri="{BB962C8B-B14F-4D97-AF65-F5344CB8AC3E}">
        <p14:creationId xmlns:p14="http://schemas.microsoft.com/office/powerpoint/2010/main" val="233605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Enrichment From Without – Airline Name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871BE-77DD-6A43-84D8-99B99AD1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 ECL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7722" y="1428263"/>
            <a:ext cx="9431622" cy="42962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134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Personalize Your Local 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33B59-B0BA-5F48-91CD-3EA887756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Supply a username for the VS Code </a:t>
            </a:r>
            <a:r>
              <a:rPr lang="en-US" sz="2400" dirty="0" err="1"/>
              <a:t>launch.json</a:t>
            </a:r>
            <a:r>
              <a:rPr lang="en-US" sz="2400" dirty="0"/>
              <a:t> profile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Supply a username within the cloned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AB523-8272-FC45-AC9A-FC6C8570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4D3BB-4A0B-714D-ADDA-BAC342F1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 ECL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43007D-3C43-2A40-AA5C-E5DD6546C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663" y="1909398"/>
            <a:ext cx="5225947" cy="42450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D68BFAA5-AC9D-4D49-853B-C853FBA9C059}"/>
              </a:ext>
            </a:extLst>
          </p:cNvPr>
          <p:cNvSpPr/>
          <p:nvPr/>
        </p:nvSpPr>
        <p:spPr>
          <a:xfrm>
            <a:off x="6650366" y="5313148"/>
            <a:ext cx="707379" cy="342314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 descr="A black sign with white text&#10;&#10;Description automatically generated">
            <a:extLst>
              <a:ext uri="{FF2B5EF4-FFF2-40B4-BE49-F238E27FC236}">
                <a16:creationId xmlns:a16="http://schemas.microsoft.com/office/drawing/2014/main" id="{47BBE1B7-90C1-A043-B532-A433D802CE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19" y="3608408"/>
            <a:ext cx="5331024" cy="18183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615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Enrichment Exercise #2 – </a:t>
            </a:r>
            <a:r>
              <a:rPr lang="en-US" b="1" dirty="0"/>
              <a:t>03_Enrich_Append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336549" y="1341037"/>
            <a:ext cx="6506471" cy="4831163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B_Append_Data.ecl</a:t>
            </a:r>
            <a:r>
              <a:rPr lang="en-US" dirty="0"/>
              <a:t> in code directory</a:t>
            </a:r>
          </a:p>
          <a:p>
            <a:r>
              <a:rPr lang="en-US" dirty="0"/>
              <a:t>Beginnings of an append step</a:t>
            </a:r>
          </a:p>
          <a:p>
            <a:r>
              <a:rPr lang="en-US" dirty="0"/>
              <a:t>Assignment</a:t>
            </a:r>
          </a:p>
          <a:p>
            <a:pPr lvl="1"/>
            <a:r>
              <a:rPr lang="en-US" dirty="0"/>
              <a:t>Append country names to the dataset, for both departure and arrival points</a:t>
            </a:r>
          </a:p>
          <a:p>
            <a:pPr lvl="1"/>
            <a:r>
              <a:rPr lang="en-US" dirty="0"/>
              <a:t>Hint: Replicate </a:t>
            </a:r>
            <a:r>
              <a:rPr lang="en-US" dirty="0" err="1"/>
              <a:t>AppendedRec</a:t>
            </a:r>
            <a:r>
              <a:rPr lang="en-US" dirty="0"/>
              <a:t> and </a:t>
            </a:r>
            <a:r>
              <a:rPr lang="en-US" dirty="0" err="1"/>
              <a:t>appendedData</a:t>
            </a:r>
            <a:r>
              <a:rPr lang="en-US" dirty="0"/>
              <a:t> attributes (but with different names!)</a:t>
            </a:r>
          </a:p>
          <a:p>
            <a:pPr lvl="1"/>
            <a:r>
              <a:rPr lang="en-US" dirty="0"/>
              <a:t>Hint: Don’t forget to modify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OUTPUT()</a:t>
            </a:r>
            <a:r>
              <a:rPr lang="en-US" dirty="0"/>
              <a:t> command so that your new dataset is written to a new logical path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871BE-77DD-6A43-84D8-99B99AD1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 ECL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21F3C-C12E-5A4D-B826-9A0407984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020" y="1172243"/>
            <a:ext cx="5007498" cy="3338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481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593EAA-7EA7-D94B-B96F-67362DF8B58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1963" y="0"/>
            <a:ext cx="4114800" cy="6858000"/>
          </a:xfrm>
          <a:prstGeom prst="rect">
            <a:avLst/>
          </a:prstGeom>
        </p:spPr>
      </p:pic>
      <p:pic>
        <p:nvPicPr>
          <p:cNvPr id="4" name="Picture 12">
            <a:extLst>
              <a:ext uri="{FF2B5EF4-FFF2-40B4-BE49-F238E27FC236}">
                <a16:creationId xmlns:a16="http://schemas.microsoft.com/office/drawing/2014/main" id="{2AF472C1-242D-C845-93FA-D69ACAC5926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086725" y="-5926"/>
            <a:ext cx="4114800" cy="6863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648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TABLE()</a:t>
            </a:r>
            <a:r>
              <a:rPr lang="en-US" dirty="0"/>
              <a:t> Function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336549" y="1341037"/>
            <a:ext cx="11513969" cy="4831163"/>
          </a:xfrm>
        </p:spPr>
        <p:txBody>
          <a:bodyPr>
            <a:normAutofit/>
          </a:bodyPr>
          <a:lstStyle/>
          <a:p>
            <a:r>
              <a:rPr lang="en-US" dirty="0"/>
              <a:t>Basic concept is similar to SQL’s GROUP BY</a:t>
            </a:r>
          </a:p>
          <a:p>
            <a:r>
              <a:rPr lang="en-US" dirty="0">
                <a:solidFill>
                  <a:schemeClr val="tx1"/>
                </a:solidFill>
              </a:rPr>
              <a:t>Group records that evaluate to identical expressions, then perform aggregations across each group</a:t>
            </a:r>
          </a:p>
          <a:p>
            <a:r>
              <a:rPr lang="en-US" dirty="0"/>
              <a:t>Examples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MIN/MAX/AVE flight distance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Record counts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Variances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871BE-77DD-6A43-84D8-99B99AD1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 ECL</a:t>
            </a:r>
          </a:p>
        </p:txBody>
      </p:sp>
    </p:spTree>
    <p:extLst>
      <p:ext uri="{BB962C8B-B14F-4D97-AF65-F5344CB8AC3E}">
        <p14:creationId xmlns:p14="http://schemas.microsoft.com/office/powerpoint/2010/main" val="120824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TABLE()</a:t>
            </a:r>
            <a:r>
              <a:rPr lang="en-US" dirty="0"/>
              <a:t> Function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871BE-77DD-6A43-84D8-99B99AD1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 ECL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9828" y="997004"/>
            <a:ext cx="9407409" cy="516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949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Data Exercise #1 – </a:t>
            </a:r>
            <a:r>
              <a:rPr lang="en-US" b="1" dirty="0"/>
              <a:t>04_Analyze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336549" y="1341037"/>
            <a:ext cx="6506471" cy="4831163"/>
          </a:xfrm>
        </p:spPr>
        <p:txBody>
          <a:bodyPr>
            <a:normAutofit/>
          </a:bodyPr>
          <a:lstStyle/>
          <a:p>
            <a:r>
              <a:rPr lang="en-US" dirty="0" err="1"/>
              <a:t>A_Distinct_TABLE.ecl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TABLE()</a:t>
            </a:r>
            <a:r>
              <a:rPr lang="en-US" dirty="0"/>
              <a:t> is useful for the simple action of finding the distinct values in a field</a:t>
            </a:r>
          </a:p>
          <a:p>
            <a:pPr lvl="1"/>
            <a:r>
              <a:rPr lang="en-US" dirty="0"/>
              <a:t>The given code finds the unique airline codes in the GSEC dataset and then looks up the airline names and outputs the result to the workunit</a:t>
            </a:r>
          </a:p>
          <a:p>
            <a:r>
              <a:rPr lang="en-US" dirty="0"/>
              <a:t>Assignment is to do the same thing, but with different codes found in GSEC</a:t>
            </a:r>
          </a:p>
          <a:p>
            <a:pPr lvl="1"/>
            <a:r>
              <a:rPr lang="en-US" dirty="0"/>
              <a:t>See code comments for details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871BE-77DD-6A43-84D8-99B99AD1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 ECL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21F3C-C12E-5A4D-B826-9A0407984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020" y="1172243"/>
            <a:ext cx="5007498" cy="3338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190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Data Exercise #2 – </a:t>
            </a:r>
            <a:r>
              <a:rPr lang="en-US" b="1" dirty="0"/>
              <a:t>04_Analyze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336549" y="1341037"/>
            <a:ext cx="6506471" cy="4831163"/>
          </a:xfrm>
        </p:spPr>
        <p:txBody>
          <a:bodyPr>
            <a:normAutofit/>
          </a:bodyPr>
          <a:lstStyle/>
          <a:p>
            <a:r>
              <a:rPr lang="en-US" dirty="0" err="1"/>
              <a:t>B_TABLE_Fun.ecl</a:t>
            </a:r>
            <a:r>
              <a:rPr lang="en-US" dirty="0"/>
              <a:t> in code directory</a:t>
            </a:r>
          </a:p>
          <a:p>
            <a:pPr lvl="1"/>
            <a:r>
              <a:rPr lang="en-US" dirty="0"/>
              <a:t>Example computes average distance flown by each carrier from an airport for every day of the week</a:t>
            </a:r>
          </a:p>
          <a:p>
            <a:r>
              <a:rPr lang="en-US" dirty="0"/>
              <a:t>Assignment is to use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TABLE()</a:t>
            </a:r>
            <a:r>
              <a:rPr lang="en-US" dirty="0"/>
              <a:t> to compute new aggregations</a:t>
            </a:r>
          </a:p>
          <a:p>
            <a:pPr lvl="2"/>
            <a:r>
              <a:rPr lang="en-US" dirty="0"/>
              <a:t>May either add fields to existing TABLE (if you are using the same grouping fields) or create new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TABLE()</a:t>
            </a:r>
            <a:r>
              <a:rPr lang="en-US" dirty="0"/>
              <a:t> definitions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871BE-77DD-6A43-84D8-99B99AD1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 ECL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21F3C-C12E-5A4D-B826-9A0407984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020" y="1172243"/>
            <a:ext cx="5007498" cy="3338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783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GROUP()</a:t>
            </a:r>
            <a:r>
              <a:rPr lang="en-US" dirty="0"/>
              <a:t> Can Be Fun, Too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336549" y="1341037"/>
            <a:ext cx="11513969" cy="483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GROUP()</a:t>
            </a:r>
            <a:r>
              <a:rPr lang="en-US" dirty="0">
                <a:solidFill>
                  <a:schemeClr val="tx1"/>
                </a:solidFill>
              </a:rPr>
              <a:t> is a function that creates “virtual subsets” within your data</a:t>
            </a:r>
          </a:p>
          <a:p>
            <a:r>
              <a:rPr lang="en-US" dirty="0"/>
              <a:t>Groups are created for identical values within one or more fields</a:t>
            </a:r>
          </a:p>
          <a:p>
            <a:r>
              <a:rPr lang="en-US" dirty="0"/>
              <a:t>When you apply aggregations or other functions to the grouped data, the functions are applied to each group individually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871BE-77DD-6A43-84D8-99B99AD1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 ECL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D126B-98EA-BD42-9F08-932BA8395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111" y="3428999"/>
            <a:ext cx="10025321" cy="2542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210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Data Exercise #3 – </a:t>
            </a:r>
            <a:r>
              <a:rPr lang="en-US" b="1" dirty="0"/>
              <a:t>04_Analyze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336549" y="1341037"/>
            <a:ext cx="6506471" cy="48311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C_More_Advanced.ecl</a:t>
            </a:r>
            <a:r>
              <a:rPr lang="en-US" dirty="0"/>
              <a:t> in code directory</a:t>
            </a:r>
          </a:p>
          <a:p>
            <a:r>
              <a:rPr lang="en-US" dirty="0"/>
              <a:t>Goal of code is to find the airline scheduled to fly the most routes between any two cities</a:t>
            </a:r>
          </a:p>
          <a:p>
            <a:pPr lvl="1"/>
            <a:r>
              <a:rPr lang="en-US" dirty="0"/>
              <a:t>Show the results in a human-readable way</a:t>
            </a:r>
          </a:p>
          <a:p>
            <a:r>
              <a:rPr lang="en-US" dirty="0"/>
              <a:t>Several concepts covered in this code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TABLE()</a:t>
            </a:r>
            <a:r>
              <a:rPr lang="en-US" dirty="0"/>
              <a:t> used to slim the dataset and group between any two cities (taking into account flights that go from A to B as well as B to A)</a:t>
            </a:r>
          </a:p>
          <a:p>
            <a:pPr lvl="1"/>
            <a:r>
              <a:rPr lang="en-US" dirty="0"/>
              <a:t>Appending several descriptions (names) of codes</a:t>
            </a:r>
          </a:p>
          <a:p>
            <a:pPr lvl="1"/>
            <a:r>
              <a:rPr lang="en-US" dirty="0"/>
              <a:t>An example of using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GROUP()</a:t>
            </a:r>
            <a:r>
              <a:rPr lang="en-US" dirty="0"/>
              <a:t> function</a:t>
            </a:r>
          </a:p>
          <a:p>
            <a:r>
              <a:rPr lang="en-US" dirty="0"/>
              <a:t>Assignment</a:t>
            </a:r>
          </a:p>
          <a:p>
            <a:pPr lvl="1"/>
            <a:r>
              <a:rPr lang="en-US" dirty="0"/>
              <a:t>Read, comprehend, question</a:t>
            </a:r>
          </a:p>
          <a:p>
            <a:pPr lvl="1"/>
            <a:r>
              <a:rPr lang="en-US" dirty="0"/>
              <a:t>Hey, and maybe write some more code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871BE-77DD-6A43-84D8-99B99AD1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HPCC Systems ECL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21F3C-C12E-5A4D-B826-9A0407984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020" y="1172243"/>
            <a:ext cx="5007498" cy="3338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583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Data Exercise #4 – </a:t>
            </a:r>
            <a:r>
              <a:rPr lang="en-US" b="1" dirty="0"/>
              <a:t>Final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336549" y="1341037"/>
            <a:ext cx="6506471" cy="48311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 want to fly from Austin to Chicago sometime during the month of March, 2020.  Exactly when is not important.  During that trip, I want to visit some relatives during a brief overnight stay in Bloomington, IL.</a:t>
            </a:r>
          </a:p>
          <a:p>
            <a:r>
              <a:rPr lang="en-US" dirty="0"/>
              <a:t>Output a dataset to the workunit where every record contains a flight that satisfies the following criteria</a:t>
            </a:r>
          </a:p>
          <a:p>
            <a:pPr lvl="1"/>
            <a:r>
              <a:rPr lang="en-US" dirty="0"/>
              <a:t>Depart from Austin, TX airport (AUS)</a:t>
            </a:r>
          </a:p>
          <a:p>
            <a:pPr lvl="1"/>
            <a:r>
              <a:rPr lang="en-US" dirty="0"/>
              <a:t>Arrive at the Bloomington/Normal airport in Illinois (BMI)</a:t>
            </a:r>
          </a:p>
          <a:p>
            <a:pPr lvl="2"/>
            <a:r>
              <a:rPr lang="en-US" dirty="0"/>
              <a:t>Hint: There will be one layover</a:t>
            </a:r>
          </a:p>
          <a:p>
            <a:pPr lvl="2"/>
            <a:r>
              <a:rPr lang="en-US" dirty="0"/>
              <a:t>For the connecting flight, I want to stay on the same airline because I want my bags to be transferred automatically</a:t>
            </a:r>
          </a:p>
          <a:p>
            <a:pPr lvl="2"/>
            <a:r>
              <a:rPr lang="en-US" dirty="0"/>
              <a:t>The layover time should be no less than 1 hour and no more than 2 hours</a:t>
            </a:r>
          </a:p>
          <a:p>
            <a:pPr lvl="1"/>
            <a:r>
              <a:rPr lang="en-US" dirty="0"/>
              <a:t>The very next day, before 10am, depart from the Bloomington/Normal airport and fly to O’Hare International Airport in Chicago (ORD)</a:t>
            </a:r>
          </a:p>
          <a:p>
            <a:pPr lvl="1"/>
            <a:r>
              <a:rPr lang="en-US" dirty="0"/>
              <a:t>Only the record(s) matching the minimum sum total flight time </a:t>
            </a:r>
            <a:r>
              <a:rPr lang="en-US"/>
              <a:t>+ layover </a:t>
            </a:r>
            <a:r>
              <a:rPr lang="en-US" dirty="0"/>
              <a:t>should be shown</a:t>
            </a:r>
          </a:p>
          <a:p>
            <a:r>
              <a:rPr lang="en-US" dirty="0"/>
              <a:t>Bonus</a:t>
            </a:r>
          </a:p>
          <a:p>
            <a:pPr lvl="1"/>
            <a:r>
              <a:rPr lang="en-US" dirty="0"/>
              <a:t>For each flight in the result, show the effective schedule date range taking into account that I want to fly only in March 2020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871BE-77DD-6A43-84D8-99B99AD1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HPCC Systems ECL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21F3C-C12E-5A4D-B826-9A0407984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020" y="1172243"/>
            <a:ext cx="5007498" cy="3338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065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014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Your Workstation – Browser Bookmark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72C71-8EB3-9C4F-91AC-8A7E6FBDEDD3}"/>
              </a:ext>
            </a:extLst>
          </p:cNvPr>
          <p:cNvSpPr txBox="1"/>
          <p:nvPr/>
        </p:nvSpPr>
        <p:spPr>
          <a:xfrm>
            <a:off x="492369" y="955907"/>
            <a:ext cx="11366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hlinkClick r:id="rId3"/>
              </a:rPr>
              <a:t>http://ec2-18-218-112-168.us-east-2.compute.amazonaws.com:8010/</a:t>
            </a:r>
            <a:endParaRPr lang="en-US" sz="2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AC9E26-F9DD-9D4C-8281-3D14B04DFC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7047" y="1750775"/>
            <a:ext cx="8576902" cy="4456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12105C-A34D-7242-8F26-22E39323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 ECL</a:t>
            </a:r>
          </a:p>
        </p:txBody>
      </p:sp>
    </p:spTree>
    <p:extLst>
      <p:ext uri="{BB962C8B-B14F-4D97-AF65-F5344CB8AC3E}">
        <p14:creationId xmlns:p14="http://schemas.microsoft.com/office/powerpoint/2010/main" val="273814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Control Language (ECL)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1963" y="0"/>
            <a:ext cx="411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ECL: 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33B59-B0BA-5F48-91CD-3EA887756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Declarative Programming Language</a:t>
            </a:r>
          </a:p>
          <a:p>
            <a:pPr lvl="1"/>
            <a:r>
              <a:rPr lang="en-US" dirty="0"/>
              <a:t>“… a programming paradigm … that expresses the logic of a computation without describing its control flow.” – Wikipedia</a:t>
            </a:r>
          </a:p>
          <a:p>
            <a:r>
              <a:rPr lang="en-US" dirty="0"/>
              <a:t>Designed For Big Data Scenarios</a:t>
            </a:r>
          </a:p>
          <a:p>
            <a:r>
              <a:rPr lang="en-US" dirty="0"/>
              <a:t>Any Cluster Size</a:t>
            </a:r>
          </a:p>
          <a:p>
            <a:r>
              <a:rPr lang="en-US" dirty="0"/>
              <a:t>Source-to-source compiler</a:t>
            </a:r>
          </a:p>
          <a:p>
            <a:pPr lvl="1"/>
            <a:r>
              <a:rPr lang="en-US" dirty="0"/>
              <a:t>ECL code translated to C++ that is compiled to shared libraries and executed within a custom </a:t>
            </a:r>
            <a:r>
              <a:rPr lang="en-US" dirty="0" err="1"/>
              <a:t>framwork</a:t>
            </a:r>
            <a:endParaRPr lang="en-US" dirty="0"/>
          </a:p>
          <a:p>
            <a:r>
              <a:rPr lang="en-US" dirty="0"/>
              <a:t>Useful Documentation (these links are in the </a:t>
            </a:r>
            <a:r>
              <a:rPr lang="en-US" dirty="0" err="1"/>
              <a:t>Resources.pdf</a:t>
            </a:r>
            <a:r>
              <a:rPr lang="en-US" dirty="0"/>
              <a:t> document)</a:t>
            </a:r>
          </a:p>
          <a:p>
            <a:pPr lvl="1"/>
            <a:r>
              <a:rPr lang="en-US" dirty="0"/>
              <a:t>Language Reference</a:t>
            </a:r>
          </a:p>
          <a:p>
            <a:pPr lvl="2"/>
            <a:r>
              <a:rPr lang="en-US" sz="2000" dirty="0"/>
              <a:t>https://</a:t>
            </a:r>
            <a:r>
              <a:rPr lang="en-US" sz="2000" dirty="0" err="1"/>
              <a:t>hpccsystems.com</a:t>
            </a:r>
            <a:r>
              <a:rPr lang="en-US" sz="2000" dirty="0"/>
              <a:t>/training/documentation/ecl-language-reference/html</a:t>
            </a:r>
          </a:p>
          <a:p>
            <a:pPr lvl="1"/>
            <a:r>
              <a:rPr lang="en-US" dirty="0"/>
              <a:t>Standard Library</a:t>
            </a:r>
          </a:p>
          <a:p>
            <a:pPr lvl="2"/>
            <a:r>
              <a:rPr lang="en-US" sz="2000" dirty="0"/>
              <a:t>https://</a:t>
            </a:r>
            <a:r>
              <a:rPr lang="en-US" sz="2000" dirty="0" err="1"/>
              <a:t>hpccsystems.com</a:t>
            </a:r>
            <a:r>
              <a:rPr lang="en-US" sz="2000" dirty="0"/>
              <a:t>/training/documentation/standard-library-reference/html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AB523-8272-FC45-AC9A-FC6C8570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4D3BB-4A0B-714D-ADDA-BAC342F1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 ECL</a:t>
            </a:r>
          </a:p>
        </p:txBody>
      </p:sp>
    </p:spTree>
    <p:extLst>
      <p:ext uri="{BB962C8B-B14F-4D97-AF65-F5344CB8AC3E}">
        <p14:creationId xmlns:p14="http://schemas.microsoft.com/office/powerpoint/2010/main" val="107436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ECL:  Basic, But Important,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33B59-B0BA-5F48-91CD-3EA887756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Statement Types</a:t>
            </a:r>
          </a:p>
          <a:p>
            <a:pPr lvl="1"/>
            <a:r>
              <a:rPr lang="en-US" dirty="0"/>
              <a:t>Definition</a:t>
            </a:r>
          </a:p>
          <a:p>
            <a:pPr lvl="2"/>
            <a:r>
              <a:rPr lang="en-US" dirty="0"/>
              <a:t>Assign an expression to an attribute</a:t>
            </a:r>
          </a:p>
          <a:p>
            <a:pPr lvl="1"/>
            <a:r>
              <a:rPr lang="en-US" dirty="0"/>
              <a:t>Action</a:t>
            </a:r>
          </a:p>
          <a:p>
            <a:pPr lvl="2"/>
            <a:r>
              <a:rPr lang="en-US" dirty="0"/>
              <a:t>Actually do something that affects the outside world</a:t>
            </a:r>
          </a:p>
          <a:p>
            <a:r>
              <a:rPr lang="en-US" dirty="0"/>
              <a:t>Plot Twist</a:t>
            </a:r>
          </a:p>
          <a:p>
            <a:pPr lvl="1"/>
            <a:r>
              <a:rPr lang="en-US" dirty="0"/>
              <a:t>You can define an attribute as an 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AB523-8272-FC45-AC9A-FC6C8570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060BF-00F5-F14E-AA5F-BDE4F6D60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 ECL</a:t>
            </a:r>
          </a:p>
        </p:txBody>
      </p:sp>
    </p:spTree>
    <p:extLst>
      <p:ext uri="{BB962C8B-B14F-4D97-AF65-F5344CB8AC3E}">
        <p14:creationId xmlns:p14="http://schemas.microsoft.com/office/powerpoint/2010/main" val="85324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NRS - 2015 Template">
  <a:themeElements>
    <a:clrScheme name="LNRS 2015">
      <a:dk1>
        <a:sysClr val="windowText" lastClr="000000"/>
      </a:dk1>
      <a:lt1>
        <a:sysClr val="window" lastClr="FFFFFF"/>
      </a:lt1>
      <a:dk2>
        <a:srgbClr val="671E75"/>
      </a:dk2>
      <a:lt2>
        <a:srgbClr val="00AF66"/>
      </a:lt2>
      <a:accent1>
        <a:srgbClr val="ED1C24"/>
      </a:accent1>
      <a:accent2>
        <a:srgbClr val="9BCBEB"/>
      </a:accent2>
      <a:accent3>
        <a:srgbClr val="FF8200"/>
      </a:accent3>
      <a:accent4>
        <a:srgbClr val="00778B"/>
      </a:accent4>
      <a:accent5>
        <a:srgbClr val="E1CD00"/>
      </a:accent5>
      <a:accent6>
        <a:srgbClr val="C8C9C7"/>
      </a:accent6>
      <a:hlink>
        <a:srgbClr val="002F6C"/>
      </a:hlink>
      <a:folHlink>
        <a:srgbClr val="01758D"/>
      </a:folHlink>
    </a:clrScheme>
    <a:fontScheme name="Lexis Nexis 201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lIns="0" tIns="0" rIns="0" bIns="0" rtlCol="0" anchor="t"/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7049</TotalTime>
  <Words>4861</Words>
  <Application>Microsoft Macintosh PowerPoint</Application>
  <PresentationFormat>Widescreen</PresentationFormat>
  <Paragraphs>766</Paragraphs>
  <Slides>59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Calibri</vt:lpstr>
      <vt:lpstr>Consolas</vt:lpstr>
      <vt:lpstr>LNRS - 2015 Template</vt:lpstr>
      <vt:lpstr>Introduction to HPCC Systems ECL</vt:lpstr>
      <vt:lpstr>Agenda</vt:lpstr>
      <vt:lpstr>Setting Up Your Workstation</vt:lpstr>
      <vt:lpstr>Source Code and IDE Installation Instructions</vt:lpstr>
      <vt:lpstr>Personalize Your Local Copy</vt:lpstr>
      <vt:lpstr>Setting Up Your Workstation – Browser Bookmark</vt:lpstr>
      <vt:lpstr>Enterprise Control Language (ECL)</vt:lpstr>
      <vt:lpstr>ECL:  What is it?</vt:lpstr>
      <vt:lpstr>ECL:  Basic, But Important, Stuff</vt:lpstr>
      <vt:lpstr>ECL:  Common Data Types</vt:lpstr>
      <vt:lpstr>ECL:  Important Minutia</vt:lpstr>
      <vt:lpstr>Randomly-Chosen ECL Examples</vt:lpstr>
      <vt:lpstr>ECL:  Hello World</vt:lpstr>
      <vt:lpstr>ECL:  Defining a FUNCTION</vt:lpstr>
      <vt:lpstr>ECL:  Overly-Complicated Hello World</vt:lpstr>
      <vt:lpstr>ECL:  RECORD and DATASET</vt:lpstr>
      <vt:lpstr>ECL:  Output Existing File – RECORD and DATASET</vt:lpstr>
      <vt:lpstr>ECL:  Filtering Data</vt:lpstr>
      <vt:lpstr>ECL:  Simple Filter Data Example</vt:lpstr>
      <vt:lpstr>ECL:  TRANSFORM and PROJECT</vt:lpstr>
      <vt:lpstr>ECL:  Process Every Record – TRANSFORM and PROJECT</vt:lpstr>
      <vt:lpstr>ECL:  Process Every Record – Inline TRANSFORM</vt:lpstr>
      <vt:lpstr>ECL:  JOIN</vt:lpstr>
      <vt:lpstr>ECL:  JOIN Example</vt:lpstr>
      <vt:lpstr>ECL:  Aggregation via TABLE</vt:lpstr>
      <vt:lpstr>ECL:  Simple TABLE example</vt:lpstr>
      <vt:lpstr>ECL:  Code Organization via File System Directories</vt:lpstr>
      <vt:lpstr>ECL:  Code Organization via MODULE</vt:lpstr>
      <vt:lpstr>HPCC Systems’ Admin Console (ECL Watch)</vt:lpstr>
      <vt:lpstr>ECL Watch:  What is it?</vt:lpstr>
      <vt:lpstr>Getting to Know the Data</vt:lpstr>
      <vt:lpstr>The Data – Scheduled Flight Information</vt:lpstr>
      <vt:lpstr>Data Inspection via ECL Watch</vt:lpstr>
      <vt:lpstr>Data Inspection via Code – 01_View</vt:lpstr>
      <vt:lpstr>Working with the Data</vt:lpstr>
      <vt:lpstr>Data Validation</vt:lpstr>
      <vt:lpstr>Data Validation – Testing and Assigning Results</vt:lpstr>
      <vt:lpstr>Data Validation Exercise – 02_Data_Validation</vt:lpstr>
      <vt:lpstr>Data Enrichment From Within – Complex Single Values</vt:lpstr>
      <vt:lpstr>Data Enrichment From Within – Inter-Record Computations</vt:lpstr>
      <vt:lpstr>Data Enrichment From Within – Other Miscellaneous Thoughts</vt:lpstr>
      <vt:lpstr>Useful Date-Oriented ECL Types And Functions – Std Library</vt:lpstr>
      <vt:lpstr>Useful Date-Oriented ECL Types And Functions – Std Library</vt:lpstr>
      <vt:lpstr>Useful Date-Oriented ECL Types And Functions – Example</vt:lpstr>
      <vt:lpstr>Data Enrichment Exercise #1 – 03_Enrich_Append</vt:lpstr>
      <vt:lpstr>Data Enrichment From Without – Append From Other Data Sources</vt:lpstr>
      <vt:lpstr>Data Enrichment From Without – JOIN() Function</vt:lpstr>
      <vt:lpstr>Data Enrichment From Without – Carrier (Airline) Name</vt:lpstr>
      <vt:lpstr>Data Enrichment From Without – Airline Name</vt:lpstr>
      <vt:lpstr>Data Enrichment Exercise #2 – 03_Enrich_Append</vt:lpstr>
      <vt:lpstr>Analyzing Data</vt:lpstr>
      <vt:lpstr>The TABLE() Function</vt:lpstr>
      <vt:lpstr>The TABLE() Function</vt:lpstr>
      <vt:lpstr>Analyzing Data Exercise #1 – 04_Analyze</vt:lpstr>
      <vt:lpstr>Analyzing Data Exercise #2 – 04_Analyze</vt:lpstr>
      <vt:lpstr>GROUP() Can Be Fun, Too</vt:lpstr>
      <vt:lpstr>Analyzing Data Exercise #3 – 04_Analyze</vt:lpstr>
      <vt:lpstr>Analyzing Data Exercise #4 – Final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Frauenhoffer</dc:creator>
  <cp:lastModifiedBy>Dan Camper</cp:lastModifiedBy>
  <cp:revision>373</cp:revision>
  <dcterms:created xsi:type="dcterms:W3CDTF">2015-07-26T09:19:47Z</dcterms:created>
  <dcterms:modified xsi:type="dcterms:W3CDTF">2020-01-17T15:27:13Z</dcterms:modified>
</cp:coreProperties>
</file>