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0" r:id="rId6"/>
    <p:sldId id="271" r:id="rId7"/>
    <p:sldId id="272" r:id="rId8"/>
    <p:sldId id="268" r:id="rId9"/>
    <p:sldId id="277" r:id="rId10"/>
    <p:sldId id="283" r:id="rId11"/>
    <p:sldId id="284" r:id="rId12"/>
    <p:sldId id="285" r:id="rId13"/>
    <p:sldId id="286" r:id="rId14"/>
    <p:sldId id="290" r:id="rId15"/>
    <p:sldId id="287" r:id="rId16"/>
    <p:sldId id="291" r:id="rId17"/>
    <p:sldId id="289" r:id="rId18"/>
    <p:sldId id="288" r:id="rId19"/>
    <p:sldId id="281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7" autoAdjust="0"/>
    <p:restoredTop sz="94674" autoAdjust="0"/>
  </p:normalViewPr>
  <p:slideViewPr>
    <p:cSldViewPr snapToGrid="0" showGuides="1">
      <p:cViewPr varScale="1">
        <p:scale>
          <a:sx n="124" d="100"/>
          <a:sy n="124" d="100"/>
        </p:scale>
        <p:origin x="352" y="17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DE080B-B673-4B06-8C84-B343349A6BAD}" type="datetime1">
              <a:rPr lang="es-ES" smtClean="0"/>
              <a:t>13/4/20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885C0-D302-4EB1-9918-CDFF52A2EC0F}" type="datetime1">
              <a:rPr lang="es-ES" smtClean="0"/>
              <a:pPr/>
              <a:t>13/4/20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830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8621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242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9247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892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2509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2059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436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363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312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911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9194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5371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2430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4079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222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derech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SUBTÍTULO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derech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5400" y="0"/>
            <a:ext cx="5816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99201" y="1308100"/>
            <a:ext cx="5892798" cy="55498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dirty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dirty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dirty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dirty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dirty="0"/>
              <a:t>Quinto nivel</a:t>
            </a:r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dirty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dirty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dirty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dirty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dirty="0"/>
              <a:t>Quinto nivel</a:t>
            </a:r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 dirty="0"/>
              <a:t>Haga clic en el icono para agregar un gráfico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tabla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 dirty="0"/>
              <a:t>Haga clic en el icono para agregar una tabla</a:t>
            </a:r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as 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derech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tryxslt.asp?xmlfile=cdcatalog&amp;xsltfile=cdcatalo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tryxslt.asp?xmlfile=cdcatalog&amp;xsltfile=cdcatalo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tryxslt.asp?xmlfile=cdcatalog&amp;xsltfile=cdcatalo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AA14264-354E-6041-A410-65DCF031EB9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682379" y="4120427"/>
            <a:ext cx="3543814" cy="2527371"/>
          </a:xfrm>
          <a:prstGeom prst="rect">
            <a:avLst/>
          </a:prstGeom>
          <a:noFill/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" dirty="0"/>
              <a:t>Mario Pérez Sánchez-Montañez</a:t>
            </a:r>
          </a:p>
          <a:p>
            <a:r>
              <a:rPr lang="es-ES" dirty="0"/>
              <a:t>David Camuñas Sánchez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99B042D-E7C4-314A-9308-00AAB69CB9F2}"/>
              </a:ext>
            </a:extLst>
          </p:cNvPr>
          <p:cNvSpPr txBox="1">
            <a:spLocks/>
          </p:cNvSpPr>
          <p:nvPr/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/>
              <a:t>BASE DE DATOS DOCUMENTAL XML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55" y="1308100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s-ES" dirty="0"/>
              <a:t>FI BBVA BOLSA USA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237CFF53-A56F-4343-8A4B-AD960A4793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46971" y="6356350"/>
            <a:ext cx="740227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es-ES" sz="1800" noProof="0" smtClean="0"/>
              <a:pPr rtl="0">
                <a:spcAft>
                  <a:spcPts val="600"/>
                </a:spcAft>
              </a:pPr>
              <a:t>1</a:t>
            </a:fld>
            <a:endParaRPr lang="es-ES" sz="1800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6794D-7B84-CB4E-A91A-43D2027B6E43}"/>
              </a:ext>
            </a:extLst>
          </p:cNvPr>
          <p:cNvSpPr txBox="1"/>
          <p:nvPr/>
        </p:nvSpPr>
        <p:spPr>
          <a:xfrm>
            <a:off x="2861721" y="6415801"/>
            <a:ext cx="2716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b="1" dirty="0"/>
              <a:t>Fuente</a:t>
            </a:r>
            <a:r>
              <a:rPr lang="en-ES" sz="1000" dirty="0"/>
              <a:t>: </a:t>
            </a:r>
            <a:r>
              <a:rPr lang="en-GB" sz="1000" dirty="0"/>
              <a:t>https://</a:t>
            </a:r>
            <a:r>
              <a:rPr lang="en-GB" sz="1000" dirty="0" err="1"/>
              <a:t>www.cnmv.es</a:t>
            </a:r>
            <a:r>
              <a:rPr lang="en-GB" sz="1000" dirty="0"/>
              <a:t>/portal/</a:t>
            </a:r>
            <a:r>
              <a:rPr lang="en-GB" sz="1000" dirty="0" err="1"/>
              <a:t>home.aspx</a:t>
            </a:r>
            <a:endParaRPr lang="en-ES" sz="1000" i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5146D00-4595-3746-9410-2E692447F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877" y="877378"/>
            <a:ext cx="3304856" cy="13219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1EDB97-E2BA-0543-9130-AAA873FAA29B}"/>
              </a:ext>
            </a:extLst>
          </p:cNvPr>
          <p:cNvSpPr txBox="1"/>
          <p:nvPr/>
        </p:nvSpPr>
        <p:spPr>
          <a:xfrm>
            <a:off x="7817877" y="2366003"/>
            <a:ext cx="2716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b="1" dirty="0"/>
              <a:t>Fuente</a:t>
            </a:r>
            <a:r>
              <a:rPr lang="en-ES" sz="1000" dirty="0"/>
              <a:t>: </a:t>
            </a:r>
            <a:r>
              <a:rPr lang="en-GB" sz="1000" dirty="0"/>
              <a:t>https://</a:t>
            </a:r>
            <a:r>
              <a:rPr lang="en-GB" sz="1000" dirty="0" err="1"/>
              <a:t>www.bbva.es</a:t>
            </a:r>
            <a:r>
              <a:rPr lang="en-GB" sz="1000" dirty="0"/>
              <a:t>/</a:t>
            </a:r>
            <a:r>
              <a:rPr lang="en-GB" sz="1000" dirty="0" err="1"/>
              <a:t>personas.html</a:t>
            </a:r>
            <a:endParaRPr lang="en-ES" sz="1000" i="1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1076254"/>
            <a:ext cx="7342622" cy="1215566"/>
          </a:xfrm>
        </p:spPr>
        <p:txBody>
          <a:bodyPr rtlCol="0">
            <a:normAutofit fontScale="90000"/>
          </a:bodyPr>
          <a:lstStyle/>
          <a:p>
            <a:r>
              <a:rPr lang="es-ES" dirty="0"/>
              <a:t>EJEMPLOS DE </a:t>
            </a:r>
            <a:br>
              <a:rPr lang="es-ES" dirty="0"/>
            </a:br>
            <a:r>
              <a:rPr lang="es-ES" dirty="0"/>
              <a:t>CONSULTA</a:t>
            </a:r>
            <a:endParaRPr lang="es-ES" b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1800" smtClean="0"/>
              <a:pPr rtl="0"/>
              <a:t>10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89FDF38-BE43-4EB2-9346-AC3D662E30FB}"/>
              </a:ext>
            </a:extLst>
          </p:cNvPr>
          <p:cNvSpPr txBox="1"/>
          <p:nvPr/>
        </p:nvSpPr>
        <p:spPr>
          <a:xfrm>
            <a:off x="241811" y="2898085"/>
            <a:ext cx="610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Devolver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toda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la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información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de los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datos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económicos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del FIM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5C609-0E0C-6B44-A5ED-E2363FEC6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417" y="2915967"/>
            <a:ext cx="1192781" cy="1192781"/>
          </a:xfrm>
          <a:prstGeom prst="rect">
            <a:avLst/>
          </a:prstGeom>
        </p:spPr>
      </p:pic>
      <p:pic>
        <p:nvPicPr>
          <p:cNvPr id="11" name="Picture Placeholder 39">
            <a:extLst>
              <a:ext uri="{FF2B5EF4-FFF2-40B4-BE49-F238E27FC236}">
                <a16:creationId xmlns:a16="http://schemas.microsoft.com/office/drawing/2014/main" id="{C479B5A3-4C37-8744-A3B9-BDFAAAB7C6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/>
        </p:blipFill>
        <p:spPr>
          <a:xfrm>
            <a:off x="8754877" y="136525"/>
            <a:ext cx="2148031" cy="1910853"/>
          </a:xfr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2B2B90-67D9-884C-A51C-F36F3EC1F1F5}"/>
              </a:ext>
            </a:extLst>
          </p:cNvPr>
          <p:cNvSpPr txBox="1"/>
          <p:nvPr/>
        </p:nvSpPr>
        <p:spPr>
          <a:xfrm>
            <a:off x="8754877" y="2221880"/>
            <a:ext cx="2890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</a:t>
            </a:r>
            <a:r>
              <a:rPr lang="en-GB" sz="1100" dirty="0"/>
              <a:t>https://</a:t>
            </a:r>
            <a:r>
              <a:rPr lang="en-GB" sz="1100" dirty="0" err="1"/>
              <a:t>www.basex.org</a:t>
            </a:r>
            <a:endParaRPr lang="en-ES" sz="11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68956-FD46-FE4A-83A4-72C44FFA6E85}"/>
              </a:ext>
            </a:extLst>
          </p:cNvPr>
          <p:cNvSpPr txBox="1"/>
          <p:nvPr/>
        </p:nvSpPr>
        <p:spPr>
          <a:xfrm>
            <a:off x="10200082" y="4074429"/>
            <a:ext cx="18489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</a:t>
            </a:r>
            <a:r>
              <a:rPr lang="en-GB" sz="1100" dirty="0"/>
              <a:t>https://</a:t>
            </a:r>
            <a:r>
              <a:rPr lang="en-GB" sz="1100" dirty="0" err="1"/>
              <a:t>www.javatpoint.com</a:t>
            </a:r>
            <a:r>
              <a:rPr lang="en-GB" sz="1100" dirty="0"/>
              <a:t>/</a:t>
            </a:r>
            <a:r>
              <a:rPr lang="en-GB" sz="1100" dirty="0" err="1"/>
              <a:t>xquery</a:t>
            </a:r>
            <a:r>
              <a:rPr lang="en-GB" sz="1100" dirty="0"/>
              <a:t>-tutorial</a:t>
            </a:r>
            <a:endParaRPr lang="en-ES" sz="11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7369C9-EC39-E647-9B77-5280CD8D0E6D}"/>
              </a:ext>
            </a:extLst>
          </p:cNvPr>
          <p:cNvSpPr/>
          <p:nvPr/>
        </p:nvSpPr>
        <p:spPr>
          <a:xfrm>
            <a:off x="1516786" y="42901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$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in 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xbrl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InformeFIM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</a:p>
          <a:p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DatosFondoCompartimentoFIM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$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DatosEconomicosFIM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9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1800" smtClean="0"/>
              <a:pPr rtl="0"/>
              <a:t>11</a:t>
            </a:fld>
            <a:endParaRPr lang="es-ES" dirty="0"/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6B67AD3D-AD34-4191-A5B6-79147B92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97" y="257547"/>
            <a:ext cx="7342622" cy="1215566"/>
          </a:xfrm>
        </p:spPr>
        <p:txBody>
          <a:bodyPr rtlCol="0">
            <a:normAutofit fontScale="90000"/>
          </a:bodyPr>
          <a:lstStyle/>
          <a:p>
            <a:r>
              <a:rPr lang="es-ES" dirty="0"/>
              <a:t>EJEMPLOS DE </a:t>
            </a:r>
            <a:br>
              <a:rPr lang="es-ES" dirty="0"/>
            </a:br>
            <a:r>
              <a:rPr lang="es-ES" dirty="0"/>
              <a:t>CONSULTA</a:t>
            </a:r>
            <a:endParaRPr lang="es-ES" b="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EFFB14-DBFD-4C18-9257-C7EE12DEAC28}"/>
              </a:ext>
            </a:extLst>
          </p:cNvPr>
          <p:cNvSpPr txBox="1"/>
          <p:nvPr/>
        </p:nvSpPr>
        <p:spPr>
          <a:xfrm>
            <a:off x="280797" y="1643443"/>
            <a:ext cx="3625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Devolver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toda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la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información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de los </a:t>
            </a:r>
          </a:p>
          <a:p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datos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económicos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del FIM</a:t>
            </a:r>
          </a:p>
        </p:txBody>
      </p:sp>
      <p:pic>
        <p:nvPicPr>
          <p:cNvPr id="8" name="Picture Placeholder 39">
            <a:extLst>
              <a:ext uri="{FF2B5EF4-FFF2-40B4-BE49-F238E27FC236}">
                <a16:creationId xmlns:a16="http://schemas.microsoft.com/office/drawing/2014/main" id="{151DD7FA-BA89-C746-8160-448E66E7658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0263354" y="226342"/>
            <a:ext cx="1253730" cy="1115298"/>
          </a:xfr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5709BC-16CC-F848-AC3C-AA5478C05845}"/>
              </a:ext>
            </a:extLst>
          </p:cNvPr>
          <p:cNvSpPr txBox="1"/>
          <p:nvPr/>
        </p:nvSpPr>
        <p:spPr>
          <a:xfrm>
            <a:off x="10174038" y="1381833"/>
            <a:ext cx="2890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</a:t>
            </a:r>
            <a:r>
              <a:rPr lang="en-GB" sz="1100" dirty="0"/>
              <a:t>https://</a:t>
            </a:r>
            <a:r>
              <a:rPr lang="en-GB" sz="1100" dirty="0" err="1"/>
              <a:t>www.basex.org</a:t>
            </a:r>
            <a:endParaRPr lang="en-ES" sz="11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771280-89EB-174C-BB18-0180C403F3CC}"/>
              </a:ext>
            </a:extLst>
          </p:cNvPr>
          <p:cNvSpPr/>
          <p:nvPr/>
        </p:nvSpPr>
        <p:spPr>
          <a:xfrm>
            <a:off x="4404605" y="1747305"/>
            <a:ext cx="853774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 err="1">
                <a:solidFill>
                  <a:srgbClr val="800000"/>
                </a:solidFill>
                <a:latin typeface="Menlo" panose="020B0609030804020204" pitchFamily="49" charset="0"/>
              </a:rPr>
              <a:t>iic-fim:DatosEconomicosFIM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xmlns:iic-fim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www.cnmv.es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iic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fim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/1-2009/2009-03-31"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xmlns:xbrli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www.xbrl.org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/2003/instance"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xmlns:iic-ges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www.cnmv.es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iic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ges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/1-2009/2009-03-31"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</a:rPr>
              <a:t>xmlns:iso4217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www.xbrl.org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/2003/iso4217"</a:t>
            </a:r>
            <a:r>
              <a:rPr lang="en-GB" sz="14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sz="140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 err="1">
                <a:solidFill>
                  <a:srgbClr val="800000"/>
                </a:solidFill>
                <a:latin typeface="Menlo" panose="020B0609030804020204" pitchFamily="49" charset="0"/>
              </a:rPr>
              <a:t>iic-com:IndiceRotacionCartera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contextRef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"Anexo1_4190_S1_2019_da"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</a:rPr>
              <a:t>decimals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"2"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unitRef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"pure"</a:t>
            </a:r>
            <a:r>
              <a:rPr lang="en-GB" sz="14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0.46</a:t>
            </a:r>
          </a:p>
          <a:p>
            <a:pPr lvl="1"/>
            <a:r>
              <a:rPr lang="en-GB" sz="140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GB" sz="1400" dirty="0" err="1">
                <a:solidFill>
                  <a:srgbClr val="800000"/>
                </a:solidFill>
                <a:latin typeface="Menlo" panose="020B0609030804020204" pitchFamily="49" charset="0"/>
              </a:rPr>
              <a:t>iic-com:IndiceRotacionCartera</a:t>
            </a:r>
            <a:r>
              <a:rPr lang="en-GB" sz="14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sz="140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 err="1">
                <a:solidFill>
                  <a:srgbClr val="800000"/>
                </a:solidFill>
                <a:latin typeface="Menlo" panose="020B0609030804020204" pitchFamily="49" charset="0"/>
              </a:rPr>
              <a:t>iic-com:IndiceRotacionCartera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contextRef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"Anexo1_4190_S1_2019_dpp"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</a:rPr>
              <a:t>decimals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"2"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unitRef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"pure"</a:t>
            </a:r>
            <a:r>
              <a:rPr lang="en-GB" sz="14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1.59</a:t>
            </a:r>
          </a:p>
          <a:p>
            <a:pPr lvl="1"/>
            <a:r>
              <a:rPr lang="en-GB" sz="140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GB" sz="1400" dirty="0" err="1">
                <a:solidFill>
                  <a:srgbClr val="800000"/>
                </a:solidFill>
                <a:latin typeface="Menlo" panose="020B0609030804020204" pitchFamily="49" charset="0"/>
              </a:rPr>
              <a:t>iic-com:IndiceRotacionCartera</a:t>
            </a:r>
            <a:r>
              <a:rPr lang="en-GB" sz="14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sz="140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 err="1">
                <a:solidFill>
                  <a:srgbClr val="800000"/>
                </a:solidFill>
                <a:latin typeface="Menlo" panose="020B0609030804020204" pitchFamily="49" charset="0"/>
              </a:rPr>
              <a:t>iic-com:IndiceRotacionCartera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contextRef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"Anexo1_4190_S1_2019_daa"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</a:rPr>
              <a:t>decimals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"2"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400" dirty="0" err="1">
                <a:solidFill>
                  <a:srgbClr val="FF0000"/>
                </a:solidFill>
                <a:latin typeface="Menlo" panose="020B0609030804020204" pitchFamily="49" charset="0"/>
              </a:rPr>
              <a:t>unitRef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0000FF"/>
                </a:solidFill>
                <a:latin typeface="Menlo" panose="020B0609030804020204" pitchFamily="49" charset="0"/>
              </a:rPr>
              <a:t>"pure"</a:t>
            </a:r>
            <a:r>
              <a:rPr lang="en-GB" sz="14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0.46</a:t>
            </a:r>
          </a:p>
          <a:p>
            <a:pPr lvl="1"/>
            <a:r>
              <a:rPr lang="en-GB" sz="140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GB" sz="1400" dirty="0" err="1">
                <a:solidFill>
                  <a:srgbClr val="800000"/>
                </a:solidFill>
                <a:latin typeface="Menlo" panose="020B0609030804020204" pitchFamily="49" charset="0"/>
              </a:rPr>
              <a:t>iic-com:IndiceRotacionCartera</a:t>
            </a:r>
            <a:r>
              <a:rPr lang="en-GB" sz="14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</a:p>
          <a:p>
            <a:r>
              <a:rPr lang="en-GB" sz="140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GB" sz="1400" dirty="0" err="1">
                <a:solidFill>
                  <a:srgbClr val="800000"/>
                </a:solidFill>
                <a:latin typeface="Menlo" panose="020B0609030804020204" pitchFamily="49" charset="0"/>
              </a:rPr>
              <a:t>iic-fim:DatosEconomicosFIM</a:t>
            </a:r>
            <a:r>
              <a:rPr lang="en-GB" sz="14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2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1076254"/>
            <a:ext cx="7342622" cy="1215566"/>
          </a:xfrm>
        </p:spPr>
        <p:txBody>
          <a:bodyPr rtlCol="0">
            <a:normAutofit fontScale="90000"/>
          </a:bodyPr>
          <a:lstStyle/>
          <a:p>
            <a:r>
              <a:rPr lang="es-ES" dirty="0"/>
              <a:t>EJEMPLOS DE </a:t>
            </a:r>
            <a:br>
              <a:rPr lang="es-ES" dirty="0"/>
            </a:br>
            <a:r>
              <a:rPr lang="es-ES" dirty="0"/>
              <a:t>CONSULTA</a:t>
            </a:r>
            <a:endParaRPr lang="es-ES" b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2000" smtClean="0"/>
              <a:pPr rtl="0"/>
              <a:t>12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89FDF38-BE43-4EB2-9346-AC3D662E30FB}"/>
              </a:ext>
            </a:extLst>
          </p:cNvPr>
          <p:cNvSpPr txBox="1"/>
          <p:nvPr/>
        </p:nvSpPr>
        <p:spPr>
          <a:xfrm>
            <a:off x="241811" y="2898085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Devolver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todas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los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datos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sobre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las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Comparativas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de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rentabilidad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media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F59AD6-986C-FE4F-926B-8D771B6EB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417" y="3364750"/>
            <a:ext cx="1192781" cy="1192781"/>
          </a:xfrm>
          <a:prstGeom prst="rect">
            <a:avLst/>
          </a:prstGeom>
        </p:spPr>
      </p:pic>
      <p:pic>
        <p:nvPicPr>
          <p:cNvPr id="8" name="Picture Placeholder 39">
            <a:extLst>
              <a:ext uri="{FF2B5EF4-FFF2-40B4-BE49-F238E27FC236}">
                <a16:creationId xmlns:a16="http://schemas.microsoft.com/office/drawing/2014/main" id="{7CEBBFFD-6778-954B-A42D-933C399EF7A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/>
        </p:blipFill>
        <p:spPr>
          <a:xfrm>
            <a:off x="8754877" y="136525"/>
            <a:ext cx="2148031" cy="1910853"/>
          </a:xfr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F66D04-261C-9445-A1AE-AB131ED60C28}"/>
              </a:ext>
            </a:extLst>
          </p:cNvPr>
          <p:cNvSpPr txBox="1"/>
          <p:nvPr/>
        </p:nvSpPr>
        <p:spPr>
          <a:xfrm>
            <a:off x="8754877" y="2221880"/>
            <a:ext cx="2890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</a:t>
            </a:r>
            <a:r>
              <a:rPr lang="en-GB" sz="1100" dirty="0"/>
              <a:t>https://</a:t>
            </a:r>
            <a:r>
              <a:rPr lang="en-GB" sz="1100" dirty="0" err="1"/>
              <a:t>www.basex.org</a:t>
            </a:r>
            <a:endParaRPr lang="en-ES" sz="11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94076-AA6B-AB4A-8D6A-580C8CACB8A3}"/>
              </a:ext>
            </a:extLst>
          </p:cNvPr>
          <p:cNvSpPr txBox="1"/>
          <p:nvPr/>
        </p:nvSpPr>
        <p:spPr>
          <a:xfrm>
            <a:off x="10343018" y="4556694"/>
            <a:ext cx="18489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</a:t>
            </a:r>
            <a:r>
              <a:rPr lang="en-GB" sz="1100" dirty="0"/>
              <a:t>https://</a:t>
            </a:r>
            <a:r>
              <a:rPr lang="en-GB" sz="1100" dirty="0" err="1"/>
              <a:t>www.javatpoint.com</a:t>
            </a:r>
            <a:r>
              <a:rPr lang="en-GB" sz="1100" dirty="0"/>
              <a:t>/</a:t>
            </a:r>
            <a:r>
              <a:rPr lang="en-GB" sz="1100" dirty="0" err="1"/>
              <a:t>xquery</a:t>
            </a:r>
            <a:r>
              <a:rPr lang="en-GB" sz="1100" dirty="0"/>
              <a:t>-tutorial</a:t>
            </a:r>
            <a:endParaRPr lang="en-ES" sz="11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C0D2D-25D8-4D42-AA5F-96CDDC70A8A3}"/>
              </a:ext>
            </a:extLst>
          </p:cNvPr>
          <p:cNvSpPr/>
          <p:nvPr/>
        </p:nvSpPr>
        <p:spPr>
          <a:xfrm>
            <a:off x="345055" y="4172303"/>
            <a:ext cx="6548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$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in 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xbrl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ComparativaRentabilidadMedia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$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CuadroTexto 2">
            <a:extLst>
              <a:ext uri="{FF2B5EF4-FFF2-40B4-BE49-F238E27FC236}">
                <a16:creationId xmlns:a16="http://schemas.microsoft.com/office/drawing/2014/main" id="{8A27E995-2C3B-CC40-9029-CAB8FB820F7E}"/>
              </a:ext>
            </a:extLst>
          </p:cNvPr>
          <p:cNvSpPr txBox="1"/>
          <p:nvPr/>
        </p:nvSpPr>
        <p:spPr>
          <a:xfrm>
            <a:off x="345055" y="3689016"/>
            <a:ext cx="125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XQUERY</a:t>
            </a:r>
          </a:p>
        </p:txBody>
      </p:sp>
      <p:sp>
        <p:nvSpPr>
          <p:cNvPr id="15" name="CuadroTexto 2">
            <a:extLst>
              <a:ext uri="{FF2B5EF4-FFF2-40B4-BE49-F238E27FC236}">
                <a16:creationId xmlns:a16="http://schemas.microsoft.com/office/drawing/2014/main" id="{84A716AA-F974-F541-8B58-2464A4015483}"/>
              </a:ext>
            </a:extLst>
          </p:cNvPr>
          <p:cNvSpPr txBox="1"/>
          <p:nvPr/>
        </p:nvSpPr>
        <p:spPr>
          <a:xfrm>
            <a:off x="2607609" y="506866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XPATH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492B5-CCB4-E049-890C-E7ADCD78C85B}"/>
              </a:ext>
            </a:extLst>
          </p:cNvPr>
          <p:cNvSpPr/>
          <p:nvPr/>
        </p:nvSpPr>
        <p:spPr>
          <a:xfrm>
            <a:off x="2825898" y="5538854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xbrl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ComparativaRentabilidadMedia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5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1800" smtClean="0"/>
              <a:pPr rtl="0"/>
              <a:t>13</a:t>
            </a:fld>
            <a:endParaRPr lang="es-ES" dirty="0"/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6B67AD3D-AD34-4191-A5B6-79147B92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97" y="257547"/>
            <a:ext cx="7342622" cy="1215566"/>
          </a:xfrm>
        </p:spPr>
        <p:txBody>
          <a:bodyPr rtlCol="0">
            <a:normAutofit fontScale="90000"/>
          </a:bodyPr>
          <a:lstStyle/>
          <a:p>
            <a:r>
              <a:rPr lang="es-ES" dirty="0"/>
              <a:t>EJEMPLOS DE </a:t>
            </a:r>
            <a:br>
              <a:rPr lang="es-ES" dirty="0"/>
            </a:br>
            <a:r>
              <a:rPr lang="es-ES" dirty="0"/>
              <a:t>CONSULTA</a:t>
            </a:r>
            <a:endParaRPr lang="es-ES" b="0" dirty="0"/>
          </a:p>
        </p:txBody>
      </p:sp>
      <p:pic>
        <p:nvPicPr>
          <p:cNvPr id="8" name="Picture Placeholder 39">
            <a:extLst>
              <a:ext uri="{FF2B5EF4-FFF2-40B4-BE49-F238E27FC236}">
                <a16:creationId xmlns:a16="http://schemas.microsoft.com/office/drawing/2014/main" id="{151DD7FA-BA89-C746-8160-448E66E7658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0263354" y="226342"/>
            <a:ext cx="1253730" cy="1115298"/>
          </a:xfr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5709BC-16CC-F848-AC3C-AA5478C05845}"/>
              </a:ext>
            </a:extLst>
          </p:cNvPr>
          <p:cNvSpPr txBox="1"/>
          <p:nvPr/>
        </p:nvSpPr>
        <p:spPr>
          <a:xfrm>
            <a:off x="10174038" y="1381833"/>
            <a:ext cx="2890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</a:t>
            </a:r>
            <a:r>
              <a:rPr lang="en-GB" sz="1100" dirty="0"/>
              <a:t>https://</a:t>
            </a:r>
            <a:r>
              <a:rPr lang="en-GB" sz="1100" dirty="0" err="1"/>
              <a:t>www.basex.org</a:t>
            </a:r>
            <a:endParaRPr lang="en-ES" sz="11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33B204-DC82-0143-B608-09BF6D438765}"/>
              </a:ext>
            </a:extLst>
          </p:cNvPr>
          <p:cNvSpPr/>
          <p:nvPr/>
        </p:nvSpPr>
        <p:spPr>
          <a:xfrm>
            <a:off x="4398466" y="1683636"/>
            <a:ext cx="5864888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 err="1">
                <a:solidFill>
                  <a:srgbClr val="800000"/>
                </a:solidFill>
                <a:latin typeface="Menlo" panose="020B0609030804020204" pitchFamily="49" charset="0"/>
              </a:rPr>
              <a:t>iic-ges:ComparativaRentabilidadMedia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050" dirty="0" err="1">
                <a:solidFill>
                  <a:srgbClr val="FF0000"/>
                </a:solidFill>
                <a:latin typeface="Menlo" panose="020B0609030804020204" pitchFamily="49" charset="0"/>
              </a:rPr>
              <a:t>xmlns:iic-ges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www.cnmv.es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iic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ges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/1-2009/2009-03-31"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050" dirty="0" err="1">
                <a:solidFill>
                  <a:srgbClr val="FF0000"/>
                </a:solidFill>
                <a:latin typeface="Menlo" panose="020B0609030804020204" pitchFamily="49" charset="0"/>
              </a:rPr>
              <a:t>xmlns:xbrli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www.xbrl.org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/2003/instance"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050" dirty="0" err="1">
                <a:solidFill>
                  <a:srgbClr val="FF0000"/>
                </a:solidFill>
                <a:latin typeface="Menlo" panose="020B0609030804020204" pitchFamily="49" charset="0"/>
              </a:rPr>
              <a:t>xmlns:iic-fim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www.cnmv.es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iic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fim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/1-2009/2009-03-31"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050" dirty="0" err="1">
                <a:solidFill>
                  <a:srgbClr val="FF0000"/>
                </a:solidFill>
                <a:latin typeface="Menlo" panose="020B0609030804020204" pitchFamily="49" charset="0"/>
              </a:rPr>
              <a:t>xmlns:dgi-lc-es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www.xbrl.org.es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/es/2008/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dgi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gp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lc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-es/2008-01-30"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050" dirty="0" err="1">
                <a:solidFill>
                  <a:srgbClr val="FF0000"/>
                </a:solidFill>
                <a:latin typeface="Menlo" panose="020B0609030804020204" pitchFamily="49" charset="0"/>
              </a:rPr>
              <a:t>xmlns:dgi-est-gen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www.xbrl.org.es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/es/2008/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dgi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gp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est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-gen/2008-01-30"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050" dirty="0" err="1">
                <a:solidFill>
                  <a:srgbClr val="FF0000"/>
                </a:solidFill>
                <a:latin typeface="Menlo" panose="020B0609030804020204" pitchFamily="49" charset="0"/>
              </a:rPr>
              <a:t>xmlns:xbrll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www.xbrl.org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/2003/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linkbase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endParaRPr lang="en-GB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sz="1050" dirty="0" err="1">
                <a:solidFill>
                  <a:srgbClr val="FF0000"/>
                </a:solidFill>
                <a:latin typeface="Menlo" panose="020B0609030804020204" pitchFamily="49" charset="0"/>
              </a:rPr>
              <a:t>xmlns:iic-com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www.cnmv.es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iic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/com/1-2009/2009-03-31"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050" dirty="0" err="1">
                <a:solidFill>
                  <a:srgbClr val="FF0000"/>
                </a:solidFill>
                <a:latin typeface="Menlo" panose="020B0609030804020204" pitchFamily="49" charset="0"/>
              </a:rPr>
              <a:t>xmlns:dgi-lc-int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www.xbrl.org.es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/es/2008/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dgi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gp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050" dirty="0" err="1">
                <a:solidFill>
                  <a:srgbClr val="0000FF"/>
                </a:solidFill>
                <a:latin typeface="Menlo" panose="020B0609030804020204" pitchFamily="49" charset="0"/>
              </a:rPr>
              <a:t>lc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-int/2008-01-30"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05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 err="1">
                <a:solidFill>
                  <a:srgbClr val="800000"/>
                </a:solidFill>
                <a:latin typeface="Menlo" panose="020B0609030804020204" pitchFamily="49" charset="0"/>
              </a:rPr>
              <a:t>iic-ges:ComparativaVocacionMonetarioCortoPlazoPatrimonio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050" dirty="0" err="1">
                <a:solidFill>
                  <a:srgbClr val="FF0000"/>
                </a:solidFill>
                <a:latin typeface="Menlo" panose="020B0609030804020204" pitchFamily="49" charset="0"/>
              </a:rPr>
              <a:t>contextRef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"Anexo1_4190_S1_2019_da"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050" dirty="0">
                <a:solidFill>
                  <a:srgbClr val="FF0000"/>
                </a:solidFill>
                <a:latin typeface="Menlo" panose="020B0609030804020204" pitchFamily="49" charset="0"/>
              </a:rPr>
              <a:t>decimals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"0"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050" dirty="0" err="1">
                <a:solidFill>
                  <a:srgbClr val="FF0000"/>
                </a:solidFill>
                <a:latin typeface="Menlo" panose="020B0609030804020204" pitchFamily="49" charset="0"/>
              </a:rPr>
              <a:t>unitRef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"EUR"</a:t>
            </a:r>
            <a:r>
              <a:rPr lang="en-GB" sz="105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0</a:t>
            </a:r>
          </a:p>
          <a:p>
            <a:pPr lvl="1"/>
            <a:r>
              <a:rPr lang="en-GB" sz="105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 err="1">
                <a:solidFill>
                  <a:srgbClr val="800000"/>
                </a:solidFill>
                <a:latin typeface="Menlo" panose="020B0609030804020204" pitchFamily="49" charset="0"/>
              </a:rPr>
              <a:t>iic-ges:ComparativaVocacionMonetarioCortoPlazoPatrimonio</a:t>
            </a:r>
            <a:r>
              <a:rPr lang="en-GB" sz="105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b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 err="1">
                <a:solidFill>
                  <a:srgbClr val="800000"/>
                </a:solidFill>
                <a:latin typeface="Menlo" panose="020B0609030804020204" pitchFamily="49" charset="0"/>
              </a:rPr>
              <a:t>iic-ges:ComparativaVocacionMonetarioCortoPlazoParticipes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050" dirty="0" err="1">
                <a:solidFill>
                  <a:srgbClr val="FF0000"/>
                </a:solidFill>
                <a:latin typeface="Menlo" panose="020B0609030804020204" pitchFamily="49" charset="0"/>
              </a:rPr>
              <a:t>contextRef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"Anexo1_4190_S1_2019_da"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050" dirty="0">
                <a:solidFill>
                  <a:srgbClr val="FF0000"/>
                </a:solidFill>
                <a:latin typeface="Menlo" panose="020B0609030804020204" pitchFamily="49" charset="0"/>
              </a:rPr>
              <a:t>decimals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"0"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050" dirty="0" err="1">
                <a:solidFill>
                  <a:srgbClr val="FF0000"/>
                </a:solidFill>
                <a:latin typeface="Menlo" panose="020B0609030804020204" pitchFamily="49" charset="0"/>
              </a:rPr>
              <a:t>unitRef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"pure"</a:t>
            </a:r>
            <a:r>
              <a:rPr lang="en-GB" sz="105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0&lt;/</a:t>
            </a:r>
          </a:p>
          <a:p>
            <a:pPr lvl="1"/>
            <a:r>
              <a:rPr lang="en-GB" sz="105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 err="1">
                <a:solidFill>
                  <a:srgbClr val="800000"/>
                </a:solidFill>
                <a:latin typeface="Menlo" panose="020B0609030804020204" pitchFamily="49" charset="0"/>
              </a:rPr>
              <a:t>iic-ges:ComparativaVocacionRentaFijaEuroPatrimonio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050" dirty="0" err="1">
                <a:solidFill>
                  <a:srgbClr val="FF0000"/>
                </a:solidFill>
                <a:latin typeface="Menlo" panose="020B0609030804020204" pitchFamily="49" charset="0"/>
              </a:rPr>
              <a:t>contextRef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"Anexo1_4190_S1_2019_da"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050" dirty="0">
                <a:solidFill>
                  <a:srgbClr val="FF0000"/>
                </a:solidFill>
                <a:latin typeface="Menlo" panose="020B0609030804020204" pitchFamily="49" charset="0"/>
              </a:rPr>
              <a:t>decimals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"0"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050" dirty="0" err="1">
                <a:solidFill>
                  <a:srgbClr val="FF0000"/>
                </a:solidFill>
                <a:latin typeface="Menlo" panose="020B0609030804020204" pitchFamily="49" charset="0"/>
              </a:rPr>
              <a:t>unitRef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"EUR"</a:t>
            </a:r>
            <a:r>
              <a:rPr lang="en-GB" sz="105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4095230000</a:t>
            </a:r>
          </a:p>
          <a:p>
            <a:pPr lvl="1"/>
            <a:r>
              <a:rPr lang="en-GB" sz="105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 err="1">
                <a:solidFill>
                  <a:srgbClr val="800000"/>
                </a:solidFill>
                <a:latin typeface="Menlo" panose="020B0609030804020204" pitchFamily="49" charset="0"/>
              </a:rPr>
              <a:t>iic-ges:ComparativaVocacionRentaFijaEuroPatrimonio</a:t>
            </a:r>
            <a:r>
              <a:rPr lang="en-GB" sz="105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sz="105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 err="1">
                <a:solidFill>
                  <a:srgbClr val="800000"/>
                </a:solidFill>
                <a:latin typeface="Menlo" panose="020B0609030804020204" pitchFamily="49" charset="0"/>
              </a:rPr>
              <a:t>iic-ges:ComparativaVocacionRentaFijaEuroParticipes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050" dirty="0" err="1">
                <a:solidFill>
                  <a:srgbClr val="FF0000"/>
                </a:solidFill>
                <a:latin typeface="Menlo" panose="020B0609030804020204" pitchFamily="49" charset="0"/>
              </a:rPr>
              <a:t>contextRef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"Anexo1_4190_S1_2019_da"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050" dirty="0">
                <a:solidFill>
                  <a:srgbClr val="FF0000"/>
                </a:solidFill>
                <a:latin typeface="Menlo" panose="020B0609030804020204" pitchFamily="49" charset="0"/>
              </a:rPr>
              <a:t>decimals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"0"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050" dirty="0" err="1">
                <a:solidFill>
                  <a:srgbClr val="FF0000"/>
                </a:solidFill>
                <a:latin typeface="Menlo" panose="020B0609030804020204" pitchFamily="49" charset="0"/>
              </a:rPr>
              <a:t>unitRef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0000FF"/>
                </a:solidFill>
                <a:latin typeface="Menlo" panose="020B0609030804020204" pitchFamily="49" charset="0"/>
              </a:rPr>
              <a:t>"pure"</a:t>
            </a:r>
            <a:r>
              <a:rPr lang="en-GB" sz="105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107911</a:t>
            </a:r>
          </a:p>
          <a:p>
            <a:pPr lvl="1"/>
            <a:r>
              <a:rPr lang="en-GB" sz="105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 err="1">
                <a:solidFill>
                  <a:srgbClr val="800000"/>
                </a:solidFill>
                <a:latin typeface="Menlo" panose="020B0609030804020204" pitchFamily="49" charset="0"/>
              </a:rPr>
              <a:t>iic-ges:ComparativaVocacionRentaFijaEuroParticipes</a:t>
            </a:r>
            <a:r>
              <a:rPr lang="en-GB" sz="105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</a:p>
          <a:p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</a:p>
          <a:p>
            <a:r>
              <a:rPr lang="en-GB" sz="105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 err="1">
                <a:solidFill>
                  <a:srgbClr val="800000"/>
                </a:solidFill>
                <a:latin typeface="Menlo" panose="020B0609030804020204" pitchFamily="49" charset="0"/>
              </a:rPr>
              <a:t>iic-ges:ComparativaRentabilidadMedia</a:t>
            </a:r>
            <a:r>
              <a:rPr lang="en-GB" sz="105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sz="105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CuadroTexto 2">
            <a:extLst>
              <a:ext uri="{FF2B5EF4-FFF2-40B4-BE49-F238E27FC236}">
                <a16:creationId xmlns:a16="http://schemas.microsoft.com/office/drawing/2014/main" id="{4A109A5F-B05E-9C47-97ED-45EFD5415EFF}"/>
              </a:ext>
            </a:extLst>
          </p:cNvPr>
          <p:cNvSpPr txBox="1"/>
          <p:nvPr/>
        </p:nvSpPr>
        <p:spPr>
          <a:xfrm>
            <a:off x="181521" y="1643443"/>
            <a:ext cx="364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Devolver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todas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los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datos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sobre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las </a:t>
            </a:r>
          </a:p>
          <a:p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Comparativas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de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rentabilidad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media</a:t>
            </a:r>
          </a:p>
        </p:txBody>
      </p:sp>
    </p:spTree>
    <p:extLst>
      <p:ext uri="{BB962C8B-B14F-4D97-AF65-F5344CB8AC3E}">
        <p14:creationId xmlns:p14="http://schemas.microsoft.com/office/powerpoint/2010/main" val="373571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815300"/>
            <a:ext cx="7342622" cy="1215566"/>
          </a:xfrm>
        </p:spPr>
        <p:txBody>
          <a:bodyPr rtlCol="0">
            <a:normAutofit fontScale="90000"/>
          </a:bodyPr>
          <a:lstStyle/>
          <a:p>
            <a:r>
              <a:rPr lang="es-ES" dirty="0"/>
              <a:t>EJEMPLOS DE </a:t>
            </a:r>
            <a:br>
              <a:rPr lang="es-ES" dirty="0"/>
            </a:br>
            <a:r>
              <a:rPr lang="es-ES" dirty="0"/>
              <a:t>CONSULTA</a:t>
            </a:r>
            <a:endParaRPr lang="es-ES" b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1800" smtClean="0"/>
              <a:pPr rtl="0"/>
              <a:t>14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89FDF38-BE43-4EB2-9346-AC3D662E30FB}"/>
              </a:ext>
            </a:extLst>
          </p:cNvPr>
          <p:cNvSpPr txBox="1"/>
          <p:nvPr/>
        </p:nvSpPr>
        <p:spPr>
          <a:xfrm>
            <a:off x="241811" y="2302662"/>
            <a:ext cx="681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Devolver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el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valor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de una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inversión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financiera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el exterior </a:t>
            </a:r>
          </a:p>
          <a:p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(la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obtendremos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por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su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identificador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205C65-249B-B147-ACD4-77003F60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417" y="3364750"/>
            <a:ext cx="1192781" cy="1192781"/>
          </a:xfrm>
          <a:prstGeom prst="rect">
            <a:avLst/>
          </a:prstGeom>
        </p:spPr>
      </p:pic>
      <p:pic>
        <p:nvPicPr>
          <p:cNvPr id="11" name="Picture Placeholder 39">
            <a:extLst>
              <a:ext uri="{FF2B5EF4-FFF2-40B4-BE49-F238E27FC236}">
                <a16:creationId xmlns:a16="http://schemas.microsoft.com/office/drawing/2014/main" id="{FC137831-ADFF-454B-A08C-9B5D74DBC5E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/>
        </p:blipFill>
        <p:spPr>
          <a:xfrm>
            <a:off x="8107605" y="165362"/>
            <a:ext cx="2148031" cy="1910853"/>
          </a:xfr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9A48BB-5656-384E-834C-DD2E938772FA}"/>
              </a:ext>
            </a:extLst>
          </p:cNvPr>
          <p:cNvSpPr txBox="1"/>
          <p:nvPr/>
        </p:nvSpPr>
        <p:spPr>
          <a:xfrm>
            <a:off x="8107605" y="2250717"/>
            <a:ext cx="2890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</a:t>
            </a:r>
            <a:r>
              <a:rPr lang="en-GB" sz="1100" dirty="0"/>
              <a:t>https://</a:t>
            </a:r>
            <a:r>
              <a:rPr lang="en-GB" sz="1100" dirty="0" err="1"/>
              <a:t>www.basex.org</a:t>
            </a:r>
            <a:endParaRPr lang="en-ES" sz="11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121F7-9BC8-2C4B-9309-6877376A64C5}"/>
              </a:ext>
            </a:extLst>
          </p:cNvPr>
          <p:cNvSpPr txBox="1"/>
          <p:nvPr/>
        </p:nvSpPr>
        <p:spPr>
          <a:xfrm>
            <a:off x="10255637" y="4562509"/>
            <a:ext cx="18489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</a:t>
            </a:r>
            <a:r>
              <a:rPr lang="en-GB" sz="1100" dirty="0"/>
              <a:t>https://</a:t>
            </a:r>
            <a:r>
              <a:rPr lang="en-GB" sz="1100" dirty="0" err="1"/>
              <a:t>www.javatpoint.com</a:t>
            </a:r>
            <a:r>
              <a:rPr lang="en-GB" sz="1100" dirty="0"/>
              <a:t>/</a:t>
            </a:r>
            <a:r>
              <a:rPr lang="en-GB" sz="1100" dirty="0" err="1"/>
              <a:t>xquery</a:t>
            </a:r>
            <a:r>
              <a:rPr lang="en-GB" sz="1100" dirty="0"/>
              <a:t>-tutorial</a:t>
            </a:r>
            <a:endParaRPr lang="en-ES" sz="11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0B1841-D684-BF43-98B1-7C164A14AA17}"/>
              </a:ext>
            </a:extLst>
          </p:cNvPr>
          <p:cNvSpPr/>
          <p:nvPr/>
        </p:nvSpPr>
        <p:spPr>
          <a:xfrm>
            <a:off x="304802" y="369321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$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in 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xbrl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InversionesFinancieras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</a:p>
          <a:p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InversionesFinancierasValorEstimado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</a:p>
          <a:p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InversionesFinancierasExterior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$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CodigoISIN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GB" dirty="0">
                <a:solidFill>
                  <a:srgbClr val="A31515"/>
                </a:solidFill>
                <a:latin typeface="Menlo" panose="020B0609030804020204" pitchFamily="49" charset="0"/>
              </a:rPr>
              <a:t>"US912828Q525"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$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GB" dirty="0" err="1">
                <a:solidFill>
                  <a:srgbClr val="000000"/>
                </a:solidFill>
                <a:latin typeface="Menlo" panose="020B0609030804020204" pitchFamily="49" charset="0"/>
              </a:rPr>
              <a:t>InversionesFinancierasValor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6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1800" smtClean="0"/>
              <a:pPr rtl="0"/>
              <a:t>15</a:t>
            </a:fld>
            <a:endParaRPr lang="es-ES" dirty="0"/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6B67AD3D-AD34-4191-A5B6-79147B92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97" y="257547"/>
            <a:ext cx="7342622" cy="1215566"/>
          </a:xfrm>
        </p:spPr>
        <p:txBody>
          <a:bodyPr rtlCol="0">
            <a:normAutofit fontScale="90000"/>
          </a:bodyPr>
          <a:lstStyle/>
          <a:p>
            <a:r>
              <a:rPr lang="es-ES" dirty="0"/>
              <a:t>EJEMPLOS DE </a:t>
            </a:r>
            <a:br>
              <a:rPr lang="es-ES" dirty="0"/>
            </a:br>
            <a:r>
              <a:rPr lang="es-ES" dirty="0"/>
              <a:t>CONSULTA</a:t>
            </a:r>
            <a:endParaRPr lang="es-ES" b="0" dirty="0"/>
          </a:p>
        </p:txBody>
      </p:sp>
      <p:pic>
        <p:nvPicPr>
          <p:cNvPr id="8" name="Picture Placeholder 39">
            <a:extLst>
              <a:ext uri="{FF2B5EF4-FFF2-40B4-BE49-F238E27FC236}">
                <a16:creationId xmlns:a16="http://schemas.microsoft.com/office/drawing/2014/main" id="{151DD7FA-BA89-C746-8160-448E66E7658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0171247" y="240741"/>
            <a:ext cx="1407804" cy="1252359"/>
          </a:xfr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5709BC-16CC-F848-AC3C-AA5478C05845}"/>
              </a:ext>
            </a:extLst>
          </p:cNvPr>
          <p:cNvSpPr txBox="1"/>
          <p:nvPr/>
        </p:nvSpPr>
        <p:spPr>
          <a:xfrm>
            <a:off x="10071879" y="1652477"/>
            <a:ext cx="2890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</a:t>
            </a:r>
            <a:r>
              <a:rPr lang="en-GB" sz="1100" dirty="0"/>
              <a:t>https://</a:t>
            </a:r>
            <a:r>
              <a:rPr lang="en-GB" sz="1100" dirty="0" err="1"/>
              <a:t>www.basex.org</a:t>
            </a:r>
            <a:endParaRPr lang="en-ES" sz="11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9D9348-866B-2B40-BC27-22DC6724EE9B}"/>
              </a:ext>
            </a:extLst>
          </p:cNvPr>
          <p:cNvSpPr/>
          <p:nvPr/>
        </p:nvSpPr>
        <p:spPr>
          <a:xfrm>
            <a:off x="4987401" y="2197160"/>
            <a:ext cx="55533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Menlo" panose="020B0609030804020204" pitchFamily="49" charset="0"/>
              </a:rPr>
              <a:t>iic-com:InversionesFinancierasValor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200" dirty="0" err="1">
                <a:solidFill>
                  <a:srgbClr val="FF0000"/>
                </a:solidFill>
                <a:latin typeface="Menlo" panose="020B0609030804020204" pitchFamily="49" charset="0"/>
              </a:rPr>
              <a:t>xmlns:iic-com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www.cnmv.es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iic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/com/1-2009/2009-03-31"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200" dirty="0" err="1">
                <a:solidFill>
                  <a:srgbClr val="FF0000"/>
                </a:solidFill>
                <a:latin typeface="Menlo" panose="020B0609030804020204" pitchFamily="49" charset="0"/>
              </a:rPr>
              <a:t>xmlns:xbrli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www.xbrl.org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/2003/instance"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200" dirty="0" err="1">
                <a:solidFill>
                  <a:srgbClr val="FF0000"/>
                </a:solidFill>
                <a:latin typeface="Menlo" panose="020B0609030804020204" pitchFamily="49" charset="0"/>
              </a:rPr>
              <a:t>xmlns:iic-fim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www.cnmv.es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iic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fim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/1-2009/2009-03-31"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200" dirty="0" err="1">
                <a:solidFill>
                  <a:srgbClr val="FF0000"/>
                </a:solidFill>
                <a:latin typeface="Menlo" panose="020B0609030804020204" pitchFamily="49" charset="0"/>
              </a:rPr>
              <a:t>xmlns:iic-ges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www.cnmv.es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iic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ges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/1-2009/2009-03-31"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200" dirty="0" err="1">
                <a:solidFill>
                  <a:srgbClr val="FF0000"/>
                </a:solidFill>
                <a:latin typeface="Menlo" panose="020B0609030804020204" pitchFamily="49" charset="0"/>
              </a:rPr>
              <a:t>xmlns:dgi-lc-es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www.xbrl.org.es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/es/2008/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dgi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gp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lc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-es/2008-01-30"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200" dirty="0" err="1">
                <a:solidFill>
                  <a:srgbClr val="FF0000"/>
                </a:solidFill>
                <a:latin typeface="Menlo" panose="020B0609030804020204" pitchFamily="49" charset="0"/>
              </a:rPr>
              <a:t>xmlns:dgi-lc-int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www.xbrl.org.es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/es/2008/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dgi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gp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lc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-int/2008-01-30"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200" dirty="0" err="1">
                <a:solidFill>
                  <a:srgbClr val="FF0000"/>
                </a:solidFill>
                <a:latin typeface="Menlo" panose="020B0609030804020204" pitchFamily="49" charset="0"/>
              </a:rPr>
              <a:t>xmlns:iic-com-fon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www.cnmv.es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iic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mep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/1-2009/2009-03-31"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200" dirty="0" err="1">
                <a:solidFill>
                  <a:srgbClr val="FF0000"/>
                </a:solidFill>
                <a:latin typeface="Menlo" panose="020B0609030804020204" pitchFamily="49" charset="0"/>
              </a:rPr>
              <a:t>xmlns:dgi-types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www.xbrl.org.es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/es/2008/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dgi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gp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/types/2008-01-30"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xmlns:iso4217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"http://</a:t>
            </a:r>
            <a:r>
              <a:rPr lang="en-GB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www.xbrl.org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/2003/iso4217"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200" dirty="0" err="1">
                <a:solidFill>
                  <a:srgbClr val="FF0000"/>
                </a:solidFill>
                <a:latin typeface="Menlo" panose="020B0609030804020204" pitchFamily="49" charset="0"/>
              </a:rPr>
              <a:t>contextRef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"Anexo1_4190_S1_2019_ipy"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decimals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"2"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en-GB" sz="1200" dirty="0" err="1">
                <a:solidFill>
                  <a:srgbClr val="FF0000"/>
                </a:solidFill>
                <a:latin typeface="Menlo" panose="020B0609030804020204" pitchFamily="49" charset="0"/>
              </a:rPr>
              <a:t>unitRef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0000FF"/>
                </a:solidFill>
                <a:latin typeface="Menlo" panose="020B0609030804020204" pitchFamily="49" charset="0"/>
              </a:rPr>
              <a:t>"EUR"</a:t>
            </a:r>
            <a:r>
              <a:rPr lang="en-GB" sz="12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13031000</a:t>
            </a:r>
          </a:p>
          <a:p>
            <a:r>
              <a:rPr lang="en-GB" sz="120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Menlo" panose="020B0609030804020204" pitchFamily="49" charset="0"/>
              </a:rPr>
              <a:t>iic-com:InversionesFinancierasValor</a:t>
            </a:r>
            <a:r>
              <a:rPr lang="en-GB" sz="12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CuadroTexto 2">
            <a:extLst>
              <a:ext uri="{FF2B5EF4-FFF2-40B4-BE49-F238E27FC236}">
                <a16:creationId xmlns:a16="http://schemas.microsoft.com/office/drawing/2014/main" id="{9EF84DE2-0ECA-D241-B908-27ACB7AE1D03}"/>
              </a:ext>
            </a:extLst>
          </p:cNvPr>
          <p:cNvSpPr txBox="1"/>
          <p:nvPr/>
        </p:nvSpPr>
        <p:spPr>
          <a:xfrm>
            <a:off x="13324" y="1652477"/>
            <a:ext cx="681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Devolver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el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valor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de una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inversión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financiera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el exterior </a:t>
            </a:r>
          </a:p>
          <a:p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(la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obtendremos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por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su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identificador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893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48" y="1483144"/>
            <a:ext cx="7342622" cy="1215566"/>
          </a:xfrm>
        </p:spPr>
        <p:txBody>
          <a:bodyPr rtlCol="0">
            <a:normAutofit/>
          </a:bodyPr>
          <a:lstStyle/>
          <a:p>
            <a:r>
              <a:rPr lang="es-ES" b="0" dirty="0"/>
              <a:t>CONCLUSIÓN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1800" smtClean="0"/>
              <a:pPr rtl="0"/>
              <a:t>16</a:t>
            </a:fld>
            <a:endParaRPr lang="es-ES" dirty="0"/>
          </a:p>
        </p:txBody>
      </p:sp>
      <p:pic>
        <p:nvPicPr>
          <p:cNvPr id="5" name="Picture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4E0B7BA4-8627-9747-A5AD-222C22A620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8989" r="8989"/>
          <a:stretch>
            <a:fillRect/>
          </a:stretch>
        </p:blipFill>
        <p:spPr>
          <a:xfrm flipH="1" flipV="1">
            <a:off x="528948" y="334730"/>
            <a:ext cx="48544" cy="45719"/>
          </a:xfrm>
        </p:spPr>
      </p:pic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3EB7F8CD-6003-A14A-9188-0CCA1A1B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91" y="3145997"/>
            <a:ext cx="6419209" cy="2958275"/>
          </a:xfrm>
        </p:spPr>
        <p:txBody>
          <a:bodyPr rtlCol="0">
            <a:normAutofit/>
          </a:bodyPr>
          <a:lstStyle/>
          <a:p>
            <a:pPr lvl="0" rtl="0"/>
            <a:r>
              <a:rPr lang="es-ES" dirty="0"/>
              <a:t>Creación de una base de datos documental.</a:t>
            </a:r>
          </a:p>
          <a:p>
            <a:pPr lvl="0" rtl="0"/>
            <a:r>
              <a:rPr lang="es-ES" dirty="0"/>
              <a:t>Conocimiento de los distintos motores y gestores de este tipo de bases de datos.</a:t>
            </a:r>
          </a:p>
          <a:p>
            <a:pPr lvl="0" rtl="0"/>
            <a:r>
              <a:rPr lang="es-ES" dirty="0"/>
              <a:t>Generación de esquemas XML (XML Schema)</a:t>
            </a:r>
          </a:p>
          <a:p>
            <a:pPr lvl="0" rtl="0"/>
            <a:r>
              <a:rPr lang="es-ES" dirty="0"/>
              <a:t>Transformación de XML a XSLT para poder obtener su respectivo HTML.</a:t>
            </a:r>
          </a:p>
          <a:p>
            <a:pPr lvl="0" rtl="0"/>
            <a:r>
              <a:rPr lang="es-ES" dirty="0"/>
              <a:t>Creación de consultas en XQUERY y XPATH.</a:t>
            </a:r>
          </a:p>
        </p:txBody>
      </p:sp>
    </p:spTree>
    <p:extLst>
      <p:ext uri="{BB962C8B-B14F-4D97-AF65-F5344CB8AC3E}">
        <p14:creationId xmlns:p14="http://schemas.microsoft.com/office/powerpoint/2010/main" val="263932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F159E71-A089-DB41-AEA6-B1AC7B0B31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 flipH="1">
            <a:off x="531378" y="431686"/>
            <a:ext cx="93945" cy="72573"/>
          </a:xfr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ÍNDICE</a:t>
            </a:r>
            <a:endParaRPr lang="es-ES" b="0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61062"/>
            <a:ext cx="4942829" cy="2958275"/>
          </a:xfrm>
        </p:spPr>
        <p:txBody>
          <a:bodyPr rtlCol="0">
            <a:normAutofit/>
          </a:bodyPr>
          <a:lstStyle/>
          <a:p>
            <a:pPr lvl="0" rtl="0"/>
            <a:r>
              <a:rPr lang="es-ES" dirty="0"/>
              <a:t>Introducción</a:t>
            </a:r>
          </a:p>
          <a:p>
            <a:pPr lvl="0" rtl="0"/>
            <a:r>
              <a:rPr lang="es-ES" dirty="0"/>
              <a:t>Creación base de datos</a:t>
            </a:r>
          </a:p>
          <a:p>
            <a:pPr lvl="0" rtl="0"/>
            <a:r>
              <a:rPr lang="es-ES" dirty="0"/>
              <a:t>XML Schema</a:t>
            </a:r>
          </a:p>
          <a:p>
            <a:pPr lvl="0" rtl="0"/>
            <a:r>
              <a:rPr lang="es-ES" dirty="0"/>
              <a:t>Transformación XSL</a:t>
            </a:r>
          </a:p>
          <a:p>
            <a:pPr lvl="0" rtl="0"/>
            <a:r>
              <a:rPr lang="es-ES" dirty="0"/>
              <a:t>Ejemplos de consultas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1800" smtClean="0"/>
              <a:pPr rtl="0"/>
              <a:t>2</a:t>
            </a:fld>
            <a:endParaRPr lang="es-ES" dirty="0"/>
          </a:p>
        </p:txBody>
      </p:sp>
      <p:sp>
        <p:nvSpPr>
          <p:cNvPr id="14" name="Rectángulo 6">
            <a:extLst>
              <a:ext uri="{FF2B5EF4-FFF2-40B4-BE49-F238E27FC236}">
                <a16:creationId xmlns:a16="http://schemas.microsoft.com/office/drawing/2014/main" id="{C0493726-9E6C-4353-AD4B-53B80284E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0434" y="-28011"/>
            <a:ext cx="5801566" cy="6860611"/>
          </a:xfrm>
          <a:custGeom>
            <a:avLst/>
            <a:gdLst>
              <a:gd name="connsiteX0" fmla="*/ 0 w 2295144"/>
              <a:gd name="connsiteY0" fmla="*/ 0 h 2770638"/>
              <a:gd name="connsiteX1" fmla="*/ 2295144 w 2295144"/>
              <a:gd name="connsiteY1" fmla="*/ 0 h 2770638"/>
              <a:gd name="connsiteX2" fmla="*/ 2295144 w 2295144"/>
              <a:gd name="connsiteY2" fmla="*/ 2770638 h 2770638"/>
              <a:gd name="connsiteX3" fmla="*/ 0 w 2295144"/>
              <a:gd name="connsiteY3" fmla="*/ 2770638 h 2770638"/>
              <a:gd name="connsiteX4" fmla="*/ 0 w 22951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2295144 w 3666744"/>
              <a:gd name="connsiteY2" fmla="*/ 2770638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1389888 w 3666744"/>
              <a:gd name="connsiteY2" fmla="*/ 2706630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0 w 3666744"/>
              <a:gd name="connsiteY3" fmla="*/ 2770638 h 2779782"/>
              <a:gd name="connsiteX4" fmla="*/ 0 w 3666744"/>
              <a:gd name="connsiteY4" fmla="*/ 0 h 2779782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676656 w 3666744"/>
              <a:gd name="connsiteY3" fmla="*/ 2770638 h 2779782"/>
              <a:gd name="connsiteX4" fmla="*/ 0 w 3666744"/>
              <a:gd name="connsiteY4" fmla="*/ 0 h 2779782"/>
              <a:gd name="connsiteX0" fmla="*/ 2340864 w 2990088"/>
              <a:gd name="connsiteY0" fmla="*/ 0 h 2779782"/>
              <a:gd name="connsiteX1" fmla="*/ 2990088 w 2990088"/>
              <a:gd name="connsiteY1" fmla="*/ 0 h 2779782"/>
              <a:gd name="connsiteX2" fmla="*/ 676656 w 2990088"/>
              <a:gd name="connsiteY2" fmla="*/ 2779782 h 2779782"/>
              <a:gd name="connsiteX3" fmla="*/ 0 w 2990088"/>
              <a:gd name="connsiteY3" fmla="*/ 2770638 h 2779782"/>
              <a:gd name="connsiteX4" fmla="*/ 2340864 w 2990088"/>
              <a:gd name="connsiteY4" fmla="*/ 0 h 2779782"/>
              <a:gd name="connsiteX0" fmla="*/ 2997578 w 2997578"/>
              <a:gd name="connsiteY0" fmla="*/ 0 h 3561541"/>
              <a:gd name="connsiteX1" fmla="*/ 2990088 w 2997578"/>
              <a:gd name="connsiteY1" fmla="*/ 781759 h 3561541"/>
              <a:gd name="connsiteX2" fmla="*/ 676656 w 2997578"/>
              <a:gd name="connsiteY2" fmla="*/ 3561541 h 3561541"/>
              <a:gd name="connsiteX3" fmla="*/ 0 w 2997578"/>
              <a:gd name="connsiteY3" fmla="*/ 3552397 h 3561541"/>
              <a:gd name="connsiteX4" fmla="*/ 2997578 w 2997578"/>
              <a:gd name="connsiteY4" fmla="*/ 0 h 356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7578" h="3561541">
                <a:moveTo>
                  <a:pt x="2997578" y="0"/>
                </a:moveTo>
                <a:cubicBezTo>
                  <a:pt x="2995081" y="260586"/>
                  <a:pt x="2992585" y="521173"/>
                  <a:pt x="2990088" y="781759"/>
                </a:cubicBezTo>
                <a:lnTo>
                  <a:pt x="676656" y="3561541"/>
                </a:lnTo>
                <a:lnTo>
                  <a:pt x="0" y="3552397"/>
                </a:lnTo>
                <a:lnTo>
                  <a:pt x="299757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5" name="Rectángulo 6">
            <a:extLst>
              <a:ext uri="{FF2B5EF4-FFF2-40B4-BE49-F238E27FC236}">
                <a16:creationId xmlns:a16="http://schemas.microsoft.com/office/drawing/2014/main" id="{2590ADEE-BBC0-4161-A1BF-CFFA4BC6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74068" y="3235014"/>
            <a:ext cx="3045666" cy="3665240"/>
          </a:xfrm>
          <a:custGeom>
            <a:avLst/>
            <a:gdLst>
              <a:gd name="connsiteX0" fmla="*/ 0 w 2295144"/>
              <a:gd name="connsiteY0" fmla="*/ 0 h 2770638"/>
              <a:gd name="connsiteX1" fmla="*/ 2295144 w 2295144"/>
              <a:gd name="connsiteY1" fmla="*/ 0 h 2770638"/>
              <a:gd name="connsiteX2" fmla="*/ 2295144 w 2295144"/>
              <a:gd name="connsiteY2" fmla="*/ 2770638 h 2770638"/>
              <a:gd name="connsiteX3" fmla="*/ 0 w 2295144"/>
              <a:gd name="connsiteY3" fmla="*/ 2770638 h 2770638"/>
              <a:gd name="connsiteX4" fmla="*/ 0 w 22951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2295144 w 3666744"/>
              <a:gd name="connsiteY2" fmla="*/ 2770638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1389888 w 3666744"/>
              <a:gd name="connsiteY2" fmla="*/ 2706630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0 w 3666744"/>
              <a:gd name="connsiteY3" fmla="*/ 2770638 h 2779782"/>
              <a:gd name="connsiteX4" fmla="*/ 0 w 3666744"/>
              <a:gd name="connsiteY4" fmla="*/ 0 h 2779782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676656 w 3666744"/>
              <a:gd name="connsiteY3" fmla="*/ 2770638 h 2779782"/>
              <a:gd name="connsiteX4" fmla="*/ 0 w 3666744"/>
              <a:gd name="connsiteY4" fmla="*/ 0 h 2779782"/>
              <a:gd name="connsiteX0" fmla="*/ 2340864 w 2990088"/>
              <a:gd name="connsiteY0" fmla="*/ 0 h 2779782"/>
              <a:gd name="connsiteX1" fmla="*/ 2990088 w 2990088"/>
              <a:gd name="connsiteY1" fmla="*/ 0 h 2779782"/>
              <a:gd name="connsiteX2" fmla="*/ 676656 w 2990088"/>
              <a:gd name="connsiteY2" fmla="*/ 2779782 h 2779782"/>
              <a:gd name="connsiteX3" fmla="*/ 0 w 2990088"/>
              <a:gd name="connsiteY3" fmla="*/ 2770638 h 2779782"/>
              <a:gd name="connsiteX4" fmla="*/ 2340864 w 2990088"/>
              <a:gd name="connsiteY4" fmla="*/ 0 h 2779782"/>
              <a:gd name="connsiteX0" fmla="*/ 2997578 w 2997578"/>
              <a:gd name="connsiteY0" fmla="*/ 0 h 3561541"/>
              <a:gd name="connsiteX1" fmla="*/ 2990088 w 2997578"/>
              <a:gd name="connsiteY1" fmla="*/ 781759 h 3561541"/>
              <a:gd name="connsiteX2" fmla="*/ 676656 w 2997578"/>
              <a:gd name="connsiteY2" fmla="*/ 3561541 h 3561541"/>
              <a:gd name="connsiteX3" fmla="*/ 0 w 2997578"/>
              <a:gd name="connsiteY3" fmla="*/ 3552397 h 3561541"/>
              <a:gd name="connsiteX4" fmla="*/ 2997578 w 2997578"/>
              <a:gd name="connsiteY4" fmla="*/ 0 h 3561541"/>
              <a:gd name="connsiteX0" fmla="*/ 2997578 w 2997578"/>
              <a:gd name="connsiteY0" fmla="*/ 0 h 3552397"/>
              <a:gd name="connsiteX1" fmla="*/ 2990088 w 2997578"/>
              <a:gd name="connsiteY1" fmla="*/ 781759 h 3552397"/>
              <a:gd name="connsiteX2" fmla="*/ 2100586 w 2997578"/>
              <a:gd name="connsiteY2" fmla="*/ 1861618 h 3552397"/>
              <a:gd name="connsiteX3" fmla="*/ 0 w 2997578"/>
              <a:gd name="connsiteY3" fmla="*/ 3552397 h 3552397"/>
              <a:gd name="connsiteX4" fmla="*/ 2997578 w 2997578"/>
              <a:gd name="connsiteY4" fmla="*/ 0 h 3552397"/>
              <a:gd name="connsiteX0" fmla="*/ 1573648 w 1573648"/>
              <a:gd name="connsiteY0" fmla="*/ 0 h 1865401"/>
              <a:gd name="connsiteX1" fmla="*/ 1566158 w 1573648"/>
              <a:gd name="connsiteY1" fmla="*/ 781759 h 1865401"/>
              <a:gd name="connsiteX2" fmla="*/ 676656 w 1573648"/>
              <a:gd name="connsiteY2" fmla="*/ 1861618 h 1865401"/>
              <a:gd name="connsiteX3" fmla="*/ 0 w 1573648"/>
              <a:gd name="connsiteY3" fmla="*/ 1865401 h 1865401"/>
              <a:gd name="connsiteX4" fmla="*/ 1573648 w 1573648"/>
              <a:gd name="connsiteY4" fmla="*/ 0 h 18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3648" h="1865401">
                <a:moveTo>
                  <a:pt x="1573648" y="0"/>
                </a:moveTo>
                <a:cubicBezTo>
                  <a:pt x="1571151" y="260586"/>
                  <a:pt x="1568655" y="521173"/>
                  <a:pt x="1566158" y="781759"/>
                </a:cubicBezTo>
                <a:lnTo>
                  <a:pt x="676656" y="1861618"/>
                </a:lnTo>
                <a:lnTo>
                  <a:pt x="0" y="1865401"/>
                </a:lnTo>
                <a:lnTo>
                  <a:pt x="157364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6" name="Paralelogramo 15">
            <a:extLst>
              <a:ext uri="{FF2B5EF4-FFF2-40B4-BE49-F238E27FC236}">
                <a16:creationId xmlns:a16="http://schemas.microsoft.com/office/drawing/2014/main" id="{8ADC8153-1F7D-47D6-B96D-45A86AC07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369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7FDCC47-B14E-634C-84F7-98BD4F3D59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24570" y="2263613"/>
            <a:ext cx="1752856" cy="1250098"/>
          </a:xfrm>
          <a:prstGeom prst="rect">
            <a:avLst/>
          </a:prstGeom>
          <a:noFill/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64" y="639720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rtlCol="0" anchor="ctr">
            <a:normAutofit lnSpcReduction="10000"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>
              <a:spcAft>
                <a:spcPts val="600"/>
              </a:spcAft>
            </a:pPr>
            <a:fld id="{8699F50C-BE38-4BD0-BA84-9B090E1F2B9B}" type="slidenum">
              <a:rPr lang="es-ES" sz="1800" smtClean="0">
                <a:solidFill>
                  <a:schemeClr val="bg2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8AD6B-2C5B-614B-9B1A-4179EC16D620}"/>
              </a:ext>
            </a:extLst>
          </p:cNvPr>
          <p:cNvSpPr txBox="1"/>
          <p:nvPr/>
        </p:nvSpPr>
        <p:spPr>
          <a:xfrm>
            <a:off x="10161655" y="3588927"/>
            <a:ext cx="20215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b="1" dirty="0"/>
              <a:t>Fuente</a:t>
            </a:r>
            <a:r>
              <a:rPr lang="en-ES" sz="1000" dirty="0"/>
              <a:t>: </a:t>
            </a:r>
            <a:r>
              <a:rPr lang="en-GB" sz="1000" dirty="0"/>
              <a:t>https://</a:t>
            </a:r>
            <a:r>
              <a:rPr lang="en-GB" sz="1000" dirty="0" err="1"/>
              <a:t>www.cnmv.es</a:t>
            </a:r>
            <a:r>
              <a:rPr lang="en-GB" sz="1000" dirty="0"/>
              <a:t>/portal/</a:t>
            </a:r>
            <a:r>
              <a:rPr lang="en-GB" sz="1000" dirty="0" err="1"/>
              <a:t>home.aspx</a:t>
            </a:r>
            <a:endParaRPr lang="en-ES" sz="1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541F1-5786-E24A-8158-5ED833BFFA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490136" y="615168"/>
            <a:ext cx="2792537" cy="1117015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26E3388-DDDE-C349-8F8D-FCB1CA35A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8680" y="5114458"/>
            <a:ext cx="1312461" cy="1294962"/>
          </a:xfrm>
          <a:prstGeom prst="rect">
            <a:avLst/>
          </a:prstGeom>
        </p:spPr>
      </p:pic>
      <p:pic>
        <p:nvPicPr>
          <p:cNvPr id="10" name="Picture 9" descr="A picture containing comb, clock, computer&#10;&#10;Description automatically generated">
            <a:extLst>
              <a:ext uri="{FF2B5EF4-FFF2-40B4-BE49-F238E27FC236}">
                <a16:creationId xmlns:a16="http://schemas.microsoft.com/office/drawing/2014/main" id="{7DF372CE-8419-0445-8602-8D9257B91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380" y="5054414"/>
            <a:ext cx="1158384" cy="12949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949BB3-FD57-C146-BEAF-0A92ED15899B}"/>
              </a:ext>
            </a:extLst>
          </p:cNvPr>
          <p:cNvSpPr txBox="1"/>
          <p:nvPr/>
        </p:nvSpPr>
        <p:spPr>
          <a:xfrm>
            <a:off x="2362533" y="6469169"/>
            <a:ext cx="373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b="1" dirty="0"/>
              <a:t>Fuente</a:t>
            </a:r>
            <a:r>
              <a:rPr lang="en-ES" sz="1000" dirty="0"/>
              <a:t>: </a:t>
            </a:r>
            <a:r>
              <a:rPr lang="en-GB" sz="1000" dirty="0"/>
              <a:t>https://</a:t>
            </a:r>
            <a:r>
              <a:rPr lang="en-GB" sz="1000" dirty="0" err="1"/>
              <a:t>www.google.es</a:t>
            </a:r>
            <a:r>
              <a:rPr lang="en-GB" sz="1000" dirty="0"/>
              <a:t>/</a:t>
            </a:r>
            <a:r>
              <a:rPr lang="en-GB" sz="1000" dirty="0" err="1"/>
              <a:t>imghp?hl</a:t>
            </a:r>
            <a:r>
              <a:rPr lang="en-GB" sz="1000" dirty="0"/>
              <a:t>=es</a:t>
            </a:r>
            <a:endParaRPr lang="en-ES" sz="1000" i="1" dirty="0"/>
          </a:p>
        </p:txBody>
      </p:sp>
      <p:sp>
        <p:nvSpPr>
          <p:cNvPr id="17" name="Marcador de contenido 6">
            <a:extLst>
              <a:ext uri="{FF2B5EF4-FFF2-40B4-BE49-F238E27FC236}">
                <a16:creationId xmlns:a16="http://schemas.microsoft.com/office/drawing/2014/main" id="{B64C4984-4393-084B-94F8-2C6F2C171987}"/>
              </a:ext>
            </a:extLst>
          </p:cNvPr>
          <p:cNvSpPr txBox="1">
            <a:spLocks/>
          </p:cNvSpPr>
          <p:nvPr/>
        </p:nvSpPr>
        <p:spPr>
          <a:xfrm>
            <a:off x="264964" y="2263613"/>
            <a:ext cx="6150957" cy="2114521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BD documental en XML</a:t>
            </a:r>
          </a:p>
          <a:p>
            <a:r>
              <a:rPr lang="es-ES" sz="2800" dirty="0"/>
              <a:t>Basada en categorías de </a:t>
            </a:r>
            <a:r>
              <a:rPr lang="es-ES" sz="2800" dirty="0" err="1"/>
              <a:t>Yahoo</a:t>
            </a:r>
            <a:r>
              <a:rPr lang="es-ES" sz="2800" dirty="0"/>
              <a:t> </a:t>
            </a:r>
            <a:r>
              <a:rPr lang="es-ES" sz="2800" dirty="0" err="1"/>
              <a:t>Answers</a:t>
            </a:r>
            <a:endParaRPr lang="es-ES" sz="2800" b="1" i="1" dirty="0"/>
          </a:p>
          <a:p>
            <a:r>
              <a:rPr lang="es-ES" sz="2800" dirty="0"/>
              <a:t>En concreto:</a:t>
            </a:r>
          </a:p>
          <a:p>
            <a:pPr lvl="1"/>
            <a:r>
              <a:rPr lang="es-ES" sz="2400" dirty="0"/>
              <a:t>Deportes</a:t>
            </a:r>
          </a:p>
          <a:p>
            <a:pPr lvl="1"/>
            <a:r>
              <a:rPr lang="es-ES" sz="2400" dirty="0"/>
              <a:t>Salud</a:t>
            </a:r>
          </a:p>
          <a:p>
            <a:pPr lvl="1"/>
            <a:r>
              <a:rPr lang="es-ES" sz="2400" dirty="0"/>
              <a:t>Salud y belleza</a:t>
            </a:r>
          </a:p>
        </p:txBody>
      </p:sp>
      <p:pic>
        <p:nvPicPr>
          <p:cNvPr id="11" name="Picture Placeholder 39">
            <a:extLst>
              <a:ext uri="{FF2B5EF4-FFF2-40B4-BE49-F238E27FC236}">
                <a16:creationId xmlns:a16="http://schemas.microsoft.com/office/drawing/2014/main" id="{100DB253-34D7-2747-A3B3-6DA2276593B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140061" y="2246610"/>
            <a:ext cx="1422840" cy="1294962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61E00A-57D0-4F4C-9AB8-FFF3BC5D3382}"/>
              </a:ext>
            </a:extLst>
          </p:cNvPr>
          <p:cNvSpPr txBox="1"/>
          <p:nvPr/>
        </p:nvSpPr>
        <p:spPr>
          <a:xfrm>
            <a:off x="8129787" y="3588926"/>
            <a:ext cx="2021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b="1" dirty="0"/>
              <a:t>Fuente</a:t>
            </a:r>
            <a:r>
              <a:rPr lang="en-ES" sz="1000" dirty="0"/>
              <a:t>: </a:t>
            </a:r>
            <a:r>
              <a:rPr lang="en-GB" sz="1000" dirty="0"/>
              <a:t>https://</a:t>
            </a:r>
            <a:r>
              <a:rPr lang="en-GB" sz="1000" dirty="0" err="1"/>
              <a:t>www.basex.org</a:t>
            </a:r>
            <a:endParaRPr lang="en-ES" sz="1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5BC963-B415-5644-BB25-959975E363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8944" y="5163569"/>
            <a:ext cx="1192781" cy="11927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3CC72A-AE07-0E45-9D78-480E6283BEFD}"/>
              </a:ext>
            </a:extLst>
          </p:cNvPr>
          <p:cNvSpPr txBox="1"/>
          <p:nvPr/>
        </p:nvSpPr>
        <p:spPr>
          <a:xfrm>
            <a:off x="8449783" y="1807398"/>
            <a:ext cx="373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000" b="1" dirty="0"/>
              <a:t>Fuente</a:t>
            </a:r>
            <a:r>
              <a:rPr lang="en-ES" sz="1000" dirty="0"/>
              <a:t>: </a:t>
            </a:r>
            <a:r>
              <a:rPr lang="en-GB" sz="1000" dirty="0"/>
              <a:t>https://</a:t>
            </a:r>
            <a:r>
              <a:rPr lang="en-GB" sz="1000" dirty="0" err="1"/>
              <a:t>www.bbva.es</a:t>
            </a:r>
            <a:r>
              <a:rPr lang="en-GB" sz="1000" dirty="0"/>
              <a:t>/</a:t>
            </a:r>
            <a:r>
              <a:rPr lang="en-GB" sz="1000" dirty="0" err="1"/>
              <a:t>personas.html</a:t>
            </a:r>
            <a:endParaRPr lang="en-ES" sz="1000" i="1" dirty="0"/>
          </a:p>
        </p:txBody>
      </p:sp>
    </p:spTree>
    <p:extLst>
      <p:ext uri="{BB962C8B-B14F-4D97-AF65-F5344CB8AC3E}">
        <p14:creationId xmlns:p14="http://schemas.microsoft.com/office/powerpoint/2010/main" val="132952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/>
              <a:t>CREACIÓN DE </a:t>
            </a:r>
            <a:br>
              <a:rPr lang="es-ES" dirty="0"/>
            </a:br>
            <a:r>
              <a:rPr lang="es-ES" dirty="0"/>
              <a:t>LA BASE DE DATOS</a:t>
            </a:r>
            <a:endParaRPr lang="es-ES" b="0" dirty="0"/>
          </a:p>
        </p:txBody>
      </p:sp>
      <p:sp>
        <p:nvSpPr>
          <p:cNvPr id="42" name="Marcador de contenid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12646"/>
            <a:ext cx="6150957" cy="2778670"/>
          </a:xfrm>
        </p:spPr>
        <p:txBody>
          <a:bodyPr rtlCol="0">
            <a:noAutofit/>
          </a:bodyPr>
          <a:lstStyle/>
          <a:p>
            <a:pPr lvl="0" rtl="0"/>
            <a:r>
              <a:rPr lang="es-ES" sz="2800" dirty="0"/>
              <a:t>Utilización de la herramienta </a:t>
            </a:r>
            <a:r>
              <a:rPr lang="es-ES" sz="2800" dirty="0" err="1"/>
              <a:t>BaseX</a:t>
            </a:r>
            <a:endParaRPr lang="es-ES" sz="2800" dirty="0"/>
          </a:p>
          <a:p>
            <a:pPr lvl="0" rtl="0"/>
            <a:r>
              <a:rPr lang="es-ES" sz="2800" dirty="0"/>
              <a:t>Ofrece múltiples funcionalidades</a:t>
            </a:r>
          </a:p>
          <a:p>
            <a:pPr lvl="1"/>
            <a:r>
              <a:rPr lang="es-ES" sz="2400" dirty="0"/>
              <a:t>Creación y resultado de consultas</a:t>
            </a:r>
          </a:p>
          <a:p>
            <a:pPr lvl="1"/>
            <a:r>
              <a:rPr lang="es-ES" sz="2400" dirty="0"/>
              <a:t>Visión de la estructura de la BD</a:t>
            </a:r>
          </a:p>
          <a:p>
            <a:pPr lvl="1"/>
            <a:r>
              <a:rPr lang="es-ES" sz="2400" dirty="0"/>
              <a:t>Representación del árbol de nuestra BD</a:t>
            </a:r>
          </a:p>
          <a:p>
            <a:pPr lvl="1"/>
            <a:r>
              <a:rPr lang="es-ES" sz="2400" dirty="0"/>
              <a:t>Representación de varios tipos de gráficos de dispersión.</a:t>
            </a:r>
          </a:p>
          <a:p>
            <a:pPr lvl="1"/>
            <a:r>
              <a:rPr lang="es-ES" sz="2400" dirty="0"/>
              <a:t>Buscador de un nodo o tipo de nodos</a:t>
            </a:r>
          </a:p>
          <a:p>
            <a:pPr lvl="1"/>
            <a:endParaRPr lang="es-ES" sz="240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2000" smtClean="0"/>
              <a:pPr rtl="0"/>
              <a:t>4</a:t>
            </a:fld>
            <a:endParaRPr lang="es-ES" sz="2000" dirty="0"/>
          </a:p>
        </p:txBody>
      </p:sp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152657EB-FC56-1942-94A0-2F5A995759C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8107605" y="165362"/>
            <a:ext cx="2148031" cy="1910853"/>
          </a:xfr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362E3-5EA1-664E-B7D0-9F56CF0322F0}"/>
              </a:ext>
            </a:extLst>
          </p:cNvPr>
          <p:cNvSpPr txBox="1"/>
          <p:nvPr/>
        </p:nvSpPr>
        <p:spPr>
          <a:xfrm>
            <a:off x="8107605" y="2250717"/>
            <a:ext cx="2890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</a:t>
            </a:r>
            <a:r>
              <a:rPr lang="en-GB" sz="1100" dirty="0"/>
              <a:t>https://</a:t>
            </a:r>
            <a:r>
              <a:rPr lang="en-GB" sz="1100" dirty="0" err="1"/>
              <a:t>www.basex.org</a:t>
            </a:r>
            <a:endParaRPr lang="en-ES" sz="1100" i="1" dirty="0"/>
          </a:p>
        </p:txBody>
      </p:sp>
    </p:spTree>
    <p:extLst>
      <p:ext uri="{BB962C8B-B14F-4D97-AF65-F5344CB8AC3E}">
        <p14:creationId xmlns:p14="http://schemas.microsoft.com/office/powerpoint/2010/main" val="125346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35EA0E99-59C5-416E-8305-973605DD6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965" y="296444"/>
            <a:ext cx="4315884" cy="665241"/>
          </a:xfrm>
        </p:spPr>
        <p:txBody>
          <a:bodyPr>
            <a:normAutofit fontScale="90000"/>
          </a:bodyPr>
          <a:lstStyle/>
          <a:p>
            <a:r>
              <a:rPr lang="en-US" dirty="0"/>
              <a:t>Consulta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BaseX</a:t>
            </a:r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2405BF2-5BE9-D240-818D-D8A4A400C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91965" y="1016328"/>
            <a:ext cx="10077739" cy="553681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F06A52-99CB-2E4B-95CB-2A20775CDE64}"/>
              </a:ext>
            </a:extLst>
          </p:cNvPr>
          <p:cNvSpPr txBox="1"/>
          <p:nvPr/>
        </p:nvSpPr>
        <p:spPr>
          <a:xfrm>
            <a:off x="782446" y="6607782"/>
            <a:ext cx="2890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BaseX</a:t>
            </a:r>
            <a:endParaRPr lang="en-ES" sz="1100" i="1" dirty="0"/>
          </a:p>
        </p:txBody>
      </p:sp>
      <p:sp>
        <p:nvSpPr>
          <p:cNvPr id="5" name="Marcador de número de diapositiva 9">
            <a:extLst>
              <a:ext uri="{FF2B5EF4-FFF2-40B4-BE49-F238E27FC236}">
                <a16:creationId xmlns:a16="http://schemas.microsoft.com/office/drawing/2014/main" id="{E4CAF382-479E-4316-A5B9-F97C48380764}"/>
              </a:ext>
            </a:extLst>
          </p:cNvPr>
          <p:cNvSpPr txBox="1">
            <a:spLocks/>
          </p:cNvSpPr>
          <p:nvPr/>
        </p:nvSpPr>
        <p:spPr>
          <a:xfrm>
            <a:off x="11300035" y="6373462"/>
            <a:ext cx="740227" cy="365125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99F50C-BE38-4BD0-BA84-9B090E1F2B9B}" type="slidenum">
              <a:rPr lang="es-ES" sz="2000" smtClean="0">
                <a:solidFill>
                  <a:schemeClr val="bg2"/>
                </a:solidFill>
              </a:rPr>
              <a:pPr/>
              <a:t>5</a:t>
            </a:fld>
            <a:endParaRPr lang="es-E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917145"/>
            <a:ext cx="7342622" cy="1215566"/>
          </a:xfrm>
        </p:spPr>
        <p:txBody>
          <a:bodyPr rtlCol="0">
            <a:normAutofit/>
          </a:bodyPr>
          <a:lstStyle/>
          <a:p>
            <a:r>
              <a:rPr lang="es-ES" dirty="0"/>
              <a:t>XML SCHEMA</a:t>
            </a:r>
            <a:endParaRPr lang="es-ES" b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1800" smtClean="0"/>
              <a:pPr rtl="0"/>
              <a:t>6</a:t>
            </a:fld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FE650-7063-EF4C-AEA4-574D38E83BAA}"/>
              </a:ext>
            </a:extLst>
          </p:cNvPr>
          <p:cNvSpPr txBox="1"/>
          <p:nvPr/>
        </p:nvSpPr>
        <p:spPr>
          <a:xfrm>
            <a:off x="179790" y="5679245"/>
            <a:ext cx="2890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Liquid Studio 2020</a:t>
            </a:r>
            <a:endParaRPr lang="en-ES" sz="11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BAEDC7-A37E-5149-9E45-FB72F5A9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839" y="4181742"/>
            <a:ext cx="1760805" cy="1760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A51B36-9F89-4F4A-BB41-D1ADF4D27F96}"/>
              </a:ext>
            </a:extLst>
          </p:cNvPr>
          <p:cNvSpPr txBox="1"/>
          <p:nvPr/>
        </p:nvSpPr>
        <p:spPr>
          <a:xfrm>
            <a:off x="7133839" y="6146497"/>
            <a:ext cx="2890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</a:t>
            </a:r>
            <a:r>
              <a:rPr lang="en-GB" sz="1100" dirty="0"/>
              <a:t>https://</a:t>
            </a:r>
            <a:r>
              <a:rPr lang="en-GB" sz="1100" dirty="0" err="1"/>
              <a:t>www.liquid-technologies.com</a:t>
            </a:r>
            <a:r>
              <a:rPr lang="en-GB" sz="1100" dirty="0"/>
              <a:t>/</a:t>
            </a:r>
            <a:endParaRPr lang="en-ES" sz="1100" i="1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69AF10-986B-EC44-8703-7B6D12E6A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64" y="2793539"/>
            <a:ext cx="6561796" cy="27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9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42" y="-388483"/>
            <a:ext cx="7342622" cy="1215566"/>
          </a:xfrm>
        </p:spPr>
        <p:txBody>
          <a:bodyPr rtlCol="0">
            <a:normAutofit/>
          </a:bodyPr>
          <a:lstStyle/>
          <a:p>
            <a:r>
              <a:rPr lang="es-ES" dirty="0"/>
              <a:t>Transformación XSL</a:t>
            </a:r>
            <a:endParaRPr lang="es-ES" b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1800" smtClean="0"/>
              <a:pPr rtl="0"/>
              <a:t>7</a:t>
            </a:fld>
            <a:endParaRPr lang="es-ES" dirty="0"/>
          </a:p>
        </p:txBody>
      </p:sp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331C7BBF-52E7-0446-A022-8BFE251D5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3049989"/>
            <a:ext cx="1484086" cy="14840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BEFBF8-62FC-9541-8F79-E0B582222764}"/>
              </a:ext>
            </a:extLst>
          </p:cNvPr>
          <p:cNvSpPr txBox="1"/>
          <p:nvPr/>
        </p:nvSpPr>
        <p:spPr>
          <a:xfrm>
            <a:off x="114678" y="4636976"/>
            <a:ext cx="2890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</a:t>
            </a:r>
            <a:r>
              <a:rPr lang="en-GB" sz="1100" dirty="0"/>
              <a:t>https://www.w3schools.com/</a:t>
            </a:r>
            <a:endParaRPr lang="en-ES" sz="11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EDF47C-7670-814A-A982-0679F7E10062}"/>
              </a:ext>
            </a:extLst>
          </p:cNvPr>
          <p:cNvSpPr txBox="1"/>
          <p:nvPr/>
        </p:nvSpPr>
        <p:spPr>
          <a:xfrm>
            <a:off x="2459748" y="6459865"/>
            <a:ext cx="5475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</a:t>
            </a:r>
            <a:r>
              <a:rPr lang="en-GB" sz="1100" dirty="0"/>
              <a:t>https://www.w3schools.com/xml/</a:t>
            </a:r>
            <a:r>
              <a:rPr lang="en-GB" sz="1100" dirty="0" err="1"/>
              <a:t>tryxslt.asp?xmlfile</a:t>
            </a:r>
            <a:r>
              <a:rPr lang="en-GB" sz="1100" dirty="0"/>
              <a:t>=</a:t>
            </a:r>
            <a:r>
              <a:rPr lang="en-GB" sz="1100" dirty="0" err="1"/>
              <a:t>cdcatalog&amp;xsltfile</a:t>
            </a:r>
            <a:r>
              <a:rPr lang="en-GB" sz="1100" dirty="0"/>
              <a:t>=</a:t>
            </a:r>
            <a:r>
              <a:rPr lang="en-GB" sz="1100" dirty="0" err="1"/>
              <a:t>cdcatalog</a:t>
            </a:r>
            <a:endParaRPr lang="en-ES" sz="11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04A8E2-8475-1747-8513-FB8B4670C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748" y="827083"/>
            <a:ext cx="6909428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7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42" y="-388483"/>
            <a:ext cx="7342622" cy="1215566"/>
          </a:xfrm>
        </p:spPr>
        <p:txBody>
          <a:bodyPr rtlCol="0">
            <a:normAutofit/>
          </a:bodyPr>
          <a:lstStyle/>
          <a:p>
            <a:r>
              <a:rPr lang="es-ES" dirty="0"/>
              <a:t>Transformación XSL</a:t>
            </a:r>
            <a:endParaRPr lang="es-ES" b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1800" smtClean="0"/>
              <a:pPr rtl="0"/>
              <a:t>8</a:t>
            </a:fld>
            <a:endParaRPr lang="es-E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8A9ADD-3AF5-594B-B26C-CEA872709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57" y="2941132"/>
            <a:ext cx="1484086" cy="14840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563D92-FE86-1941-9343-2E5EF40B1583}"/>
              </a:ext>
            </a:extLst>
          </p:cNvPr>
          <p:cNvSpPr txBox="1"/>
          <p:nvPr/>
        </p:nvSpPr>
        <p:spPr>
          <a:xfrm>
            <a:off x="0" y="4425218"/>
            <a:ext cx="2890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</a:t>
            </a:r>
            <a:r>
              <a:rPr lang="en-GB" sz="1100" dirty="0"/>
              <a:t>https://www.w3schools.com/</a:t>
            </a:r>
            <a:endParaRPr lang="en-ES" sz="11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E49B2-7D1F-BE4C-A391-42E1946C5486}"/>
              </a:ext>
            </a:extLst>
          </p:cNvPr>
          <p:cNvSpPr txBox="1"/>
          <p:nvPr/>
        </p:nvSpPr>
        <p:spPr>
          <a:xfrm>
            <a:off x="2373083" y="5460197"/>
            <a:ext cx="5475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</a:t>
            </a:r>
            <a:r>
              <a:rPr lang="en-GB" sz="1100" dirty="0"/>
              <a:t>https://www.w3schools.com/xml/</a:t>
            </a:r>
            <a:r>
              <a:rPr lang="en-GB" sz="1100" dirty="0" err="1"/>
              <a:t>tryxslt.asp?xmlfile</a:t>
            </a:r>
            <a:r>
              <a:rPr lang="en-GB" sz="1100" dirty="0"/>
              <a:t>=</a:t>
            </a:r>
            <a:r>
              <a:rPr lang="en-GB" sz="1100" dirty="0" err="1"/>
              <a:t>cdcatalog&amp;xsltfile</a:t>
            </a:r>
            <a:r>
              <a:rPr lang="en-GB" sz="1100" dirty="0"/>
              <a:t>=</a:t>
            </a:r>
            <a:r>
              <a:rPr lang="en-GB" sz="1100" dirty="0" err="1"/>
              <a:t>cdcatalog</a:t>
            </a:r>
            <a:endParaRPr lang="en-ES" sz="11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BFC617-1016-5B45-A648-B5ACA3F6C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083" y="1509125"/>
            <a:ext cx="9665883" cy="38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6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840945"/>
            <a:ext cx="7342622" cy="1215566"/>
          </a:xfrm>
        </p:spPr>
        <p:txBody>
          <a:bodyPr rtlCol="0">
            <a:normAutofit/>
          </a:bodyPr>
          <a:lstStyle/>
          <a:p>
            <a:r>
              <a:rPr lang="es-ES" dirty="0"/>
              <a:t>Resultado XSLT</a:t>
            </a:r>
            <a:endParaRPr lang="es-ES" b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1800" smtClean="0"/>
              <a:pPr rtl="0"/>
              <a:t>9</a:t>
            </a:fld>
            <a:endParaRPr lang="es-ES" dirty="0"/>
          </a:p>
        </p:txBody>
      </p:sp>
      <p:pic>
        <p:nvPicPr>
          <p:cNvPr id="13" name="Picture 12">
            <a:hlinkClick r:id="rId3"/>
            <a:extLst>
              <a:ext uri="{FF2B5EF4-FFF2-40B4-BE49-F238E27FC236}">
                <a16:creationId xmlns:a16="http://schemas.microsoft.com/office/drawing/2014/main" id="{6FEA16D5-924B-D742-BC2F-E0A3C65B6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209" y="4263142"/>
            <a:ext cx="1484086" cy="14840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B785D5-431E-0C49-828A-15755C91B1B8}"/>
              </a:ext>
            </a:extLst>
          </p:cNvPr>
          <p:cNvSpPr txBox="1"/>
          <p:nvPr/>
        </p:nvSpPr>
        <p:spPr>
          <a:xfrm>
            <a:off x="7045047" y="5886250"/>
            <a:ext cx="2890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</a:t>
            </a:r>
            <a:r>
              <a:rPr lang="en-GB" sz="1100" dirty="0"/>
              <a:t>https://www.w3schools.com/</a:t>
            </a:r>
            <a:endParaRPr lang="en-ES" sz="11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C54DB9-29B1-854E-A46A-E2A228CE3C57}"/>
              </a:ext>
            </a:extLst>
          </p:cNvPr>
          <p:cNvSpPr txBox="1"/>
          <p:nvPr/>
        </p:nvSpPr>
        <p:spPr>
          <a:xfrm>
            <a:off x="221736" y="5210927"/>
            <a:ext cx="5475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</a:t>
            </a:r>
            <a:r>
              <a:rPr lang="en-GB" sz="1100" dirty="0"/>
              <a:t>https://www.w3schools.com/xml/</a:t>
            </a:r>
            <a:r>
              <a:rPr lang="en-GB" sz="1100" dirty="0" err="1"/>
              <a:t>tryxslt.asp?xmlfile</a:t>
            </a:r>
            <a:r>
              <a:rPr lang="en-GB" sz="1100" dirty="0"/>
              <a:t>=</a:t>
            </a:r>
            <a:r>
              <a:rPr lang="en-GB" sz="1100" dirty="0" err="1"/>
              <a:t>cdcatalog&amp;xsltfile</a:t>
            </a:r>
            <a:r>
              <a:rPr lang="en-GB" sz="1100" dirty="0"/>
              <a:t>=</a:t>
            </a:r>
            <a:r>
              <a:rPr lang="en-GB" sz="1100" dirty="0" err="1"/>
              <a:t>cdcatalog</a:t>
            </a:r>
            <a:endParaRPr lang="en-ES" sz="1100" i="1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F62425-01FE-3C48-BA1D-73668C367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64" y="2731833"/>
            <a:ext cx="6501028" cy="24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72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9220B3-790D-4FDF-A046-BB08A9FCEE9A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16c05727-aa75-4e4a-9b5f-8a80a1165891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8C7978F-257A-4BE0-A03A-F72747BCF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57EF8E-3088-4B8D-AE89-9AA6B62E96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1278</Words>
  <Application>Microsoft Macintosh PowerPoint</Application>
  <PresentationFormat>Widescreen</PresentationFormat>
  <Paragraphs>186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Gill Sans SemiBold</vt:lpstr>
      <vt:lpstr>Menlo</vt:lpstr>
      <vt:lpstr>Times New Roman</vt:lpstr>
      <vt:lpstr>Tema de Office</vt:lpstr>
      <vt:lpstr>FI BBVA BOLSA USA</vt:lpstr>
      <vt:lpstr>ÍNDICE</vt:lpstr>
      <vt:lpstr>INTRODUCCIÓN</vt:lpstr>
      <vt:lpstr>CREACIÓN DE  LA BASE DE DATOS</vt:lpstr>
      <vt:lpstr>Consulta en BaseX</vt:lpstr>
      <vt:lpstr>XML SCHEMA</vt:lpstr>
      <vt:lpstr>Transformación XSL</vt:lpstr>
      <vt:lpstr>Transformación XSL</vt:lpstr>
      <vt:lpstr>Resultado XSLT</vt:lpstr>
      <vt:lpstr>EJEMPLOS DE  CONSULTA</vt:lpstr>
      <vt:lpstr>EJEMPLOS DE  CONSULTA</vt:lpstr>
      <vt:lpstr>EJEMPLOS DE  CONSULTA</vt:lpstr>
      <vt:lpstr>EJEMPLOS DE  CONSULTA</vt:lpstr>
      <vt:lpstr>EJEMPLOS DE  CONSULTA</vt:lpstr>
      <vt:lpstr>EJEMPLOS DE  CONSULTA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2020-03-02T14:59:37Z</dcterms:created>
  <dcterms:modified xsi:type="dcterms:W3CDTF">2020-04-13T15:33:54Z</dcterms:modified>
</cp:coreProperties>
</file>