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08" r:id="rId2"/>
    <p:sldId id="309" r:id="rId3"/>
    <p:sldId id="302" r:id="rId4"/>
    <p:sldId id="301" r:id="rId5"/>
    <p:sldId id="303" r:id="rId6"/>
    <p:sldId id="304" r:id="rId7"/>
    <p:sldId id="305" r:id="rId8"/>
    <p:sldId id="311" r:id="rId9"/>
    <p:sldId id="310" r:id="rId10"/>
    <p:sldId id="306" r:id="rId11"/>
    <p:sldId id="307" r:id="rId12"/>
    <p:sldId id="312" r:id="rId13"/>
  </p:sldIdLst>
  <p:sldSz cx="10058400" cy="7772400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15">
          <p15:clr>
            <a:srgbClr val="A4A3A4"/>
          </p15:clr>
        </p15:guide>
        <p15:guide id="2" pos="28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E0606"/>
    <a:srgbClr val="FF058F"/>
    <a:srgbClr val="CECECE"/>
    <a:srgbClr val="0004EE"/>
    <a:srgbClr val="676767"/>
    <a:srgbClr val="FF5008"/>
    <a:srgbClr val="FCFEB9"/>
    <a:srgbClr val="0004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6879" autoAdjust="0"/>
    <p:restoredTop sz="94685" autoAdjust="0"/>
  </p:normalViewPr>
  <p:slideViewPr>
    <p:cSldViewPr snapToGrid="0" showGuides="1">
      <p:cViewPr varScale="1">
        <p:scale>
          <a:sx n="82" d="100"/>
          <a:sy n="82" d="100"/>
        </p:scale>
        <p:origin x="1272" y="96"/>
      </p:cViewPr>
      <p:guideLst>
        <p:guide orient="horz" pos="4715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CAD33522-0009-49BC-B2F5-C05FACD90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4513" y="8707438"/>
            <a:ext cx="687387" cy="2540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87312" tIns="44450" rIns="87312" bIns="44450">
            <a:spAutoFit/>
          </a:bodyPr>
          <a:lstStyle>
            <a:lvl1pPr defTabSz="8683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683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683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683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683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en-US" sz="1200"/>
              <a:t>Page </a:t>
            </a:r>
            <a:fld id="{2C8790ED-6741-41D3-8CF3-C9FE5F05EDED}" type="slidenum">
              <a:rPr lang="en-US" altLang="en-US" sz="1200" smtClean="0"/>
              <a:pPr algn="ctr">
                <a:lnSpc>
                  <a:spcPct val="90000"/>
                </a:lnSpc>
                <a:defRPr/>
              </a:pPr>
              <a:t>‹#›</a:t>
            </a:fld>
            <a:endParaRPr lang="en-US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D189D8C-10D2-4493-A9F4-7E0665834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4513" y="8707438"/>
            <a:ext cx="687387" cy="2540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87312" tIns="44450" rIns="87312" bIns="44450">
            <a:spAutoFit/>
          </a:bodyPr>
          <a:lstStyle>
            <a:lvl1pPr defTabSz="8683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683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683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683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683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en-US" sz="1200"/>
              <a:t>Page </a:t>
            </a:r>
            <a:fld id="{4441062B-5493-4F17-B496-48D85BA0B2D6}" type="slidenum">
              <a:rPr lang="en-US" altLang="en-US" sz="1200" smtClean="0"/>
              <a:pPr algn="ctr">
                <a:lnSpc>
                  <a:spcPct val="90000"/>
                </a:lnSpc>
                <a:defRPr/>
              </a:pPr>
              <a:t>‹#›</a:t>
            </a:fld>
            <a:endParaRPr lang="en-US" altLang="en-US" sz="120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58AE4204-CD4D-4BCF-9E88-EF54D40EFDE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6575"/>
            <a:ext cx="5029200" cy="38496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Body Text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75F2E243-497B-434C-9698-56DFC64BBA4A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920750" y="463550"/>
            <a:ext cx="5016500" cy="3873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F0743EDB-505A-4A29-9950-3C022DEEBB5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09675" y="685800"/>
            <a:ext cx="4438650" cy="3429000"/>
          </a:xfrm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3A635795-86CF-4A4A-AD75-024954D5EF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B3E25B79-235E-4258-9E9B-948F58594FD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09675" y="685800"/>
            <a:ext cx="4438650" cy="3429000"/>
          </a:xfrm>
          <a:ln/>
        </p:spPr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96D9181A-0E60-4C70-83FF-3327E6858A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C63892C9-A4FD-4160-971E-AFFF4626172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09675" y="685800"/>
            <a:ext cx="4438650" cy="3429000"/>
          </a:xfrm>
          <a:ln/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06D1DD85-C537-440B-A95F-8541C892F9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CDA1039D-2352-48DF-A6E9-708B08ED148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09675" y="685800"/>
            <a:ext cx="4438650" cy="3429000"/>
          </a:xfrm>
          <a:ln/>
        </p:spPr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AE37F992-8298-4C3B-92CB-548C09AC65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10A9D983-8014-49C2-9D65-8E75E457F68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09675" y="685800"/>
            <a:ext cx="4438650" cy="3429000"/>
          </a:xfrm>
          <a:ln/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E38D1D2D-EF4C-4571-AFC1-1AE4F12A2E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3D5F11E2-5362-4CA8-899C-8F775B2365D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09675" y="685800"/>
            <a:ext cx="4438650" cy="3429000"/>
          </a:xfrm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4E39BB53-76C5-4779-8356-78DCDA19A3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DB7BE775-EAB9-4602-8F4F-6990102C85E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09675" y="685800"/>
            <a:ext cx="4438650" cy="3429000"/>
          </a:xfrm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1FD1A95E-EB51-4CD8-824A-3967EF5366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C5E72D26-CF92-471A-9F37-FFCEBD5D0F3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09675" y="685800"/>
            <a:ext cx="4438650" cy="3429000"/>
          </a:xfrm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E7E0E7E3-8C2D-478F-BD0E-C87658ED3D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271588"/>
            <a:ext cx="7543800" cy="2706687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3050"/>
            <a:ext cx="7543800" cy="1876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49579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0536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80275" y="95250"/>
            <a:ext cx="2292350" cy="6954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0050" y="95250"/>
            <a:ext cx="6727825" cy="6954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9199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0" y="95250"/>
            <a:ext cx="64008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0050" y="1554163"/>
            <a:ext cx="4510088" cy="5495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062538" y="1554163"/>
            <a:ext cx="4510087" cy="2671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62538" y="4378325"/>
            <a:ext cx="4510087" cy="2671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85726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999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938338"/>
            <a:ext cx="8675688" cy="3232150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5200650"/>
            <a:ext cx="8675688" cy="1700213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9951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0050" y="1554163"/>
            <a:ext cx="4510088" cy="5495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2538" y="1554163"/>
            <a:ext cx="4510087" cy="5495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7101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150" y="414338"/>
            <a:ext cx="8675688" cy="1501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150" y="1905000"/>
            <a:ext cx="4256088" cy="9334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150" y="2838450"/>
            <a:ext cx="4256088" cy="4176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700" y="1905000"/>
            <a:ext cx="4275138" cy="9334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700" y="2838450"/>
            <a:ext cx="4275138" cy="4176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354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31306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4301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150" y="517525"/>
            <a:ext cx="3244850" cy="1814513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725" y="1119188"/>
            <a:ext cx="5091113" cy="55229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150" y="2332038"/>
            <a:ext cx="3244850" cy="4319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5586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150" y="517525"/>
            <a:ext cx="3244850" cy="1814513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76725" y="1119188"/>
            <a:ext cx="5091113" cy="55229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150" y="2332038"/>
            <a:ext cx="3244850" cy="4319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8893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sdt52.usinkok.northamerica.delphiauto.net/wiki/index.php/SAINT2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EA79944-5AC5-49E6-9229-7127F3B9C6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00050" y="1554163"/>
            <a:ext cx="9172575" cy="549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0012" tIns="49212" rIns="100012" bIns="492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Body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7" name="Line 4">
            <a:extLst>
              <a:ext uri="{FF2B5EF4-FFF2-40B4-BE49-F238E27FC236}">
                <a16:creationId xmlns:a16="http://schemas.microsoft.com/office/drawing/2014/main" id="{8B0B464C-37F2-43B7-A480-84D5DDC108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82975" y="1079500"/>
            <a:ext cx="6042025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Rectangle 5">
            <a:extLst>
              <a:ext uri="{FF2B5EF4-FFF2-40B4-BE49-F238E27FC236}">
                <a16:creationId xmlns:a16="http://schemas.microsoft.com/office/drawing/2014/main" id="{E0B8F54D-3339-4DF1-9585-F10E3E1E16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143250" y="95250"/>
            <a:ext cx="64008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Rectangle 6">
            <a:extLst>
              <a:ext uri="{FF2B5EF4-FFF2-40B4-BE49-F238E27FC236}">
                <a16:creationId xmlns:a16="http://schemas.microsoft.com/office/drawing/2014/main" id="{8A5E1DAD-D39D-404F-B207-3B62D07F8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" y="7312025"/>
            <a:ext cx="2054225" cy="241300"/>
          </a:xfrm>
          <a:prstGeom prst="rect">
            <a:avLst/>
          </a:prstGeom>
          <a:noFill/>
          <a:ln>
            <a:noFill/>
          </a:ln>
          <a:effectLst/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i="1">
                <a:latin typeface="Arial" panose="020B0604020202020204" pitchFamily="34" charset="0"/>
              </a:rPr>
              <a:t>Aptiv Proprietary</a:t>
            </a:r>
          </a:p>
        </p:txBody>
      </p:sp>
      <p:sp>
        <p:nvSpPr>
          <p:cNvPr id="1030" name="Rectangle 7">
            <a:extLst>
              <a:ext uri="{FF2B5EF4-FFF2-40B4-BE49-F238E27FC236}">
                <a16:creationId xmlns:a16="http://schemas.microsoft.com/office/drawing/2014/main" id="{2D61E760-6878-45DB-AE51-ABC396F2C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7246938"/>
            <a:ext cx="7191375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lang="en-US" altLang="en-US" sz="1800">
                <a:hlinkClick r:id="rId14"/>
              </a:rPr>
              <a:t>http://sdt52.usinkok.northamerica.delphiauto.net/wiki/index.php/SAINT2</a:t>
            </a:r>
            <a:endParaRPr lang="en-US" altLang="en-US" sz="12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1031" name="Picture 2" descr="Text&#10;&#10;Description automatically generated">
            <a:extLst>
              <a:ext uri="{FF2B5EF4-FFF2-40B4-BE49-F238E27FC236}">
                <a16:creationId xmlns:a16="http://schemas.microsoft.com/office/drawing/2014/main" id="{F6F92228-252C-4259-A9D1-B9BB142346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450850"/>
            <a:ext cx="22875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r" defTabSz="98425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kern="1200">
          <a:solidFill>
            <a:schemeClr val="tx2"/>
          </a:solidFill>
          <a:latin typeface="+mj-lt"/>
          <a:ea typeface="+mj-ea"/>
          <a:cs typeface="+mj-cs"/>
        </a:defRPr>
      </a:lvl1pPr>
      <a:lvl2pPr algn="r" defTabSz="98425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</a:defRPr>
      </a:lvl2pPr>
      <a:lvl3pPr algn="r" defTabSz="98425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</a:defRPr>
      </a:lvl3pPr>
      <a:lvl4pPr algn="r" defTabSz="98425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</a:defRPr>
      </a:lvl4pPr>
      <a:lvl5pPr algn="r" defTabSz="98425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</a:defRPr>
      </a:lvl5pPr>
      <a:lvl6pPr marL="457200" algn="r" defTabSz="98425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</a:defRPr>
      </a:lvl6pPr>
      <a:lvl7pPr marL="914400" algn="r" defTabSz="98425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</a:defRPr>
      </a:lvl7pPr>
      <a:lvl8pPr marL="1371600" algn="r" defTabSz="98425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</a:defRPr>
      </a:lvl8pPr>
      <a:lvl9pPr marL="1828800" algn="r" defTabSz="98425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07975" indent="-307975" algn="l" defTabSz="984250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lr>
          <a:srgbClr val="FF0000"/>
        </a:buClr>
        <a:buSzPct val="75000"/>
        <a:buFont typeface="Monotype Sorts" pitchFamily="2" charset="2"/>
        <a:buChar char="u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8188" indent="-246063" algn="l" defTabSz="984250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lr>
          <a:srgbClr val="FF0000"/>
        </a:buClr>
        <a:buSzPct val="10000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233488" indent="-249238" algn="l" defTabSz="984250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lr>
          <a:srgbClr val="FF0000"/>
        </a:buClr>
        <a:buSzPct val="10000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63700" indent="-184150" algn="l" defTabSz="984250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lr>
          <a:srgbClr val="FF0000"/>
        </a:buClr>
        <a:buSzPct val="75000"/>
        <a:buFont typeface="Monotype Sorts" pitchFamily="2" charset="2"/>
        <a:buChar char="u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157413" indent="-185738" algn="l" defTabSz="984250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lr>
          <a:srgbClr val="FF0000"/>
        </a:buClr>
        <a:buSzPct val="10000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sdt52.usinkok.northamerica.delphiauto.net/wiki/index.php/SAINT2:Documenta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emf"/><Relationship Id="rId4" Type="http://schemas.openxmlformats.org/officeDocument/2006/relationships/image" Target="../media/image7.png"/><Relationship Id="rId9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38DA2CA-4E84-4373-8236-6E7A28FB2B0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54063" y="2414588"/>
            <a:ext cx="8550275" cy="1665287"/>
          </a:xfrm>
        </p:spPr>
        <p:txBody>
          <a:bodyPr/>
          <a:lstStyle/>
          <a:p>
            <a:r>
              <a:rPr lang="en-US" altLang="en-US" sz="2800"/>
              <a:t>SAINT-2 Serial Bus Interface Tool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3C6EA1FF-63F8-4032-8A15-0D81831AB14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08125" y="4403725"/>
            <a:ext cx="7042150" cy="1987550"/>
          </a:xfrm>
        </p:spPr>
        <p:txBody>
          <a:bodyPr/>
          <a:lstStyle/>
          <a:p>
            <a:r>
              <a:rPr lang="en-US" altLang="en-US"/>
              <a:t>Overview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3BE57592-14D9-4D74-9DED-73072744FF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43250" y="95250"/>
            <a:ext cx="6400800" cy="992188"/>
          </a:xfrm>
        </p:spPr>
        <p:txBody>
          <a:bodyPr/>
          <a:lstStyle/>
          <a:p>
            <a:r>
              <a:rPr lang="en-US" altLang="en-US" sz="2400"/>
              <a:t>Standalone Re-flash Tool – System Diagram</a:t>
            </a:r>
          </a:p>
        </p:txBody>
      </p:sp>
      <p:graphicFrame>
        <p:nvGraphicFramePr>
          <p:cNvPr id="19459" name="Object 3">
            <a:extLst>
              <a:ext uri="{FF2B5EF4-FFF2-40B4-BE49-F238E27FC236}">
                <a16:creationId xmlns:a16="http://schemas.microsoft.com/office/drawing/2014/main" id="{E0ACE8E1-B925-4BB5-89FF-AE1501B9EA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08125" y="2559050"/>
          <a:ext cx="2263775" cy="175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" name="Visio" r:id="rId4" imgW="1322132" imgH="998945" progId="Visio.Drawing.11">
                  <p:embed/>
                </p:oleObj>
              </mc:Choice>
              <mc:Fallback>
                <p:oleObj name="Visio" r:id="rId4" imgW="1322132" imgH="99894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8125" y="2559050"/>
                        <a:ext cx="2263775" cy="175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2ECB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Rectangle 5">
            <a:extLst>
              <a:ext uri="{FF2B5EF4-FFF2-40B4-BE49-F238E27FC236}">
                <a16:creationId xmlns:a16="http://schemas.microsoft.com/office/drawing/2014/main" id="{5AAF6DB5-2AAF-4DE7-8C91-F747FCCFF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025" y="1468438"/>
            <a:ext cx="7796213" cy="163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82" tIns="50941" rIns="101882" bIns="50941"/>
          <a:lstStyle>
            <a:lvl1pPr marL="307975" indent="-307975" defTabSz="984250">
              <a:lnSpc>
                <a:spcPct val="88000"/>
              </a:lnSpc>
              <a:spcBef>
                <a:spcPct val="30000"/>
              </a:spcBef>
              <a:buClr>
                <a:srgbClr val="FF0000"/>
              </a:buClr>
              <a:buSzPct val="7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38188" indent="-246063" defTabSz="984250">
              <a:lnSpc>
                <a:spcPct val="88000"/>
              </a:lnSpc>
              <a:spcBef>
                <a:spcPct val="30000"/>
              </a:spcBef>
              <a:buClr>
                <a:srgbClr val="FF0000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3488" indent="-249238" defTabSz="984250">
              <a:lnSpc>
                <a:spcPct val="88000"/>
              </a:lnSpc>
              <a:spcBef>
                <a:spcPct val="30000"/>
              </a:spcBef>
              <a:buClr>
                <a:srgbClr val="FF0000"/>
              </a:buClr>
              <a:buSzPct val="10000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63700" indent="-184150" defTabSz="984250">
              <a:lnSpc>
                <a:spcPct val="88000"/>
              </a:lnSpc>
              <a:spcBef>
                <a:spcPct val="30000"/>
              </a:spcBef>
              <a:buClr>
                <a:srgbClr val="FF0000"/>
              </a:buClr>
              <a:buSzPct val="75000"/>
              <a:buFont typeface="Monotype Sorts" pitchFamily="2" charset="2"/>
              <a:buChar char="u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57413" indent="-185738" defTabSz="984250">
              <a:lnSpc>
                <a:spcPct val="88000"/>
              </a:lnSpc>
              <a:spcBef>
                <a:spcPct val="30000"/>
              </a:spcBef>
              <a:buClr>
                <a:srgbClr val="FF0000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14613" indent="-185738" defTabSz="984250" eaLnBrk="0" fontAlgn="base" hangingPunct="0">
              <a:lnSpc>
                <a:spcPct val="88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71813" indent="-185738" defTabSz="984250" eaLnBrk="0" fontAlgn="base" hangingPunct="0">
              <a:lnSpc>
                <a:spcPct val="88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29013" indent="-185738" defTabSz="984250" eaLnBrk="0" fontAlgn="base" hangingPunct="0">
              <a:lnSpc>
                <a:spcPct val="88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86213" indent="-185738" defTabSz="984250" eaLnBrk="0" fontAlgn="base" hangingPunct="0">
              <a:lnSpc>
                <a:spcPct val="88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algn="ctr">
              <a:buFontTx/>
              <a:buNone/>
            </a:pPr>
            <a:r>
              <a:rPr lang="en-US" altLang="en-US" sz="2000" b="1"/>
              <a:t>Purpose: Execute a process to re-flash software into a controller over the serial bus without using a PC.</a:t>
            </a:r>
          </a:p>
          <a:p>
            <a:pPr lvl="1" algn="ctr"/>
            <a:endParaRPr lang="en-US" altLang="en-US" sz="2000" b="1"/>
          </a:p>
          <a:p>
            <a:pPr lvl="1" algn="ctr"/>
            <a:endParaRPr lang="en-US" altLang="en-US" sz="2000" b="1"/>
          </a:p>
          <a:p>
            <a:pPr lvl="1" algn="ctr"/>
            <a:endParaRPr lang="en-US" altLang="en-US" sz="2000" b="1"/>
          </a:p>
        </p:txBody>
      </p:sp>
      <p:sp>
        <p:nvSpPr>
          <p:cNvPr id="19461" name="Rectangle 7">
            <a:extLst>
              <a:ext uri="{FF2B5EF4-FFF2-40B4-BE49-F238E27FC236}">
                <a16:creationId xmlns:a16="http://schemas.microsoft.com/office/drawing/2014/main" id="{1CCB2A7C-1184-47CB-B012-477D4715D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75" y="5354638"/>
            <a:ext cx="3435350" cy="163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82" tIns="50941" rIns="101882" bIns="50941"/>
          <a:lstStyle>
            <a:lvl1pPr marL="307975" indent="-307975" defTabSz="984250">
              <a:lnSpc>
                <a:spcPct val="88000"/>
              </a:lnSpc>
              <a:spcBef>
                <a:spcPct val="30000"/>
              </a:spcBef>
              <a:buClr>
                <a:srgbClr val="FF0000"/>
              </a:buClr>
              <a:buSzPct val="7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38188" indent="-246063" defTabSz="984250">
              <a:lnSpc>
                <a:spcPct val="88000"/>
              </a:lnSpc>
              <a:spcBef>
                <a:spcPct val="30000"/>
              </a:spcBef>
              <a:buClr>
                <a:srgbClr val="FF0000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3488" indent="-249238" defTabSz="984250">
              <a:lnSpc>
                <a:spcPct val="88000"/>
              </a:lnSpc>
              <a:spcBef>
                <a:spcPct val="30000"/>
              </a:spcBef>
              <a:buClr>
                <a:srgbClr val="FF0000"/>
              </a:buClr>
              <a:buSzPct val="10000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63700" indent="-184150" defTabSz="984250">
              <a:lnSpc>
                <a:spcPct val="88000"/>
              </a:lnSpc>
              <a:spcBef>
                <a:spcPct val="30000"/>
              </a:spcBef>
              <a:buClr>
                <a:srgbClr val="FF0000"/>
              </a:buClr>
              <a:buSzPct val="75000"/>
              <a:buFont typeface="Monotype Sorts" pitchFamily="2" charset="2"/>
              <a:buChar char="u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57413" indent="-185738" defTabSz="984250">
              <a:lnSpc>
                <a:spcPct val="88000"/>
              </a:lnSpc>
              <a:spcBef>
                <a:spcPct val="30000"/>
              </a:spcBef>
              <a:buClr>
                <a:srgbClr val="FF0000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14613" indent="-185738" defTabSz="984250" eaLnBrk="0" fontAlgn="base" hangingPunct="0">
              <a:lnSpc>
                <a:spcPct val="88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71813" indent="-185738" defTabSz="984250" eaLnBrk="0" fontAlgn="base" hangingPunct="0">
              <a:lnSpc>
                <a:spcPct val="88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29013" indent="-185738" defTabSz="984250" eaLnBrk="0" fontAlgn="base" hangingPunct="0">
              <a:lnSpc>
                <a:spcPct val="88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86213" indent="-185738" defTabSz="984250" eaLnBrk="0" fontAlgn="base" hangingPunct="0">
              <a:lnSpc>
                <a:spcPct val="88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2000" b="1"/>
              <a:t>Re-flash</a:t>
            </a:r>
            <a:r>
              <a:rPr lang="en-US" altLang="en-US" sz="1800"/>
              <a:t> </a:t>
            </a:r>
          </a:p>
          <a:p>
            <a:r>
              <a:rPr lang="en-US" altLang="en-US" sz="1800"/>
              <a:t>Insert SD card into SAINT2</a:t>
            </a:r>
          </a:p>
          <a:p>
            <a:r>
              <a:rPr lang="en-US" altLang="en-US" sz="1800"/>
              <a:t>Connect to power/serial bus</a:t>
            </a:r>
          </a:p>
          <a:p>
            <a:r>
              <a:rPr lang="en-US" altLang="en-US" sz="1800"/>
              <a:t>SAINT2 LEDs indicate status and pass/fail result</a:t>
            </a:r>
            <a:endParaRPr lang="en-US" altLang="en-US"/>
          </a:p>
          <a:p>
            <a:pPr lvl="1"/>
            <a:endParaRPr lang="en-US" altLang="en-US" sz="2000"/>
          </a:p>
          <a:p>
            <a:pPr lvl="1"/>
            <a:endParaRPr lang="en-US" altLang="en-US" sz="2000"/>
          </a:p>
          <a:p>
            <a:pPr lvl="1"/>
            <a:endParaRPr lang="en-US" altLang="en-US" sz="2000"/>
          </a:p>
        </p:txBody>
      </p:sp>
      <p:sp>
        <p:nvSpPr>
          <p:cNvPr id="19462" name="Rectangle 9">
            <a:extLst>
              <a:ext uri="{FF2B5EF4-FFF2-40B4-BE49-F238E27FC236}">
                <a16:creationId xmlns:a16="http://schemas.microsoft.com/office/drawing/2014/main" id="{DAE8BCC6-A633-4881-88D8-5F6874DC9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1900" y="2590800"/>
            <a:ext cx="5699125" cy="164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82" tIns="50941" rIns="101882" bIns="50941"/>
          <a:lstStyle>
            <a:lvl1pPr marL="307975" indent="-307975" defTabSz="984250">
              <a:lnSpc>
                <a:spcPct val="88000"/>
              </a:lnSpc>
              <a:spcBef>
                <a:spcPct val="30000"/>
              </a:spcBef>
              <a:buClr>
                <a:srgbClr val="FF0000"/>
              </a:buClr>
              <a:buSzPct val="7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38188" indent="-246063" defTabSz="984250">
              <a:lnSpc>
                <a:spcPct val="88000"/>
              </a:lnSpc>
              <a:spcBef>
                <a:spcPct val="30000"/>
              </a:spcBef>
              <a:buClr>
                <a:srgbClr val="FF0000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3488" indent="-249238" defTabSz="984250">
              <a:lnSpc>
                <a:spcPct val="88000"/>
              </a:lnSpc>
              <a:spcBef>
                <a:spcPct val="30000"/>
              </a:spcBef>
              <a:buClr>
                <a:srgbClr val="FF0000"/>
              </a:buClr>
              <a:buSzPct val="10000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63700" indent="-184150" defTabSz="984250">
              <a:lnSpc>
                <a:spcPct val="88000"/>
              </a:lnSpc>
              <a:spcBef>
                <a:spcPct val="30000"/>
              </a:spcBef>
              <a:buClr>
                <a:srgbClr val="FF0000"/>
              </a:buClr>
              <a:buSzPct val="75000"/>
              <a:buFont typeface="Monotype Sorts" pitchFamily="2" charset="2"/>
              <a:buChar char="u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57413" indent="-185738" defTabSz="984250">
              <a:lnSpc>
                <a:spcPct val="88000"/>
              </a:lnSpc>
              <a:spcBef>
                <a:spcPct val="30000"/>
              </a:spcBef>
              <a:buClr>
                <a:srgbClr val="FF0000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14613" indent="-185738" defTabSz="984250" eaLnBrk="0" fontAlgn="base" hangingPunct="0">
              <a:lnSpc>
                <a:spcPct val="88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71813" indent="-185738" defTabSz="984250" eaLnBrk="0" fontAlgn="base" hangingPunct="0">
              <a:lnSpc>
                <a:spcPct val="88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29013" indent="-185738" defTabSz="984250" eaLnBrk="0" fontAlgn="base" hangingPunct="0">
              <a:lnSpc>
                <a:spcPct val="88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86213" indent="-185738" defTabSz="984250" eaLnBrk="0" fontAlgn="base" hangingPunct="0">
              <a:lnSpc>
                <a:spcPct val="88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buClr>
                <a:schemeClr val="tx1"/>
              </a:buClr>
              <a:buFontTx/>
              <a:buNone/>
            </a:pPr>
            <a:r>
              <a:rPr lang="en-US" altLang="en-US" sz="2000" b="1"/>
              <a:t>Re-flash Set Up</a:t>
            </a:r>
          </a:p>
          <a:p>
            <a:pPr lvl="1">
              <a:buClr>
                <a:schemeClr val="tx2"/>
              </a:buClr>
              <a:buSzPct val="75000"/>
              <a:buFont typeface="Monotype Sorts" pitchFamily="2" charset="2"/>
              <a:buChar char="u"/>
            </a:pPr>
            <a:r>
              <a:rPr lang="en-US" altLang="en-US" sz="1800"/>
              <a:t>PC </a:t>
            </a:r>
            <a:r>
              <a:rPr lang="en-US" altLang="en-US" sz="1800">
                <a:sym typeface="Wingdings" panose="05000000000000000000" pitchFamily="2" charset="2"/>
              </a:rPr>
              <a:t> SD card using an SD card reader</a:t>
            </a:r>
          </a:p>
          <a:p>
            <a:pPr lvl="2">
              <a:buClr>
                <a:schemeClr val="tx1"/>
              </a:buClr>
              <a:buSzPct val="75000"/>
            </a:pPr>
            <a:r>
              <a:rPr lang="en-US" altLang="en-US" sz="1600">
                <a:sym typeface="Wingdings" panose="05000000000000000000" pitchFamily="2" charset="2"/>
              </a:rPr>
              <a:t>Application, Calibration, or Routine files in binary format</a:t>
            </a:r>
          </a:p>
          <a:p>
            <a:pPr lvl="2">
              <a:buClr>
                <a:schemeClr val="tx1"/>
              </a:buClr>
              <a:buSzPct val="75000"/>
            </a:pPr>
            <a:r>
              <a:rPr lang="en-US" altLang="en-US" sz="1600">
                <a:sym typeface="Wingdings" panose="05000000000000000000" pitchFamily="2" charset="2"/>
              </a:rPr>
              <a:t>Re-flash instructions – “SCRIPT.TXT” – tells the SAINT2 how to reflash your specific controller</a:t>
            </a:r>
          </a:p>
          <a:p>
            <a:pPr lvl="1">
              <a:buFontTx/>
              <a:buNone/>
            </a:pPr>
            <a:endParaRPr lang="en-US" altLang="en-US" sz="1600"/>
          </a:p>
          <a:p>
            <a:pPr lvl="1"/>
            <a:endParaRPr lang="en-US" altLang="en-US" sz="2000"/>
          </a:p>
          <a:p>
            <a:pPr lvl="1"/>
            <a:endParaRPr lang="en-US" altLang="en-US" sz="2000"/>
          </a:p>
          <a:p>
            <a:pPr lvl="1">
              <a:buFontTx/>
              <a:buNone/>
            </a:pPr>
            <a:endParaRPr lang="en-US" altLang="en-US" sz="2000"/>
          </a:p>
        </p:txBody>
      </p:sp>
      <p:graphicFrame>
        <p:nvGraphicFramePr>
          <p:cNvPr id="19463" name="Object 11">
            <a:extLst>
              <a:ext uri="{FF2B5EF4-FFF2-40B4-BE49-F238E27FC236}">
                <a16:creationId xmlns:a16="http://schemas.microsoft.com/office/drawing/2014/main" id="{6418C693-CE43-4AA6-B725-F2E72672B7BD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3686175" y="5421313"/>
          <a:ext cx="5534025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" name="Visio" r:id="rId6" imgW="5533263" imgH="1565338" progId="Visio.Drawing.11">
                  <p:embed/>
                </p:oleObj>
              </mc:Choice>
              <mc:Fallback>
                <p:oleObj name="Visio" r:id="rId6" imgW="5533263" imgH="1565338" progId="Visio.Drawing.11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6175" y="5421313"/>
                        <a:ext cx="5534025" cy="156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2ECB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54D335C9-B2BC-4FA5-9CB9-CA1554BF58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43250" y="95250"/>
            <a:ext cx="6400800" cy="992188"/>
          </a:xfrm>
        </p:spPr>
        <p:txBody>
          <a:bodyPr/>
          <a:lstStyle/>
          <a:p>
            <a:r>
              <a:rPr lang="en-US" altLang="en-US" sz="2400"/>
              <a:t>Standalone Re-flash Tool – General Features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E294C960-9462-46B4-9BF2-AC1B71C12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27200"/>
            <a:ext cx="9051925" cy="544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82" tIns="50941" rIns="101882" bIns="50941"/>
          <a:lstStyle>
            <a:lvl1pPr marL="307975" indent="-307975" defTabSz="984250">
              <a:lnSpc>
                <a:spcPct val="88000"/>
              </a:lnSpc>
              <a:spcBef>
                <a:spcPct val="30000"/>
              </a:spcBef>
              <a:buClr>
                <a:srgbClr val="FF0000"/>
              </a:buClr>
              <a:buSzPct val="7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38188" indent="-246063" defTabSz="984250">
              <a:lnSpc>
                <a:spcPct val="88000"/>
              </a:lnSpc>
              <a:spcBef>
                <a:spcPct val="30000"/>
              </a:spcBef>
              <a:buClr>
                <a:srgbClr val="FF0000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3488" indent="-249238" defTabSz="984250">
              <a:lnSpc>
                <a:spcPct val="88000"/>
              </a:lnSpc>
              <a:spcBef>
                <a:spcPct val="30000"/>
              </a:spcBef>
              <a:buClr>
                <a:srgbClr val="FF0000"/>
              </a:buClr>
              <a:buSzPct val="10000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63700" indent="-184150" defTabSz="984250">
              <a:lnSpc>
                <a:spcPct val="88000"/>
              </a:lnSpc>
              <a:spcBef>
                <a:spcPct val="30000"/>
              </a:spcBef>
              <a:buClr>
                <a:srgbClr val="FF0000"/>
              </a:buClr>
              <a:buSzPct val="75000"/>
              <a:buFont typeface="Monotype Sorts" pitchFamily="2" charset="2"/>
              <a:buChar char="u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57413" indent="-185738" defTabSz="984250">
              <a:lnSpc>
                <a:spcPct val="88000"/>
              </a:lnSpc>
              <a:spcBef>
                <a:spcPct val="30000"/>
              </a:spcBef>
              <a:buClr>
                <a:srgbClr val="FF0000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14613" indent="-185738" defTabSz="984250" eaLnBrk="0" fontAlgn="base" hangingPunct="0">
              <a:lnSpc>
                <a:spcPct val="88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71813" indent="-185738" defTabSz="984250" eaLnBrk="0" fontAlgn="base" hangingPunct="0">
              <a:lnSpc>
                <a:spcPct val="88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29013" indent="-185738" defTabSz="984250" eaLnBrk="0" fontAlgn="base" hangingPunct="0">
              <a:lnSpc>
                <a:spcPct val="88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86213" indent="-185738" defTabSz="984250" eaLnBrk="0" fontAlgn="base" hangingPunct="0">
              <a:lnSpc>
                <a:spcPct val="88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No PC interface is required during the re-flash procedure</a:t>
            </a:r>
          </a:p>
          <a:p>
            <a:r>
              <a:rPr lang="en-US" altLang="en-US"/>
              <a:t>The SAINT2/3 is powered through the ALDL cable from vehicle battery</a:t>
            </a:r>
          </a:p>
          <a:p>
            <a:r>
              <a:rPr lang="en-US" altLang="en-US"/>
              <a:t>The SD card contains all the software and instructions for the re-flash</a:t>
            </a:r>
          </a:p>
          <a:p>
            <a:r>
              <a:rPr lang="en-US" altLang="en-US"/>
              <a:t>Supports certain download strategies for many OEMs</a:t>
            </a:r>
          </a:p>
          <a:p>
            <a:r>
              <a:rPr lang="en-US" altLang="en-US"/>
              <a:t>The LEDs on the SAINT2 display the re-flash status and result</a:t>
            </a:r>
          </a:p>
          <a:p>
            <a:r>
              <a:rPr lang="en-US" altLang="en-US"/>
              <a:t>A summary file containing VIN numbers, the re-flash result and other custom information is updated on the SD card during every re-flash event</a:t>
            </a:r>
          </a:p>
          <a:p>
            <a:r>
              <a:rPr lang="en-US" altLang="en-US"/>
              <a:t>Automates diagnostic features to allow conditional re-flash or re-flash verification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EC4B6048-D134-4914-AFF3-B7C2181143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Reference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B41EF5EC-6B0D-4654-B3E3-D7C6CEA850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hlinkClick r:id="rId2"/>
              </a:rPr>
              <a:t>http://sdt52.usinkok.northamerica.delphiauto.net/wiki/index.php/SAINT2:Documentation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http://sdt52.usinkok.northamerica.delphiauto.net/saint-tools/files/download/saint2/Documentation/SAINT_Programmers_Ref.pdf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:a16="http://schemas.microsoft.com/office/drawing/2014/main" id="{EE1C8D30-0234-4703-AC40-4CB34FABA41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54063" y="1490663"/>
            <a:ext cx="8550275" cy="550862"/>
          </a:xfrm>
        </p:spPr>
        <p:txBody>
          <a:bodyPr/>
          <a:lstStyle/>
          <a:p>
            <a:r>
              <a:rPr lang="en-US" altLang="en-US" sz="2800"/>
              <a:t>SAINT-2/3</a:t>
            </a:r>
          </a:p>
        </p:txBody>
      </p:sp>
      <p:sp>
        <p:nvSpPr>
          <p:cNvPr id="5123" name="Rectangle 6">
            <a:extLst>
              <a:ext uri="{FF2B5EF4-FFF2-40B4-BE49-F238E27FC236}">
                <a16:creationId xmlns:a16="http://schemas.microsoft.com/office/drawing/2014/main" id="{775B58A4-0360-4292-976A-3159286CE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375" y="3867150"/>
            <a:ext cx="3767138" cy="135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590" tIns="51296" rIns="102590" bIns="51296"/>
          <a:lstStyle>
            <a:lvl1pPr defTabSz="984250">
              <a:lnSpc>
                <a:spcPct val="88000"/>
              </a:lnSpc>
              <a:spcBef>
                <a:spcPct val="30000"/>
              </a:spcBef>
              <a:buClr>
                <a:srgbClr val="FF0000"/>
              </a:buClr>
              <a:buSzPct val="7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34925" defTabSz="984250">
              <a:lnSpc>
                <a:spcPct val="88000"/>
              </a:lnSpc>
              <a:spcBef>
                <a:spcPct val="30000"/>
              </a:spcBef>
              <a:buClr>
                <a:srgbClr val="FF0000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3488" indent="69850" defTabSz="984250">
              <a:lnSpc>
                <a:spcPct val="88000"/>
              </a:lnSpc>
              <a:spcBef>
                <a:spcPct val="30000"/>
              </a:spcBef>
              <a:buClr>
                <a:srgbClr val="FF0000"/>
              </a:buClr>
              <a:buSzPct val="10000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63700" indent="107950" defTabSz="984250">
              <a:lnSpc>
                <a:spcPct val="88000"/>
              </a:lnSpc>
              <a:spcBef>
                <a:spcPct val="30000"/>
              </a:spcBef>
              <a:buClr>
                <a:srgbClr val="FF0000"/>
              </a:buClr>
              <a:buSzPct val="75000"/>
              <a:buFont typeface="Monotype Sorts" pitchFamily="2" charset="2"/>
              <a:buChar char="u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57413" indent="142875" defTabSz="984250">
              <a:lnSpc>
                <a:spcPct val="88000"/>
              </a:lnSpc>
              <a:spcBef>
                <a:spcPct val="30000"/>
              </a:spcBef>
              <a:buClr>
                <a:srgbClr val="FF0000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14613" indent="142875" defTabSz="984250" eaLnBrk="0" fontAlgn="base" hangingPunct="0">
              <a:lnSpc>
                <a:spcPct val="88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71813" indent="142875" defTabSz="984250" eaLnBrk="0" fontAlgn="base" hangingPunct="0">
              <a:lnSpc>
                <a:spcPct val="88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29013" indent="142875" defTabSz="984250" eaLnBrk="0" fontAlgn="base" hangingPunct="0">
              <a:lnSpc>
                <a:spcPct val="88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86213" indent="142875" defTabSz="984250" eaLnBrk="0" fontAlgn="base" hangingPunct="0">
              <a:lnSpc>
                <a:spcPct val="88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Clr>
                <a:schemeClr val="tx2"/>
              </a:buClr>
              <a:buSzTx/>
              <a:buFont typeface="Monotype Sorts" pitchFamily="2" charset="2"/>
              <a:buNone/>
            </a:pPr>
            <a:r>
              <a:rPr lang="en-US" altLang="en-US" sz="2000"/>
              <a:t>Serial Bus Interface Tool</a:t>
            </a:r>
          </a:p>
          <a:p>
            <a:pPr algn="ctr">
              <a:buClr>
                <a:schemeClr val="tx2"/>
              </a:buClr>
              <a:buSzTx/>
              <a:buFont typeface="Monotype Sorts" pitchFamily="2" charset="2"/>
              <a:buNone/>
            </a:pPr>
            <a:r>
              <a:rPr lang="en-US" altLang="en-US" sz="2000"/>
              <a:t>Stand-alone Re-flash Tool</a:t>
            </a:r>
          </a:p>
          <a:p>
            <a:pPr algn="ctr">
              <a:buClr>
                <a:schemeClr val="tx2"/>
              </a:buClr>
              <a:buSzTx/>
              <a:buFont typeface="Monotype Sorts" pitchFamily="2" charset="2"/>
              <a:buNone/>
            </a:pPr>
            <a:endParaRPr lang="en-US" altLang="en-US" sz="2000"/>
          </a:p>
          <a:p>
            <a:pPr algn="ctr">
              <a:buClr>
                <a:schemeClr val="tx2"/>
              </a:buClr>
              <a:buSzTx/>
              <a:buFont typeface="Monotype Sorts" pitchFamily="2" charset="2"/>
              <a:buNone/>
            </a:pPr>
            <a:endParaRPr lang="en-US" altLang="en-US" sz="2000"/>
          </a:p>
          <a:p>
            <a:pPr algn="ctr">
              <a:buClr>
                <a:schemeClr val="tx2"/>
              </a:buClr>
              <a:buSzTx/>
              <a:buFont typeface="Monotype Sorts" pitchFamily="2" charset="2"/>
              <a:buNone/>
            </a:pPr>
            <a:endParaRPr lang="en-US" altLang="en-US" sz="2000"/>
          </a:p>
          <a:p>
            <a:pPr algn="ctr">
              <a:buClr>
                <a:schemeClr val="tx2"/>
              </a:buClr>
              <a:buSzTx/>
              <a:buFont typeface="Monotype Sorts" pitchFamily="2" charset="2"/>
              <a:buNone/>
            </a:pPr>
            <a:endParaRPr lang="en-US" altLang="en-US" sz="2000"/>
          </a:p>
          <a:p>
            <a:pPr lvl="1" algn="ctr">
              <a:buClr>
                <a:schemeClr val="tx1"/>
              </a:buClr>
              <a:buFontTx/>
              <a:buNone/>
            </a:pPr>
            <a:endParaRPr lang="en-US" altLang="en-US" sz="1400"/>
          </a:p>
          <a:p>
            <a:pPr lvl="1" algn="ctr">
              <a:buClr>
                <a:schemeClr val="tx1"/>
              </a:buClr>
              <a:buFontTx/>
              <a:buNone/>
            </a:pPr>
            <a:endParaRPr lang="en-US" altLang="en-US" sz="1400"/>
          </a:p>
          <a:p>
            <a:pPr lvl="1" algn="ctr">
              <a:buClr>
                <a:schemeClr val="tx1"/>
              </a:buClr>
              <a:buFontTx/>
              <a:buNone/>
            </a:pPr>
            <a:endParaRPr lang="en-US" altLang="en-US" sz="1400"/>
          </a:p>
        </p:txBody>
      </p:sp>
      <p:pic>
        <p:nvPicPr>
          <p:cNvPr id="5124" name="Picture 7" descr="P1000545">
            <a:extLst>
              <a:ext uri="{FF2B5EF4-FFF2-40B4-BE49-F238E27FC236}">
                <a16:creationId xmlns:a16="http://schemas.microsoft.com/office/drawing/2014/main" id="{656E3981-522D-4474-9048-3CFC8786C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08" r="14529" b="18376"/>
          <a:stretch>
            <a:fillRect/>
          </a:stretch>
        </p:blipFill>
        <p:spPr bwMode="auto">
          <a:xfrm>
            <a:off x="4803775" y="2886075"/>
            <a:ext cx="4676775" cy="304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C4A35FC-4F7B-4F5A-9F53-EC87B40201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43250" y="95250"/>
            <a:ext cx="6400800" cy="992188"/>
          </a:xfrm>
        </p:spPr>
        <p:txBody>
          <a:bodyPr/>
          <a:lstStyle/>
          <a:p>
            <a:r>
              <a:rPr lang="en-US" altLang="en-US" sz="2400"/>
              <a:t>Serial Bus Interface Tool – System Diagram</a:t>
            </a:r>
          </a:p>
        </p:txBody>
      </p:sp>
      <p:graphicFrame>
        <p:nvGraphicFramePr>
          <p:cNvPr id="6147" name="Object 4">
            <a:extLst>
              <a:ext uri="{FF2B5EF4-FFF2-40B4-BE49-F238E27FC236}">
                <a16:creationId xmlns:a16="http://schemas.microsoft.com/office/drawing/2014/main" id="{69CD3B98-2361-4960-B347-65E288DA4614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809625" y="2613025"/>
          <a:ext cx="8564563" cy="425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Visio" r:id="rId4" imgW="9126284" imgH="4534852" progId="Visio.Drawing.11">
                  <p:embed/>
                </p:oleObj>
              </mc:Choice>
              <mc:Fallback>
                <p:oleObj name="Visio" r:id="rId4" imgW="9126284" imgH="4534852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625" y="2613025"/>
                        <a:ext cx="8564563" cy="425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2ECB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Rectangle 5">
            <a:extLst>
              <a:ext uri="{FF2B5EF4-FFF2-40B4-BE49-F238E27FC236}">
                <a16:creationId xmlns:a16="http://schemas.microsoft.com/office/drawing/2014/main" id="{8E5A7212-0B5E-47A4-894B-F63A61B48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8125" y="1468438"/>
            <a:ext cx="6873875" cy="163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82" tIns="50941" rIns="101882" bIns="50941"/>
          <a:lstStyle>
            <a:lvl1pPr marL="307975" indent="-307975" defTabSz="984250">
              <a:lnSpc>
                <a:spcPct val="88000"/>
              </a:lnSpc>
              <a:spcBef>
                <a:spcPct val="30000"/>
              </a:spcBef>
              <a:buClr>
                <a:srgbClr val="FF0000"/>
              </a:buClr>
              <a:buSzPct val="7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38188" indent="-246063" defTabSz="984250">
              <a:lnSpc>
                <a:spcPct val="88000"/>
              </a:lnSpc>
              <a:spcBef>
                <a:spcPct val="30000"/>
              </a:spcBef>
              <a:buClr>
                <a:srgbClr val="FF0000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3488" indent="-249238" defTabSz="984250">
              <a:lnSpc>
                <a:spcPct val="88000"/>
              </a:lnSpc>
              <a:spcBef>
                <a:spcPct val="30000"/>
              </a:spcBef>
              <a:buClr>
                <a:srgbClr val="FF0000"/>
              </a:buClr>
              <a:buSzPct val="10000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63700" indent="-184150" defTabSz="984250">
              <a:lnSpc>
                <a:spcPct val="88000"/>
              </a:lnSpc>
              <a:spcBef>
                <a:spcPct val="30000"/>
              </a:spcBef>
              <a:buClr>
                <a:srgbClr val="FF0000"/>
              </a:buClr>
              <a:buSzPct val="75000"/>
              <a:buFont typeface="Monotype Sorts" pitchFamily="2" charset="2"/>
              <a:buChar char="u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57413" indent="-185738" defTabSz="984250">
              <a:lnSpc>
                <a:spcPct val="88000"/>
              </a:lnSpc>
              <a:spcBef>
                <a:spcPct val="30000"/>
              </a:spcBef>
              <a:buClr>
                <a:srgbClr val="FF0000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14613" indent="-185738" defTabSz="984250" eaLnBrk="0" fontAlgn="base" hangingPunct="0">
              <a:lnSpc>
                <a:spcPct val="88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71813" indent="-185738" defTabSz="984250" eaLnBrk="0" fontAlgn="base" hangingPunct="0">
              <a:lnSpc>
                <a:spcPct val="88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29013" indent="-185738" defTabSz="984250" eaLnBrk="0" fontAlgn="base" hangingPunct="0">
              <a:lnSpc>
                <a:spcPct val="88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86213" indent="-185738" defTabSz="984250" eaLnBrk="0" fontAlgn="base" hangingPunct="0">
              <a:lnSpc>
                <a:spcPct val="88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algn="ctr">
              <a:buFontTx/>
              <a:buNone/>
            </a:pPr>
            <a:r>
              <a:rPr lang="en-US" altLang="en-US" sz="2000" b="1"/>
              <a:t>Purpose: To provide an interface to a serial bus for a user, a test application, or another controller</a:t>
            </a:r>
          </a:p>
          <a:p>
            <a:pPr lvl="1" algn="ctr"/>
            <a:endParaRPr lang="en-US" altLang="en-US" sz="2000" b="1"/>
          </a:p>
          <a:p>
            <a:pPr lvl="1" algn="ctr"/>
            <a:endParaRPr lang="en-US" altLang="en-US" sz="2000" b="1"/>
          </a:p>
          <a:p>
            <a:pPr lvl="1" algn="ctr"/>
            <a:endParaRPr lang="en-US" altLang="en-US" sz="20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F1CF675F-9852-4B60-8D31-792DA257E0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43250" y="95250"/>
            <a:ext cx="6400800" cy="992188"/>
          </a:xfrm>
        </p:spPr>
        <p:txBody>
          <a:bodyPr/>
          <a:lstStyle/>
          <a:p>
            <a:r>
              <a:rPr lang="en-US" altLang="en-US" sz="2400"/>
              <a:t>Serial Bus Interface Tool – General Features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81065C2E-3067-4526-95AA-D80B5EF290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0050" y="2143125"/>
            <a:ext cx="9172575" cy="4319588"/>
          </a:xfrm>
        </p:spPr>
        <p:txBody>
          <a:bodyPr/>
          <a:lstStyle/>
          <a:p>
            <a:r>
              <a:rPr lang="en-US" altLang="en-US"/>
              <a:t>User can interface with multiple buses concurrently with a single tool</a:t>
            </a:r>
          </a:p>
          <a:p>
            <a:r>
              <a:rPr lang="en-US" altLang="en-US"/>
              <a:t>Host interface is USB or RS232</a:t>
            </a:r>
          </a:p>
          <a:p>
            <a:r>
              <a:rPr lang="en-US" altLang="en-US"/>
              <a:t>The SAINT2/3 hardware is host and SD card configurable</a:t>
            </a:r>
          </a:p>
          <a:p>
            <a:r>
              <a:rPr lang="en-US" altLang="en-US"/>
              <a:t>The SAINT2/3 can be configured to send out periodic messages without a PC interface</a:t>
            </a:r>
          </a:p>
          <a:p>
            <a:r>
              <a:rPr lang="en-US" altLang="en-US"/>
              <a:t>The SAINT2/3 can be configured to act as a “gateway” between certain serial buses without a PC interface</a:t>
            </a:r>
          </a:p>
          <a:p>
            <a:r>
              <a:rPr lang="en-US" altLang="en-US"/>
              <a:t>The host can interface with discrete trigger out and trigger in pins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3DE6B69B-C1B6-47D6-AEB4-ACE4658787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43250" y="95250"/>
            <a:ext cx="6400800" cy="992188"/>
          </a:xfrm>
        </p:spPr>
        <p:txBody>
          <a:bodyPr/>
          <a:lstStyle/>
          <a:p>
            <a:r>
              <a:rPr lang="en-US" altLang="en-US" sz="2400"/>
              <a:t>Serial Bus Interface Tool – Host Software 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39973FA2-96B7-4A26-B44D-0175DA9D3D5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03238" y="1295400"/>
            <a:ext cx="9220200" cy="2159000"/>
          </a:xfrm>
        </p:spPr>
        <p:txBody>
          <a:bodyPr/>
          <a:lstStyle/>
          <a:p>
            <a:pPr>
              <a:lnSpc>
                <a:spcPct val="68000"/>
              </a:lnSpc>
            </a:pPr>
            <a:r>
              <a:rPr lang="en-US" altLang="en-US" sz="1400"/>
              <a:t>SAINT Bus Engine 2 (SBE2)</a:t>
            </a:r>
          </a:p>
          <a:p>
            <a:pPr lvl="1">
              <a:lnSpc>
                <a:spcPct val="68000"/>
              </a:lnSpc>
            </a:pPr>
            <a:r>
              <a:rPr lang="en-US" altLang="en-US" sz="1000"/>
              <a:t>Provides the API for user interface or test application “plug-ins” </a:t>
            </a:r>
          </a:p>
          <a:p>
            <a:pPr lvl="1">
              <a:lnSpc>
                <a:spcPct val="68000"/>
              </a:lnSpc>
            </a:pPr>
            <a:r>
              <a:rPr lang="en-US" altLang="en-US" sz="1000"/>
              <a:t>Is solely a pass-thru for serial messages – the smarts are in the “plug-ins”</a:t>
            </a:r>
          </a:p>
          <a:p>
            <a:pPr lvl="1">
              <a:lnSpc>
                <a:spcPct val="68000"/>
              </a:lnSpc>
            </a:pPr>
            <a:r>
              <a:rPr lang="en-US" altLang="en-US" sz="1000"/>
              <a:t>Interfaces with the COM port or USB drivers</a:t>
            </a:r>
          </a:p>
          <a:p>
            <a:pPr lvl="1">
              <a:lnSpc>
                <a:spcPct val="68000"/>
              </a:lnSpc>
            </a:pPr>
            <a:r>
              <a:rPr lang="en-US" altLang="en-US" sz="1000"/>
              <a:t>Provides the interface to re-flash the SAINT2 firmware over USB</a:t>
            </a:r>
          </a:p>
          <a:p>
            <a:pPr>
              <a:lnSpc>
                <a:spcPct val="68000"/>
              </a:lnSpc>
            </a:pPr>
            <a:r>
              <a:rPr lang="en-US" altLang="en-US" sz="1400"/>
              <a:t>“Plug-in”</a:t>
            </a:r>
          </a:p>
          <a:p>
            <a:pPr lvl="1">
              <a:lnSpc>
                <a:spcPct val="68000"/>
              </a:lnSpc>
            </a:pPr>
            <a:r>
              <a:rPr lang="en-US" altLang="en-US" sz="1000"/>
              <a:t>Is a user interface or test application for the SAINT2 System</a:t>
            </a:r>
          </a:p>
          <a:p>
            <a:pPr lvl="1">
              <a:lnSpc>
                <a:spcPct val="68000"/>
              </a:lnSpc>
            </a:pPr>
            <a:r>
              <a:rPr lang="en-US" altLang="en-US" sz="1000"/>
              <a:t>Multiple “plug-ins” can be used at the same time</a:t>
            </a:r>
          </a:p>
          <a:p>
            <a:pPr lvl="1">
              <a:lnSpc>
                <a:spcPct val="68000"/>
              </a:lnSpc>
            </a:pPr>
            <a:r>
              <a:rPr lang="en-US" altLang="en-US" sz="1000"/>
              <a:t>Some general use “plug-ins” are being developed by the SAINT2 Team</a:t>
            </a:r>
          </a:p>
          <a:p>
            <a:pPr lvl="1">
              <a:lnSpc>
                <a:spcPct val="68000"/>
              </a:lnSpc>
            </a:pPr>
            <a:r>
              <a:rPr lang="en-US" altLang="en-US" sz="1000"/>
              <a:t>“Plug-ins” can be developed for custom applications by the user</a:t>
            </a:r>
          </a:p>
          <a:p>
            <a:pPr lvl="2">
              <a:lnSpc>
                <a:spcPct val="68000"/>
              </a:lnSpc>
            </a:pPr>
            <a:r>
              <a:rPr lang="en-US" altLang="en-US" sz="1000"/>
              <a:t>Templates are available on the SAINT2/3 website for Visual C++, C# and Visual Basic “plug-ins”</a:t>
            </a:r>
          </a:p>
          <a:p>
            <a:pPr lvl="1">
              <a:lnSpc>
                <a:spcPct val="68000"/>
              </a:lnSpc>
            </a:pPr>
            <a:r>
              <a:rPr lang="en-US" altLang="en-US" sz="1000"/>
              <a:t>Many user created “plug-ins” are available on the SAINT2/3 website</a:t>
            </a:r>
          </a:p>
          <a:p>
            <a:pPr lvl="2">
              <a:lnSpc>
                <a:spcPct val="68000"/>
              </a:lnSpc>
            </a:pPr>
            <a:r>
              <a:rPr lang="en-US" altLang="en-US" sz="1000"/>
              <a:t>Note – Contact the author of the “plug-in” for help.  The SAINT2 team does not support the user created “plug-ins”</a:t>
            </a:r>
          </a:p>
          <a:p>
            <a:pPr lvl="1">
              <a:lnSpc>
                <a:spcPct val="68000"/>
              </a:lnSpc>
              <a:buFontTx/>
              <a:buNone/>
            </a:pPr>
            <a:endParaRPr lang="en-US" altLang="en-US" sz="1000"/>
          </a:p>
          <a:p>
            <a:pPr lvl="1">
              <a:lnSpc>
                <a:spcPct val="68000"/>
              </a:lnSpc>
            </a:pPr>
            <a:endParaRPr lang="en-US" altLang="en-US" sz="1000"/>
          </a:p>
          <a:p>
            <a:pPr lvl="1">
              <a:lnSpc>
                <a:spcPct val="68000"/>
              </a:lnSpc>
            </a:pPr>
            <a:endParaRPr lang="en-US" altLang="en-US" sz="1000"/>
          </a:p>
          <a:p>
            <a:pPr lvl="1">
              <a:lnSpc>
                <a:spcPct val="68000"/>
              </a:lnSpc>
            </a:pPr>
            <a:endParaRPr lang="en-US" altLang="en-US" sz="1000"/>
          </a:p>
          <a:p>
            <a:pPr lvl="1">
              <a:lnSpc>
                <a:spcPct val="68000"/>
              </a:lnSpc>
            </a:pPr>
            <a:endParaRPr lang="en-US" altLang="en-US" sz="1000"/>
          </a:p>
          <a:p>
            <a:pPr lvl="1">
              <a:lnSpc>
                <a:spcPct val="68000"/>
              </a:lnSpc>
            </a:pPr>
            <a:endParaRPr lang="en-US" altLang="en-US" sz="1000"/>
          </a:p>
        </p:txBody>
      </p:sp>
      <p:pic>
        <p:nvPicPr>
          <p:cNvPr id="10244" name="Picture 4" descr="SBEicon">
            <a:extLst>
              <a:ext uri="{FF2B5EF4-FFF2-40B4-BE49-F238E27FC236}">
                <a16:creationId xmlns:a16="http://schemas.microsoft.com/office/drawing/2014/main" id="{6FF8D47F-9020-4033-BA1C-42B2FE669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0" y="4664075"/>
            <a:ext cx="66516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245" name="Object 5">
            <a:extLst>
              <a:ext uri="{FF2B5EF4-FFF2-40B4-BE49-F238E27FC236}">
                <a16:creationId xmlns:a16="http://schemas.microsoft.com/office/drawing/2014/main" id="{C4D8F981-EA1F-424E-B5B3-5FAB25661D3E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400050" y="4748213"/>
          <a:ext cx="1017588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3" name="Visio" r:id="rId5" imgW="1418463" imgH="2041970" progId="Visio.Drawing.11">
                  <p:embed/>
                </p:oleObj>
              </mc:Choice>
              <mc:Fallback>
                <p:oleObj name="Visio" r:id="rId5" imgW="1418463" imgH="2041970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4748213"/>
                        <a:ext cx="1017588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6">
            <a:extLst>
              <a:ext uri="{FF2B5EF4-FFF2-40B4-BE49-F238E27FC236}">
                <a16:creationId xmlns:a16="http://schemas.microsoft.com/office/drawing/2014/main" id="{1683D16E-8FF1-4257-A791-37AE02BB310D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5486400" y="4641850"/>
          <a:ext cx="1487488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4" name="Visio" r:id="rId7" imgW="1828800" imgH="1480756" progId="Visio.Drawing.11">
                  <p:embed/>
                </p:oleObj>
              </mc:Choice>
              <mc:Fallback>
                <p:oleObj name="Visio" r:id="rId7" imgW="1828800" imgH="1480756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4641850"/>
                        <a:ext cx="1487488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AutoShape 7">
            <a:extLst>
              <a:ext uri="{FF2B5EF4-FFF2-40B4-BE49-F238E27FC236}">
                <a16:creationId xmlns:a16="http://schemas.microsoft.com/office/drawing/2014/main" id="{53FA3764-DAF0-4773-BC7E-0749B198D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3625" y="4749800"/>
            <a:ext cx="2138363" cy="346075"/>
          </a:xfrm>
          <a:prstGeom prst="rightArrow">
            <a:avLst>
              <a:gd name="adj1" fmla="val 46667"/>
              <a:gd name="adj2" fmla="val 97260"/>
            </a:avLst>
          </a:prstGeom>
          <a:solidFill>
            <a:srgbClr val="F7A7C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>
            <a:lvl1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100">
                <a:latin typeface="Arial" panose="020B0604020202020204" pitchFamily="34" charset="0"/>
              </a:rPr>
              <a:t>50 01 22 FF </a:t>
            </a:r>
            <a:r>
              <a:rPr lang="en-US" altLang="en-US" sz="1100">
                <a:solidFill>
                  <a:srgbClr val="CC3300"/>
                </a:solidFill>
                <a:latin typeface="Arial" panose="020B0604020202020204" pitchFamily="34" charset="0"/>
              </a:rPr>
              <a:t>FF</a:t>
            </a:r>
            <a:r>
              <a:rPr lang="en-US" altLang="en-US" sz="1100">
                <a:latin typeface="Arial" panose="020B0604020202020204" pitchFamily="34" charset="0"/>
              </a:rPr>
              <a:t>12 23 45 </a:t>
            </a:r>
            <a:r>
              <a:rPr lang="en-US" altLang="en-US" sz="1100">
                <a:solidFill>
                  <a:srgbClr val="CC3300"/>
                </a:solidFill>
                <a:latin typeface="Arial" panose="020B0604020202020204" pitchFamily="34" charset="0"/>
              </a:rPr>
              <a:t>FF 00</a:t>
            </a:r>
            <a:r>
              <a:rPr lang="en-US" altLang="en-US" sz="1100">
                <a:latin typeface="Arial" panose="020B0604020202020204" pitchFamily="34" charset="0"/>
              </a:rPr>
              <a:t> </a:t>
            </a:r>
          </a:p>
        </p:txBody>
      </p:sp>
      <p:graphicFrame>
        <p:nvGraphicFramePr>
          <p:cNvPr id="10248" name="Object 8">
            <a:extLst>
              <a:ext uri="{FF2B5EF4-FFF2-40B4-BE49-F238E27FC236}">
                <a16:creationId xmlns:a16="http://schemas.microsoft.com/office/drawing/2014/main" id="{287E121F-93B5-4493-B533-5D21F08895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97863" y="4922838"/>
          <a:ext cx="1090612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5" name="Visio" r:id="rId9" imgW="1275588" imgH="908114" progId="Visio.Drawing.11">
                  <p:embed/>
                </p:oleObj>
              </mc:Choice>
              <mc:Fallback>
                <p:oleObj name="Visio" r:id="rId9" imgW="1275588" imgH="908114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7863" y="4922838"/>
                        <a:ext cx="1090612" cy="79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9" name="AutoShape 9">
            <a:extLst>
              <a:ext uri="{FF2B5EF4-FFF2-40B4-BE49-F238E27FC236}">
                <a16:creationId xmlns:a16="http://schemas.microsoft.com/office/drawing/2014/main" id="{A2AD6B2B-C854-485D-B5B6-BBBB532D9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1463" y="4749800"/>
            <a:ext cx="1928812" cy="346075"/>
          </a:xfrm>
          <a:prstGeom prst="rightArrow">
            <a:avLst>
              <a:gd name="adj1" fmla="val 50000"/>
              <a:gd name="adj2" fmla="val 87652"/>
            </a:avLst>
          </a:prstGeom>
          <a:solidFill>
            <a:srgbClr val="F1ECA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>
            <a:lvl1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100">
                <a:latin typeface="Arial" panose="020B0604020202020204" pitchFamily="34" charset="0"/>
              </a:rPr>
              <a:t>$122 FF 12 23 45 </a:t>
            </a:r>
          </a:p>
        </p:txBody>
      </p:sp>
      <p:sp>
        <p:nvSpPr>
          <p:cNvPr id="10250" name="AutoShape 10">
            <a:extLst>
              <a:ext uri="{FF2B5EF4-FFF2-40B4-BE49-F238E27FC236}">
                <a16:creationId xmlns:a16="http://schemas.microsoft.com/office/drawing/2014/main" id="{C1DF2B15-B2F7-40D4-A0FC-2C6696713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713" y="4749800"/>
            <a:ext cx="1635125" cy="346075"/>
          </a:xfrm>
          <a:prstGeom prst="rightArrow">
            <a:avLst>
              <a:gd name="adj1" fmla="val 50000"/>
              <a:gd name="adj2" fmla="val 81196"/>
            </a:avLst>
          </a:prstGeom>
          <a:solidFill>
            <a:srgbClr val="DBDE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>
            <a:lvl1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100">
                <a:solidFill>
                  <a:srgbClr val="CC3300"/>
                </a:solidFill>
                <a:latin typeface="Arial" panose="020B0604020202020204" pitchFamily="34" charset="0"/>
              </a:rPr>
              <a:t>50</a:t>
            </a:r>
            <a:r>
              <a:rPr lang="en-US" altLang="en-US" sz="1100">
                <a:latin typeface="Arial" panose="020B0604020202020204" pitchFamily="34" charset="0"/>
              </a:rPr>
              <a:t> 01 22 FF 12 23 45 </a:t>
            </a:r>
          </a:p>
        </p:txBody>
      </p:sp>
      <p:sp>
        <p:nvSpPr>
          <p:cNvPr id="10251" name="AutoShape 11">
            <a:extLst>
              <a:ext uri="{FF2B5EF4-FFF2-40B4-BE49-F238E27FC236}">
                <a16:creationId xmlns:a16="http://schemas.microsoft.com/office/drawing/2014/main" id="{1D4C86EC-2F22-4F8B-A57B-28072507A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267325"/>
            <a:ext cx="1592263" cy="346075"/>
          </a:xfrm>
          <a:prstGeom prst="leftArrow">
            <a:avLst>
              <a:gd name="adj1" fmla="val 50000"/>
              <a:gd name="adj2" fmla="val 85756"/>
            </a:avLst>
          </a:prstGeom>
          <a:solidFill>
            <a:srgbClr val="F1ECA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>
            <a:lvl1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100">
                <a:latin typeface="Arial" panose="020B0604020202020204" pitchFamily="34" charset="0"/>
              </a:rPr>
              <a:t>$434 23 23 23 23</a:t>
            </a:r>
          </a:p>
        </p:txBody>
      </p:sp>
      <p:sp>
        <p:nvSpPr>
          <p:cNvPr id="10252" name="AutoShape 12">
            <a:extLst>
              <a:ext uri="{FF2B5EF4-FFF2-40B4-BE49-F238E27FC236}">
                <a16:creationId xmlns:a16="http://schemas.microsoft.com/office/drawing/2014/main" id="{B2FCE783-4004-4B7C-B5FD-E17CBEDE6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1075" y="5267325"/>
            <a:ext cx="2597150" cy="346075"/>
          </a:xfrm>
          <a:prstGeom prst="leftArrow">
            <a:avLst>
              <a:gd name="adj1" fmla="val 54167"/>
              <a:gd name="adj2" fmla="val 106906"/>
            </a:avLst>
          </a:prstGeom>
          <a:solidFill>
            <a:srgbClr val="F7A7CB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>
            <a:lvl1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100">
                <a:latin typeface="Arial" panose="020B0604020202020204" pitchFamily="34" charset="0"/>
              </a:rPr>
              <a:t>50 04 34 23 23 23 23 </a:t>
            </a:r>
            <a:r>
              <a:rPr lang="en-US" altLang="en-US" sz="1100">
                <a:solidFill>
                  <a:srgbClr val="CC3300"/>
                </a:solidFill>
                <a:latin typeface="Arial" panose="020B0604020202020204" pitchFamily="34" charset="0"/>
              </a:rPr>
              <a:t>FF 00</a:t>
            </a:r>
          </a:p>
        </p:txBody>
      </p:sp>
      <p:sp>
        <p:nvSpPr>
          <p:cNvPr id="10253" name="AutoShape 13">
            <a:extLst>
              <a:ext uri="{FF2B5EF4-FFF2-40B4-BE49-F238E27FC236}">
                <a16:creationId xmlns:a16="http://schemas.microsoft.com/office/drawing/2014/main" id="{0B82E6C3-69F3-467F-AEC6-A3214AC02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5575" y="5267325"/>
            <a:ext cx="1508125" cy="346075"/>
          </a:xfrm>
          <a:prstGeom prst="leftArrow">
            <a:avLst>
              <a:gd name="adj1" fmla="val 50000"/>
              <a:gd name="adj2" fmla="val 108945"/>
            </a:avLst>
          </a:prstGeom>
          <a:solidFill>
            <a:srgbClr val="DBDEC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>
            <a:lvl1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100">
                <a:solidFill>
                  <a:srgbClr val="CC3300"/>
                </a:solidFill>
                <a:latin typeface="Arial" panose="020B0604020202020204" pitchFamily="34" charset="0"/>
              </a:rPr>
              <a:t>50</a:t>
            </a:r>
            <a:r>
              <a:rPr lang="en-US" altLang="en-US" sz="1100">
                <a:latin typeface="Arial" panose="020B0604020202020204" pitchFamily="34" charset="0"/>
              </a:rPr>
              <a:t> 04 34 23 23 23 23</a:t>
            </a:r>
          </a:p>
        </p:txBody>
      </p:sp>
      <p:sp>
        <p:nvSpPr>
          <p:cNvPr id="10254" name="Text Box 14">
            <a:extLst>
              <a:ext uri="{FF2B5EF4-FFF2-40B4-BE49-F238E27FC236}">
                <a16:creationId xmlns:a16="http://schemas.microsoft.com/office/drawing/2014/main" id="{3791DF40-5364-4870-A2AD-79D12FD69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0563" y="5008563"/>
            <a:ext cx="1090612" cy="27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1ECA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82" tIns="50941" rIns="101882" bIns="50941">
            <a:spAutoFit/>
          </a:bodyPr>
          <a:lstStyle>
            <a:lvl1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100">
                <a:latin typeface="Arial" panose="020B0604020202020204" pitchFamily="34" charset="0"/>
              </a:rPr>
              <a:t>CAN1</a:t>
            </a:r>
          </a:p>
        </p:txBody>
      </p:sp>
      <p:sp>
        <p:nvSpPr>
          <p:cNvPr id="10255" name="Text Box 15">
            <a:extLst>
              <a:ext uri="{FF2B5EF4-FFF2-40B4-BE49-F238E27FC236}">
                <a16:creationId xmlns:a16="http://schemas.microsoft.com/office/drawing/2014/main" id="{22B6CE97-16BA-419B-8853-5C75553C2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6863" y="5008563"/>
            <a:ext cx="1090612" cy="27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1ECA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82" tIns="50941" rIns="101882" bIns="50941">
            <a:spAutoFit/>
          </a:bodyPr>
          <a:lstStyle>
            <a:lvl1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100">
                <a:latin typeface="Arial" panose="020B0604020202020204" pitchFamily="34" charset="0"/>
              </a:rPr>
              <a:t>USB/RS232</a:t>
            </a:r>
          </a:p>
        </p:txBody>
      </p:sp>
      <p:sp>
        <p:nvSpPr>
          <p:cNvPr id="10256" name="Text Box 16">
            <a:extLst>
              <a:ext uri="{FF2B5EF4-FFF2-40B4-BE49-F238E27FC236}">
                <a16:creationId xmlns:a16="http://schemas.microsoft.com/office/drawing/2014/main" id="{A0E4EC47-7BAA-4A06-9B13-FDA5C78D81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008563"/>
            <a:ext cx="1089025" cy="27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1ECA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82" tIns="50941" rIns="101882" bIns="50941">
            <a:spAutoFit/>
          </a:bodyPr>
          <a:lstStyle>
            <a:lvl1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100">
                <a:latin typeface="Arial" panose="020B0604020202020204" pitchFamily="34" charset="0"/>
              </a:rPr>
              <a:t>API</a:t>
            </a:r>
          </a:p>
        </p:txBody>
      </p:sp>
      <p:sp>
        <p:nvSpPr>
          <p:cNvPr id="10257" name="Text Box 17">
            <a:extLst>
              <a:ext uri="{FF2B5EF4-FFF2-40B4-BE49-F238E27FC236}">
                <a16:creationId xmlns:a16="http://schemas.microsoft.com/office/drawing/2014/main" id="{25748B95-9C89-4E2F-ADCB-E6494F58A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5699125"/>
            <a:ext cx="1089025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1ECA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82" tIns="50941" rIns="101882" bIns="50941">
            <a:spAutoFit/>
          </a:bodyPr>
          <a:lstStyle>
            <a:lvl1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100">
                <a:latin typeface="Arial" panose="020B0604020202020204" pitchFamily="34" charset="0"/>
              </a:rPr>
              <a:t>“plug-in”</a:t>
            </a:r>
          </a:p>
        </p:txBody>
      </p:sp>
      <p:sp>
        <p:nvSpPr>
          <p:cNvPr id="10258" name="Text Box 18">
            <a:extLst>
              <a:ext uri="{FF2B5EF4-FFF2-40B4-BE49-F238E27FC236}">
                <a16:creationId xmlns:a16="http://schemas.microsoft.com/office/drawing/2014/main" id="{4CB75192-92E1-43EC-BC81-0EC3F754E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5425" y="5527675"/>
            <a:ext cx="1090613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1ECA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82" tIns="50941" rIns="101882" bIns="50941">
            <a:spAutoFit/>
          </a:bodyPr>
          <a:lstStyle>
            <a:lvl1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100">
                <a:latin typeface="Arial" panose="020B0604020202020204" pitchFamily="34" charset="0"/>
              </a:rPr>
              <a:t>SBE2</a:t>
            </a:r>
          </a:p>
        </p:txBody>
      </p:sp>
      <p:sp>
        <p:nvSpPr>
          <p:cNvPr id="10259" name="Text Box 19">
            <a:extLst>
              <a:ext uri="{FF2B5EF4-FFF2-40B4-BE49-F238E27FC236}">
                <a16:creationId xmlns:a16="http://schemas.microsoft.com/office/drawing/2014/main" id="{26118B16-E5C6-4EB3-B01E-229EBDCAC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7863" y="5440363"/>
            <a:ext cx="1090612" cy="27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1ECA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82" tIns="50941" rIns="101882" bIns="50941">
            <a:spAutoFit/>
          </a:bodyPr>
          <a:lstStyle>
            <a:lvl1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100">
                <a:latin typeface="Arial" panose="020B0604020202020204" pitchFamily="34" charset="0"/>
              </a:rPr>
              <a:t>controller</a:t>
            </a:r>
          </a:p>
        </p:txBody>
      </p:sp>
      <p:sp>
        <p:nvSpPr>
          <p:cNvPr id="10260" name="AutoShape 20">
            <a:extLst>
              <a:ext uri="{FF2B5EF4-FFF2-40B4-BE49-F238E27FC236}">
                <a16:creationId xmlns:a16="http://schemas.microsoft.com/office/drawing/2014/main" id="{5795C981-53D6-4CFE-8888-22561F97D8DA}"/>
              </a:ext>
            </a:extLst>
          </p:cNvPr>
          <p:cNvSpPr>
            <a:spLocks/>
          </p:cNvSpPr>
          <p:nvPr/>
        </p:nvSpPr>
        <p:spPr bwMode="auto">
          <a:xfrm>
            <a:off x="2849563" y="4232275"/>
            <a:ext cx="1257300" cy="338138"/>
          </a:xfrm>
          <a:prstGeom prst="borderCallout2">
            <a:avLst>
              <a:gd name="adj1" fmla="val 38296"/>
              <a:gd name="adj2" fmla="val -6667"/>
              <a:gd name="adj3" fmla="val 38296"/>
              <a:gd name="adj4" fmla="val -11528"/>
              <a:gd name="adj5" fmla="val 199468"/>
              <a:gd name="adj6" fmla="val -100278"/>
            </a:avLst>
          </a:prstGeom>
          <a:solidFill>
            <a:srgbClr val="B2ECB9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82" tIns="50941" rIns="101882" bIns="50941" anchor="ctr"/>
          <a:lstStyle>
            <a:lvl1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100">
                <a:latin typeface="Arial" panose="020B0604020202020204" pitchFamily="34" charset="0"/>
              </a:rPr>
              <a:t>This message is for CAN1</a:t>
            </a:r>
          </a:p>
        </p:txBody>
      </p:sp>
      <p:sp>
        <p:nvSpPr>
          <p:cNvPr id="10261" name="AutoShape 21">
            <a:extLst>
              <a:ext uri="{FF2B5EF4-FFF2-40B4-BE49-F238E27FC236}">
                <a16:creationId xmlns:a16="http://schemas.microsoft.com/office/drawing/2014/main" id="{A9061124-354C-457E-8014-E9532A394CA6}"/>
              </a:ext>
            </a:extLst>
          </p:cNvPr>
          <p:cNvSpPr>
            <a:spLocks/>
          </p:cNvSpPr>
          <p:nvPr/>
        </p:nvSpPr>
        <p:spPr bwMode="auto">
          <a:xfrm>
            <a:off x="5699125" y="3713163"/>
            <a:ext cx="1257300" cy="604837"/>
          </a:xfrm>
          <a:prstGeom prst="borderCallout2">
            <a:avLst>
              <a:gd name="adj1" fmla="val 21431"/>
              <a:gd name="adj2" fmla="val -6667"/>
              <a:gd name="adj3" fmla="val 21431"/>
              <a:gd name="adj4" fmla="val -50000"/>
              <a:gd name="adj5" fmla="val 182440"/>
              <a:gd name="adj6" fmla="val -95417"/>
            </a:avLst>
          </a:prstGeom>
          <a:solidFill>
            <a:srgbClr val="B2ECB9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82" tIns="50941" rIns="101882" bIns="50941" anchor="ctr"/>
          <a:lstStyle>
            <a:lvl1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100">
                <a:latin typeface="Arial" panose="020B0604020202020204" pitchFamily="34" charset="0"/>
              </a:rPr>
              <a:t>These are SAINT2 formatting bytes</a:t>
            </a:r>
          </a:p>
        </p:txBody>
      </p:sp>
      <p:sp>
        <p:nvSpPr>
          <p:cNvPr id="10262" name="Line 22">
            <a:extLst>
              <a:ext uri="{FF2B5EF4-FFF2-40B4-BE49-F238E27FC236}">
                <a16:creationId xmlns:a16="http://schemas.microsoft.com/office/drawing/2014/main" id="{FD514EC4-E3D2-4507-A87A-0F538B8741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97475" y="4232275"/>
            <a:ext cx="41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0263" name="Line 23">
            <a:extLst>
              <a:ext uri="{FF2B5EF4-FFF2-40B4-BE49-F238E27FC236}">
                <a16:creationId xmlns:a16="http://schemas.microsoft.com/office/drawing/2014/main" id="{D86D1667-6018-454F-96AA-576C5988A05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7475" y="4232275"/>
            <a:ext cx="0" cy="603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0264" name="AutoShape 24">
            <a:extLst>
              <a:ext uri="{FF2B5EF4-FFF2-40B4-BE49-F238E27FC236}">
                <a16:creationId xmlns:a16="http://schemas.microsoft.com/office/drawing/2014/main" id="{5B21315D-B2F9-480E-97D1-C45AAACBB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025" y="3800475"/>
            <a:ext cx="1509713" cy="517525"/>
          </a:xfrm>
          <a:prstGeom prst="wedgeRoundRectCallout">
            <a:avLst>
              <a:gd name="adj1" fmla="val -53009"/>
              <a:gd name="adj2" fmla="val 153472"/>
              <a:gd name="adj3" fmla="val 16667"/>
            </a:avLst>
          </a:prstGeom>
          <a:solidFill>
            <a:srgbClr val="CECECE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82" tIns="50941" rIns="101882" bIns="50941" anchor="ctr"/>
          <a:lstStyle>
            <a:lvl1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100">
                <a:latin typeface="Arial" panose="020B0604020202020204" pitchFamily="34" charset="0"/>
              </a:rPr>
              <a:t>I need to change the powermode</a:t>
            </a:r>
          </a:p>
        </p:txBody>
      </p:sp>
      <p:sp>
        <p:nvSpPr>
          <p:cNvPr id="10265" name="AutoShape 25">
            <a:extLst>
              <a:ext uri="{FF2B5EF4-FFF2-40B4-BE49-F238E27FC236}">
                <a16:creationId xmlns:a16="http://schemas.microsoft.com/office/drawing/2014/main" id="{AAB9737C-1054-4FA9-87D6-39DD1A185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7038" y="3971925"/>
            <a:ext cx="1508125" cy="692150"/>
          </a:xfrm>
          <a:prstGeom prst="wedgeRoundRectCallout">
            <a:avLst>
              <a:gd name="adj1" fmla="val 9606"/>
              <a:gd name="adj2" fmla="val 123699"/>
              <a:gd name="adj3" fmla="val 16667"/>
            </a:avLst>
          </a:prstGeom>
          <a:solidFill>
            <a:srgbClr val="CECECE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82" tIns="50941" rIns="101882" bIns="50941" anchor="ctr"/>
          <a:lstStyle>
            <a:lvl1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100">
                <a:latin typeface="Arial" panose="020B0604020202020204" pitchFamily="34" charset="0"/>
              </a:rPr>
              <a:t>My powermode changed.  I need to send the wheelspeed data.</a:t>
            </a:r>
          </a:p>
        </p:txBody>
      </p:sp>
      <p:sp>
        <p:nvSpPr>
          <p:cNvPr id="10266" name="AutoShape 26">
            <a:extLst>
              <a:ext uri="{FF2B5EF4-FFF2-40B4-BE49-F238E27FC236}">
                <a16:creationId xmlns:a16="http://schemas.microsoft.com/office/drawing/2014/main" id="{EEAFFE01-E7C7-4CA0-A441-9D0034634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163" y="6130925"/>
            <a:ext cx="1676400" cy="863600"/>
          </a:xfrm>
          <a:prstGeom prst="wedgeRoundRectCallout">
            <a:avLst>
              <a:gd name="adj1" fmla="val -40208"/>
              <a:gd name="adj2" fmla="val -122083"/>
              <a:gd name="adj3" fmla="val 16667"/>
            </a:avLst>
          </a:prstGeom>
          <a:solidFill>
            <a:srgbClr val="CECECE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82" tIns="50941" rIns="101882" bIns="50941" anchor="ctr"/>
          <a:lstStyle>
            <a:lvl1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100">
                <a:latin typeface="Arial" panose="020B0604020202020204" pitchFamily="34" charset="0"/>
              </a:rPr>
              <a:t>I received a message containing wheelspeed data.  I need to update my display.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F8249E71-078A-46AA-A6F7-9724627890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43250" y="95250"/>
            <a:ext cx="6400800" cy="992188"/>
          </a:xfrm>
        </p:spPr>
        <p:txBody>
          <a:bodyPr/>
          <a:lstStyle/>
          <a:p>
            <a:r>
              <a:rPr lang="en-US" altLang="en-US" sz="2400"/>
              <a:t>Serial Bus Interface Tool – SAINT “plug-ins” 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ED09792B-0AC8-4674-BEDB-B045BDC14B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238" y="1468438"/>
            <a:ext cx="9051925" cy="5646737"/>
          </a:xfrm>
        </p:spPr>
        <p:txBody>
          <a:bodyPr/>
          <a:lstStyle/>
          <a:p>
            <a:r>
              <a:rPr lang="en-US" altLang="en-US"/>
              <a:t>SAINT2 Bus Monitor 2 (SBM2)</a:t>
            </a:r>
          </a:p>
          <a:p>
            <a:pPr lvl="1"/>
            <a:r>
              <a:rPr lang="en-US" altLang="en-US"/>
              <a:t>Displays serial bus messages in streaming list format</a:t>
            </a:r>
          </a:p>
          <a:p>
            <a:pPr lvl="1"/>
            <a:r>
              <a:rPr lang="en-US" altLang="en-US"/>
              <a:t>Allows user to send and receive serial bus messages</a:t>
            </a:r>
          </a:p>
          <a:p>
            <a:pPr lvl="1"/>
            <a:r>
              <a:rPr lang="en-US" altLang="en-US"/>
              <a:t>Provides message logging, filtering, emulation, scripting, etc…</a:t>
            </a:r>
          </a:p>
          <a:p>
            <a:pPr lvl="1">
              <a:buFontTx/>
              <a:buNone/>
            </a:pPr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pPr lvl="1">
              <a:buFontTx/>
              <a:buNone/>
            </a:pPr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</p:txBody>
      </p:sp>
      <p:pic>
        <p:nvPicPr>
          <p:cNvPr id="12292" name="Picture 1">
            <a:extLst>
              <a:ext uri="{FF2B5EF4-FFF2-40B4-BE49-F238E27FC236}">
                <a16:creationId xmlns:a16="http://schemas.microsoft.com/office/drawing/2014/main" id="{409B0A9E-8D08-492D-A1FC-71BAE2400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103563"/>
            <a:ext cx="6337300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015E2798-9900-414F-9219-E615F575A9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43250" y="95250"/>
            <a:ext cx="6400800" cy="992188"/>
          </a:xfrm>
        </p:spPr>
        <p:txBody>
          <a:bodyPr/>
          <a:lstStyle/>
          <a:p>
            <a:r>
              <a:rPr lang="en-US" altLang="en-US" sz="2400"/>
              <a:t>Serial Bus Interface Tool – Protocols 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F7A34165-B1BE-4A58-834B-4952C7628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0050" y="1554163"/>
            <a:ext cx="9172575" cy="5497512"/>
          </a:xfrm>
        </p:spPr>
        <p:txBody>
          <a:bodyPr/>
          <a:lstStyle/>
          <a:p>
            <a:r>
              <a:rPr lang="en-US" altLang="en-US"/>
              <a:t>CAN</a:t>
            </a:r>
          </a:p>
          <a:p>
            <a:pPr lvl="1"/>
            <a:r>
              <a:rPr lang="en-US" altLang="en-US"/>
              <a:t>Transmits and receives CAN on two independent nodes</a:t>
            </a:r>
          </a:p>
          <a:p>
            <a:pPr lvl="1"/>
            <a:r>
              <a:rPr lang="en-US" altLang="en-US"/>
              <a:t>Each node can be configured to support HS CAN, SW CAN, Fault tolerant CAN with applicable baud rates up to 500K baud</a:t>
            </a:r>
          </a:p>
          <a:p>
            <a:pPr lvl="1"/>
            <a:r>
              <a:rPr lang="en-US" altLang="en-US"/>
              <a:t>CAN errors are identified and reported</a:t>
            </a:r>
          </a:p>
          <a:p>
            <a:pPr lvl="1"/>
            <a:r>
              <a:rPr lang="en-US" altLang="en-US"/>
              <a:t>A listen only mode is supported (no ACK, no active error frames)</a:t>
            </a:r>
          </a:p>
          <a:p>
            <a:pPr lvl="1"/>
            <a:r>
              <a:rPr lang="en-US" altLang="en-US"/>
              <a:t>Ack error retries may be limited</a:t>
            </a:r>
          </a:p>
          <a:p>
            <a:r>
              <a:rPr lang="en-US" altLang="en-US"/>
              <a:t>CANFD</a:t>
            </a:r>
          </a:p>
          <a:p>
            <a:pPr lvl="1"/>
            <a:r>
              <a:rPr lang="en-US" altLang="en-US"/>
              <a:t>Saint3 only</a:t>
            </a:r>
          </a:p>
          <a:p>
            <a:r>
              <a:rPr lang="en-US" altLang="en-US"/>
              <a:t>KW2000</a:t>
            </a:r>
          </a:p>
          <a:p>
            <a:r>
              <a:rPr lang="en-US" altLang="en-US"/>
              <a:t>IIC</a:t>
            </a:r>
          </a:p>
          <a:p>
            <a:r>
              <a:rPr lang="en-US" altLang="en-US"/>
              <a:t>LIN</a:t>
            </a:r>
          </a:p>
          <a:p>
            <a:r>
              <a:rPr lang="en-US" altLang="en-US"/>
              <a:t>SPI (monitor only)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7F984418-0CD8-4446-895B-1066386F42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ISO 15765-2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9BC4B2CF-3200-4526-92EF-B9E86A6FCD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ISO 15765-2 (Network Layer)</a:t>
            </a:r>
          </a:p>
          <a:p>
            <a:pPr lvl="1"/>
            <a:r>
              <a:rPr lang="en-US" altLang="en-US"/>
              <a:t>First Frame</a:t>
            </a:r>
          </a:p>
          <a:p>
            <a:pPr lvl="1"/>
            <a:r>
              <a:rPr lang="en-US" altLang="en-US"/>
              <a:t>Flow Control</a:t>
            </a:r>
          </a:p>
          <a:p>
            <a:pPr lvl="1"/>
            <a:r>
              <a:rPr lang="en-US" altLang="en-US"/>
              <a:t>Consecutive Frames</a:t>
            </a:r>
          </a:p>
          <a:p>
            <a:pPr lvl="1"/>
            <a:r>
              <a:rPr lang="en-US" altLang="en-US"/>
              <a:t>CAN</a:t>
            </a:r>
          </a:p>
          <a:p>
            <a:pPr lvl="2"/>
            <a:r>
              <a:rPr lang="en-US" altLang="en-US"/>
              <a:t>4k-1 message bytes</a:t>
            </a:r>
          </a:p>
          <a:p>
            <a:pPr lvl="1"/>
            <a:r>
              <a:rPr lang="en-US" altLang="en-US"/>
              <a:t>CANFD</a:t>
            </a:r>
          </a:p>
          <a:p>
            <a:pPr lvl="2"/>
            <a:r>
              <a:rPr lang="en-US" altLang="en-US"/>
              <a:t>4 GB-1, 2^32 -1 message bytes</a:t>
            </a:r>
          </a:p>
          <a:p>
            <a:pPr lvl="1"/>
            <a:r>
              <a:rPr lang="en-US" altLang="en-US"/>
              <a:t>Transparent to User</a:t>
            </a:r>
          </a:p>
          <a:p>
            <a:pPr lvl="2"/>
            <a:r>
              <a:rPr lang="en-US" altLang="en-US"/>
              <a:t>Message block treated as regular message</a:t>
            </a:r>
          </a:p>
          <a:p>
            <a:pPr lvl="2"/>
            <a:r>
              <a:rPr lang="en-US" altLang="en-US"/>
              <a:t>8 data byte CAN message</a:t>
            </a:r>
          </a:p>
          <a:p>
            <a:pPr lvl="2"/>
            <a:r>
              <a:rPr lang="en-US" altLang="en-US"/>
              <a:t>64 byte CANFD message</a:t>
            </a:r>
          </a:p>
        </p:txBody>
      </p:sp>
      <p:pic>
        <p:nvPicPr>
          <p:cNvPr id="16388" name="Picture 3">
            <a:extLst>
              <a:ext uri="{FF2B5EF4-FFF2-40B4-BE49-F238E27FC236}">
                <a16:creationId xmlns:a16="http://schemas.microsoft.com/office/drawing/2014/main" id="{5D1A69F7-27D2-4707-81E3-100F56839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113" y="1127125"/>
            <a:ext cx="3338512" cy="434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8D5A7F6C-113A-4968-BEE0-10510F9AFA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43250" y="95250"/>
            <a:ext cx="6400800" cy="992188"/>
          </a:xfrm>
        </p:spPr>
        <p:txBody>
          <a:bodyPr/>
          <a:lstStyle/>
          <a:p>
            <a:r>
              <a:rPr lang="en-US" altLang="en-US" sz="2400"/>
              <a:t>Saint 3 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7FA99B73-C113-4E8A-93AA-B739DA8450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0050" y="1554163"/>
            <a:ext cx="9172575" cy="5497512"/>
          </a:xfrm>
        </p:spPr>
        <p:txBody>
          <a:bodyPr/>
          <a:lstStyle/>
          <a:p>
            <a:r>
              <a:rPr lang="en-US" altLang="en-US"/>
              <a:t>Saint 3</a:t>
            </a:r>
          </a:p>
          <a:p>
            <a:r>
              <a:rPr lang="en-US" altLang="en-US"/>
              <a:t>2 Versions</a:t>
            </a:r>
          </a:p>
          <a:p>
            <a:pPr lvl="1"/>
            <a:r>
              <a:rPr lang="en-US" altLang="en-US"/>
              <a:t>Adds CANFD</a:t>
            </a:r>
          </a:p>
          <a:p>
            <a:pPr lvl="1"/>
            <a:r>
              <a:rPr lang="en-US" altLang="en-US"/>
              <a:t>Saint 3 Pro</a:t>
            </a:r>
          </a:p>
          <a:p>
            <a:pPr lvl="2"/>
            <a:r>
              <a:rPr lang="en-US" altLang="en-US"/>
              <a:t>Saint2 with addition of CANFD</a:t>
            </a:r>
          </a:p>
          <a:p>
            <a:pPr lvl="2"/>
            <a:r>
              <a:rPr lang="en-US" altLang="en-US"/>
              <a:t>Pin Compatible</a:t>
            </a:r>
          </a:p>
          <a:p>
            <a:pPr lvl="3"/>
            <a:r>
              <a:rPr lang="en-US" altLang="en-US"/>
              <a:t>Same Harness</a:t>
            </a:r>
          </a:p>
          <a:p>
            <a:pPr lvl="1"/>
            <a:r>
              <a:rPr lang="en-US" altLang="en-US"/>
              <a:t>Saint 3 Micro</a:t>
            </a:r>
          </a:p>
          <a:p>
            <a:pPr lvl="2"/>
            <a:r>
              <a:rPr lang="en-US" altLang="en-US"/>
              <a:t>CAN and CANFD only</a:t>
            </a:r>
          </a:p>
          <a:p>
            <a:pPr lvl="2"/>
            <a:r>
              <a:rPr lang="en-US" altLang="en-US"/>
              <a:t>Similar to Intrepid ValueCAN</a:t>
            </a:r>
          </a:p>
          <a:p>
            <a:pPr lvl="2"/>
            <a:r>
              <a:rPr lang="en-US" altLang="en-US"/>
              <a:t>No SD card</a:t>
            </a:r>
          </a:p>
          <a:p>
            <a:pPr lvl="2"/>
            <a:r>
              <a:rPr lang="en-US" altLang="en-US"/>
              <a:t>No Stand-alone capability</a:t>
            </a:r>
          </a:p>
          <a:p>
            <a:pPr lvl="2"/>
            <a:r>
              <a:rPr lang="en-US" altLang="en-US"/>
              <a:t>Cost Effective</a:t>
            </a:r>
          </a:p>
          <a:p>
            <a:pPr lvl="2"/>
            <a:r>
              <a:rPr lang="en-US" altLang="en-US"/>
              <a:t>Same DB9 as Vector tools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Landscape">
  <a:themeElements>
    <a:clrScheme name="PresentationLandscape 8">
      <a:dk1>
        <a:srgbClr val="000000"/>
      </a:dk1>
      <a:lt1>
        <a:srgbClr val="FFFFFF"/>
      </a:lt1>
      <a:dk2>
        <a:srgbClr val="FE0606"/>
      </a:dk2>
      <a:lt2>
        <a:srgbClr val="CECECE"/>
      </a:lt2>
      <a:accent1>
        <a:srgbClr val="A2C1FE"/>
      </a:accent1>
      <a:accent2>
        <a:srgbClr val="00FF00"/>
      </a:accent2>
      <a:accent3>
        <a:srgbClr val="FFFFFF"/>
      </a:accent3>
      <a:accent4>
        <a:srgbClr val="000000"/>
      </a:accent4>
      <a:accent5>
        <a:srgbClr val="CEDDFE"/>
      </a:accent5>
      <a:accent6>
        <a:srgbClr val="00E700"/>
      </a:accent6>
      <a:hlink>
        <a:srgbClr val="290EF0"/>
      </a:hlink>
      <a:folHlink>
        <a:srgbClr val="5A0DF3"/>
      </a:folHlink>
    </a:clrScheme>
    <a:fontScheme name="PresentationLandscap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PresentationLandscap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Landscap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Landscap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Landscap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Landscap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Landscap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Landscap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Landscape 8">
        <a:dk1>
          <a:srgbClr val="000000"/>
        </a:dk1>
        <a:lt1>
          <a:srgbClr val="FFFFFF"/>
        </a:lt1>
        <a:dk2>
          <a:srgbClr val="FE0606"/>
        </a:dk2>
        <a:lt2>
          <a:srgbClr val="CECECE"/>
        </a:lt2>
        <a:accent1>
          <a:srgbClr val="A2C1FE"/>
        </a:accent1>
        <a:accent2>
          <a:srgbClr val="00FF00"/>
        </a:accent2>
        <a:accent3>
          <a:srgbClr val="FFFFFF"/>
        </a:accent3>
        <a:accent4>
          <a:srgbClr val="000000"/>
        </a:accent4>
        <a:accent5>
          <a:srgbClr val="CEDDFE"/>
        </a:accent5>
        <a:accent6>
          <a:srgbClr val="00E700"/>
        </a:accent6>
        <a:hlink>
          <a:srgbClr val="290EF0"/>
        </a:hlink>
        <a:folHlink>
          <a:srgbClr val="5A0DF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Office\Templates\Workgroup Templates\Delphi\PresentationLandscape.ppt</Template>
  <TotalTime>0</TotalTime>
  <Pages>1</Pages>
  <Words>823</Words>
  <Application>Microsoft Office PowerPoint</Application>
  <PresentationFormat>Custom</PresentationFormat>
  <Paragraphs>139</Paragraphs>
  <Slides>12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Times New Roman</vt:lpstr>
      <vt:lpstr>Arial</vt:lpstr>
      <vt:lpstr>Monotype Sorts</vt:lpstr>
      <vt:lpstr>Wingdings</vt:lpstr>
      <vt:lpstr>PresentationLandscape</vt:lpstr>
      <vt:lpstr>Microsoft Visio Drawing</vt:lpstr>
      <vt:lpstr>SAINT-2 Serial Bus Interface Tool</vt:lpstr>
      <vt:lpstr>SAINT-2/3</vt:lpstr>
      <vt:lpstr>Serial Bus Interface Tool – System Diagram</vt:lpstr>
      <vt:lpstr>Serial Bus Interface Tool – General Features</vt:lpstr>
      <vt:lpstr>Serial Bus Interface Tool – Host Software </vt:lpstr>
      <vt:lpstr>Serial Bus Interface Tool – SAINT “plug-ins” </vt:lpstr>
      <vt:lpstr>Serial Bus Interface Tool – Protocols </vt:lpstr>
      <vt:lpstr>ISO 15765-2</vt:lpstr>
      <vt:lpstr>Saint 3 </vt:lpstr>
      <vt:lpstr>Standalone Re-flash Tool – System Diagram</vt:lpstr>
      <vt:lpstr>Standalone Re-flash Tool – General Features</vt:lpstr>
      <vt:lpstr>Reference</vt:lpstr>
    </vt:vector>
  </TitlesOfParts>
  <Company>Delphi Automotive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SAINT-2/BArT-2 Reflash Tool</dc:title>
  <dc:subject/>
  <dc:creator>Randall T Brunts</dc:creator>
  <cp:keywords/>
  <dc:description/>
  <cp:lastModifiedBy>Anthony, David C</cp:lastModifiedBy>
  <cp:revision>30</cp:revision>
  <cp:lastPrinted>2001-03-26T20:08:07Z</cp:lastPrinted>
  <dcterms:created xsi:type="dcterms:W3CDTF">2005-10-03T15:46:18Z</dcterms:created>
  <dcterms:modified xsi:type="dcterms:W3CDTF">2021-04-23T17:43:48Z</dcterms:modified>
</cp:coreProperties>
</file>