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59" r:id="rId2"/>
    <p:sldId id="262" r:id="rId3"/>
    <p:sldId id="263" r:id="rId4"/>
    <p:sldId id="264" r:id="rId5"/>
    <p:sldId id="312" r:id="rId6"/>
    <p:sldId id="288" r:id="rId7"/>
    <p:sldId id="289" r:id="rId8"/>
    <p:sldId id="315" r:id="rId9"/>
    <p:sldId id="291" r:id="rId10"/>
    <p:sldId id="316" r:id="rId11"/>
    <p:sldId id="317" r:id="rId12"/>
    <p:sldId id="318" r:id="rId13"/>
    <p:sldId id="319" r:id="rId14"/>
    <p:sldId id="320" r:id="rId15"/>
    <p:sldId id="292" r:id="rId16"/>
    <p:sldId id="321" r:id="rId17"/>
    <p:sldId id="293" r:id="rId18"/>
    <p:sldId id="322" r:id="rId19"/>
    <p:sldId id="294" r:id="rId20"/>
    <p:sldId id="323" r:id="rId21"/>
    <p:sldId id="296" r:id="rId22"/>
    <p:sldId id="325" r:id="rId23"/>
    <p:sldId id="324" r:id="rId24"/>
    <p:sldId id="326" r:id="rId25"/>
    <p:sldId id="297" r:id="rId26"/>
    <p:sldId id="327" r:id="rId27"/>
    <p:sldId id="299" r:id="rId28"/>
    <p:sldId id="328" r:id="rId29"/>
    <p:sldId id="300" r:id="rId30"/>
    <p:sldId id="329" r:id="rId31"/>
    <p:sldId id="301" r:id="rId32"/>
    <p:sldId id="330" r:id="rId33"/>
    <p:sldId id="303" r:id="rId34"/>
    <p:sldId id="331" r:id="rId35"/>
    <p:sldId id="302" r:id="rId36"/>
    <p:sldId id="332" r:id="rId37"/>
    <p:sldId id="333" r:id="rId38"/>
    <p:sldId id="273" r:id="rId39"/>
    <p:sldId id="308" r:id="rId40"/>
    <p:sldId id="334" r:id="rId41"/>
    <p:sldId id="335" r:id="rId42"/>
    <p:sldId id="336" r:id="rId43"/>
    <p:sldId id="337" r:id="rId44"/>
    <p:sldId id="340" r:id="rId45"/>
    <p:sldId id="341" r:id="rId46"/>
    <p:sldId id="306" r:id="rId47"/>
    <p:sldId id="338" r:id="rId48"/>
    <p:sldId id="307" r:id="rId49"/>
    <p:sldId id="339" r:id="rId50"/>
    <p:sldId id="311" r:id="rId51"/>
    <p:sldId id="285" r:id="rId52"/>
    <p:sldId id="342"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FE6"/>
    <a:srgbClr val="466A7C"/>
    <a:srgbClr val="7794A1"/>
    <a:srgbClr val="A6B9C2"/>
    <a:srgbClr val="393D3F"/>
    <a:srgbClr val="002B32"/>
    <a:srgbClr val="D9FFDA"/>
    <a:srgbClr val="F1D7D7"/>
    <a:srgbClr val="D8B0B0"/>
    <a:srgbClr val="004F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3" autoAdjust="0"/>
    <p:restoredTop sz="82256" autoAdjust="0"/>
  </p:normalViewPr>
  <p:slideViewPr>
    <p:cSldViewPr snapToGrid="0">
      <p:cViewPr varScale="1">
        <p:scale>
          <a:sx n="94" d="100"/>
          <a:sy n="94" d="100"/>
        </p:scale>
        <p:origin x="118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CBFE15-0587-495F-A738-DE911A9FA0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60F015-C5A3-4385-9A4C-18E5EA10B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A9246A-F53E-4E44-BD84-FA1D4F6EB703}" type="datetimeFigureOut">
              <a:rPr lang="en-US" smtClean="0"/>
              <a:t>1/19/2021</a:t>
            </a:fld>
            <a:endParaRPr lang="en-US"/>
          </a:p>
        </p:txBody>
      </p:sp>
      <p:sp>
        <p:nvSpPr>
          <p:cNvPr id="4" name="Footer Placeholder 3">
            <a:extLst>
              <a:ext uri="{FF2B5EF4-FFF2-40B4-BE49-F238E27FC236}">
                <a16:creationId xmlns:a16="http://schemas.microsoft.com/office/drawing/2014/main" id="{5E746CCC-1EFF-456A-89C9-10BA39A57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A22B391-ED5B-4821-964E-9037D4CFD4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B19AC-AA33-49AC-985C-5ED12AB96C7B}" type="slidenum">
              <a:rPr lang="en-US" smtClean="0"/>
              <a:t>‹#›</a:t>
            </a:fld>
            <a:endParaRPr lang="en-US"/>
          </a:p>
        </p:txBody>
      </p:sp>
    </p:spTree>
    <p:extLst>
      <p:ext uri="{BB962C8B-B14F-4D97-AF65-F5344CB8AC3E}">
        <p14:creationId xmlns:p14="http://schemas.microsoft.com/office/powerpoint/2010/main" val="920089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C1914-15ED-496D-9C1A-D5E553178B35}" type="datetimeFigureOut">
              <a:rPr lang="en-US" smtClean="0"/>
              <a:t>1/19/2021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D3F22-7D7B-429B-B8D8-3191733010DF}" type="slidenum">
              <a:rPr lang="en-US" smtClean="0"/>
              <a:t>‹#›</a:t>
            </a:fld>
            <a:endParaRPr lang="en-US"/>
          </a:p>
        </p:txBody>
      </p:sp>
    </p:spTree>
    <p:extLst>
      <p:ext uri="{BB962C8B-B14F-4D97-AF65-F5344CB8AC3E}">
        <p14:creationId xmlns:p14="http://schemas.microsoft.com/office/powerpoint/2010/main" val="275399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y’all! My name is David Cao, I’m a 2</a:t>
            </a:r>
            <a:r>
              <a:rPr lang="en-US" baseline="30000" dirty="0"/>
              <a:t>nd</a:t>
            </a:r>
            <a:r>
              <a:rPr lang="en-US" dirty="0"/>
              <a:t> year undergrad at UCSD, and I’m here to present my work on </a:t>
            </a:r>
            <a:r>
              <a:rPr lang="en-US" b="0" dirty="0"/>
              <a:t>Automated Dependent Resource Analysis: a</a:t>
            </a:r>
            <a:r>
              <a:rPr lang="en-US" dirty="0"/>
              <a:t> new technique for automatically inferring the fine-grained resource use of programs. [00:12]</a:t>
            </a:r>
          </a:p>
        </p:txBody>
      </p:sp>
      <p:sp>
        <p:nvSpPr>
          <p:cNvPr id="4" name="Slide Number Placeholder 3"/>
          <p:cNvSpPr>
            <a:spLocks noGrp="1"/>
          </p:cNvSpPr>
          <p:nvPr>
            <p:ph type="sldNum" sz="quarter" idx="5"/>
          </p:nvPr>
        </p:nvSpPr>
        <p:spPr/>
        <p:txBody>
          <a:bodyPr/>
          <a:lstStyle/>
          <a:p>
            <a:fld id="{4D5D3F22-7D7B-429B-B8D8-3191733010DF}" type="slidenum">
              <a:rPr lang="en-US" smtClean="0"/>
              <a:t>1</a:t>
            </a:fld>
            <a:endParaRPr lang="en-US"/>
          </a:p>
        </p:txBody>
      </p:sp>
    </p:spTree>
    <p:extLst>
      <p:ext uri="{BB962C8B-B14F-4D97-AF65-F5344CB8AC3E}">
        <p14:creationId xmlns:p14="http://schemas.microsoft.com/office/powerpoint/2010/main" val="2521930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For example, take the range function, which returns a list of numbers from the first to the second argument. Here, the resource use is proportional to the length of the output; in other words, it depends on the difference between the values of the arguments. </a:t>
            </a:r>
            <a:r>
              <a:rPr lang="en-US" dirty="0" err="1"/>
              <a:t>RaML</a:t>
            </a:r>
            <a:r>
              <a:rPr lang="en-US" dirty="0"/>
              <a:t> can’t infer this kind of dependent bound, and so it wouldn’t be able to represent the resource use of this function at all.</a:t>
            </a:r>
          </a:p>
        </p:txBody>
      </p:sp>
      <p:sp>
        <p:nvSpPr>
          <p:cNvPr id="4" name="Slide Number Placeholder 3"/>
          <p:cNvSpPr>
            <a:spLocks noGrp="1"/>
          </p:cNvSpPr>
          <p:nvPr>
            <p:ph type="sldNum" sz="quarter" idx="5"/>
          </p:nvPr>
        </p:nvSpPr>
        <p:spPr/>
        <p:txBody>
          <a:bodyPr/>
          <a:lstStyle/>
          <a:p>
            <a:fld id="{4D5D3F22-7D7B-429B-B8D8-3191733010DF}" type="slidenum">
              <a:rPr lang="en-US" smtClean="0"/>
              <a:t>11</a:t>
            </a:fld>
            <a:endParaRPr lang="en-US"/>
          </a:p>
        </p:txBody>
      </p:sp>
    </p:spTree>
    <p:extLst>
      <p:ext uri="{BB962C8B-B14F-4D97-AF65-F5344CB8AC3E}">
        <p14:creationId xmlns:p14="http://schemas.microsoft.com/office/powerpoint/2010/main" val="63908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One example of this which we’re going to come back to pretty frequently is the range function, which returns a list from the first argument, inclusive, to the second, exclusive. Here, the resource use is proportional to the length of the output; in other words, it depends on the difference between the values of the arguments. </a:t>
            </a:r>
            <a:r>
              <a:rPr lang="en-US" dirty="0" err="1"/>
              <a:t>RaML</a:t>
            </a:r>
            <a:r>
              <a:rPr lang="en-US" dirty="0"/>
              <a:t> can’t infer this kind of dependent bound, and so it wouldn’t be able to represent the resource use of this function at all.</a:t>
            </a:r>
          </a:p>
        </p:txBody>
      </p:sp>
      <p:sp>
        <p:nvSpPr>
          <p:cNvPr id="4" name="Slide Number Placeholder 3"/>
          <p:cNvSpPr>
            <a:spLocks noGrp="1"/>
          </p:cNvSpPr>
          <p:nvPr>
            <p:ph type="sldNum" sz="quarter" idx="5"/>
          </p:nvPr>
        </p:nvSpPr>
        <p:spPr/>
        <p:txBody>
          <a:bodyPr/>
          <a:lstStyle/>
          <a:p>
            <a:fld id="{4D5D3F22-7D7B-429B-B8D8-3191733010DF}" type="slidenum">
              <a:rPr lang="en-US" smtClean="0"/>
              <a:t>12</a:t>
            </a:fld>
            <a:endParaRPr lang="en-US"/>
          </a:p>
        </p:txBody>
      </p:sp>
    </p:spTree>
    <p:extLst>
      <p:ext uri="{BB962C8B-B14F-4D97-AF65-F5344CB8AC3E}">
        <p14:creationId xmlns:p14="http://schemas.microsoft.com/office/powerpoint/2010/main" val="1862238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Another motivating example for our work is analyzing the resource use of insert sort. In the worst case, insert sort takes quadratic time with respect to the length of the list. However, in the best case, if the input is already sorted, insert sort would only take linear time. </a:t>
            </a:r>
            <a:r>
              <a:rPr lang="en-US" dirty="0" err="1"/>
              <a:t>RaML</a:t>
            </a:r>
            <a:r>
              <a:rPr lang="en-US" dirty="0"/>
              <a:t> would be able to infer the coarse-grained bound on top. However, it would be unable to infer the finer-grained bound on the bottom, since it’s dependent on the input to insert sort. [02:00]</a:t>
            </a:r>
          </a:p>
        </p:txBody>
      </p:sp>
      <p:sp>
        <p:nvSpPr>
          <p:cNvPr id="4" name="Slide Number Placeholder 3"/>
          <p:cNvSpPr>
            <a:spLocks noGrp="1"/>
          </p:cNvSpPr>
          <p:nvPr>
            <p:ph type="sldNum" sz="quarter" idx="5"/>
          </p:nvPr>
        </p:nvSpPr>
        <p:spPr/>
        <p:txBody>
          <a:bodyPr/>
          <a:lstStyle/>
          <a:p>
            <a:fld id="{4D5D3F22-7D7B-429B-B8D8-3191733010DF}" type="slidenum">
              <a:rPr lang="en-US" smtClean="0"/>
              <a:t>13</a:t>
            </a:fld>
            <a:endParaRPr lang="en-US"/>
          </a:p>
        </p:txBody>
      </p:sp>
    </p:spTree>
    <p:extLst>
      <p:ext uri="{BB962C8B-B14F-4D97-AF65-F5344CB8AC3E}">
        <p14:creationId xmlns:p14="http://schemas.microsoft.com/office/powerpoint/2010/main" val="1306226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Another motivating example for our work is analyzing the resource use of insert sort. In the worst case, insert sort takes quadratic time with respect to the length of the list. However, in the best case, if the input is already sorted, insert sort would only take linear time. </a:t>
            </a:r>
            <a:r>
              <a:rPr lang="en-US" dirty="0" err="1"/>
              <a:t>RaML</a:t>
            </a:r>
            <a:r>
              <a:rPr lang="en-US" dirty="0"/>
              <a:t> would be able to infer the coarse-grained bound on top. However, it would be unable to infer the finer-grained bound on the bottom, since it’s dependent on the input to insert sort.</a:t>
            </a:r>
          </a:p>
        </p:txBody>
      </p:sp>
      <p:sp>
        <p:nvSpPr>
          <p:cNvPr id="4" name="Slide Number Placeholder 3"/>
          <p:cNvSpPr>
            <a:spLocks noGrp="1"/>
          </p:cNvSpPr>
          <p:nvPr>
            <p:ph type="sldNum" sz="quarter" idx="5"/>
          </p:nvPr>
        </p:nvSpPr>
        <p:spPr/>
        <p:txBody>
          <a:bodyPr/>
          <a:lstStyle/>
          <a:p>
            <a:fld id="{4D5D3F22-7D7B-429B-B8D8-3191733010DF}" type="slidenum">
              <a:rPr lang="en-US" smtClean="0"/>
              <a:t>14</a:t>
            </a:fld>
            <a:endParaRPr lang="en-US"/>
          </a:p>
        </p:txBody>
      </p:sp>
    </p:spTree>
    <p:extLst>
      <p:ext uri="{BB962C8B-B14F-4D97-AF65-F5344CB8AC3E}">
        <p14:creationId xmlns:p14="http://schemas.microsoft.com/office/powerpoint/2010/main" val="173832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On the other side of the spectrum are verification-based systems, which are more expressive but lack automation. Here, the programmer is tasked with providing both the program with a cost model and the resource bound that they want to verify; the system simply says if the bound is a valid upper bound on the program or not.</a:t>
            </a:r>
          </a:p>
        </p:txBody>
      </p:sp>
      <p:sp>
        <p:nvSpPr>
          <p:cNvPr id="4" name="Slide Number Placeholder 3"/>
          <p:cNvSpPr>
            <a:spLocks noGrp="1"/>
          </p:cNvSpPr>
          <p:nvPr>
            <p:ph type="sldNum" sz="quarter" idx="5"/>
          </p:nvPr>
        </p:nvSpPr>
        <p:spPr/>
        <p:txBody>
          <a:bodyPr/>
          <a:lstStyle/>
          <a:p>
            <a:fld id="{4D5D3F22-7D7B-429B-B8D8-3191733010DF}" type="slidenum">
              <a:rPr lang="en-US" smtClean="0"/>
              <a:t>15</a:t>
            </a:fld>
            <a:endParaRPr lang="en-US"/>
          </a:p>
        </p:txBody>
      </p:sp>
    </p:spTree>
    <p:extLst>
      <p:ext uri="{BB962C8B-B14F-4D97-AF65-F5344CB8AC3E}">
        <p14:creationId xmlns:p14="http://schemas.microsoft.com/office/powerpoint/2010/main" val="621982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On the other side of the spectrum are verification-based systems, which are more expressive but lack automation. Here, the programmer is tasked with providing both the program with a cost model and the resource bound that they want to verify; the system simply says if the bound is a valid upper bound on the program or not.</a:t>
            </a:r>
          </a:p>
        </p:txBody>
      </p:sp>
      <p:sp>
        <p:nvSpPr>
          <p:cNvPr id="4" name="Slide Number Placeholder 3"/>
          <p:cNvSpPr>
            <a:spLocks noGrp="1"/>
          </p:cNvSpPr>
          <p:nvPr>
            <p:ph type="sldNum" sz="quarter" idx="5"/>
          </p:nvPr>
        </p:nvSpPr>
        <p:spPr/>
        <p:txBody>
          <a:bodyPr/>
          <a:lstStyle/>
          <a:p>
            <a:fld id="{4D5D3F22-7D7B-429B-B8D8-3191733010DF}" type="slidenum">
              <a:rPr lang="en-US" smtClean="0"/>
              <a:t>16</a:t>
            </a:fld>
            <a:endParaRPr lang="en-US"/>
          </a:p>
        </p:txBody>
      </p:sp>
    </p:spTree>
    <p:extLst>
      <p:ext uri="{BB962C8B-B14F-4D97-AF65-F5344CB8AC3E}">
        <p14:creationId xmlns:p14="http://schemas.microsoft.com/office/powerpoint/2010/main" val="3538993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main example of this that we’ll look at is </a:t>
            </a:r>
            <a:r>
              <a:rPr lang="en-US" dirty="0" err="1"/>
              <a:t>ReSyn</a:t>
            </a:r>
            <a:r>
              <a:rPr lang="en-US" dirty="0"/>
              <a:t>, since our work builds heavily on </a:t>
            </a:r>
            <a:r>
              <a:rPr lang="en-US" dirty="0" err="1"/>
              <a:t>ReSyn’s</a:t>
            </a:r>
            <a:r>
              <a:rPr lang="en-US" dirty="0"/>
              <a:t> existing amortized resource verification system. </a:t>
            </a:r>
            <a:r>
              <a:rPr lang="en-US" dirty="0" err="1"/>
              <a:t>ReSyn</a:t>
            </a:r>
            <a:r>
              <a:rPr lang="en-US" dirty="0"/>
              <a:t> introduced liquid resource types, which combine liquid types with an additional user-provided resource annotation. To show how they work, we’ll walk through the type that we would give the range function from before.</a:t>
            </a:r>
          </a:p>
          <a:p>
            <a:pPr marL="0" indent="0">
              <a:buFontTx/>
              <a:buNone/>
            </a:pPr>
            <a:endParaRPr lang="en-US" dirty="0"/>
          </a:p>
          <a:p>
            <a:pPr marL="0" indent="0">
              <a:buFontTx/>
              <a:buNone/>
            </a:pPr>
            <a:r>
              <a:rPr lang="en-US" dirty="0"/>
              <a:t>First, this “lo” at the start is us naming that first argument in the type. We do this so that we can depend on its value in other refinement types.</a:t>
            </a:r>
          </a:p>
          <a:p>
            <a:pPr marL="0" indent="0">
              <a:buFontTx/>
              <a:buNone/>
            </a:pPr>
            <a:endParaRPr lang="en-US" dirty="0"/>
          </a:p>
          <a:p>
            <a:pPr marL="0" indent="0">
              <a:buFontTx/>
              <a:buNone/>
            </a:pPr>
            <a:r>
              <a:rPr lang="en-US" dirty="0"/>
              <a:t>Next, we can add refinements to our types, which are logical predicates which refine the value of this argument. The nu represents the value of the current argument, and so this refinement as a whole requires that the second argument be greater than or equal to the first argument, “lo.”</a:t>
            </a:r>
          </a:p>
          <a:p>
            <a:pPr marL="0" indent="0">
              <a:buFontTx/>
              <a:buNone/>
            </a:pPr>
            <a:endParaRPr lang="en-US" dirty="0"/>
          </a:p>
          <a:p>
            <a:pPr marL="0" indent="0">
              <a:buFontTx/>
              <a:buNone/>
            </a:pPr>
            <a:r>
              <a:rPr lang="en-US" dirty="0"/>
              <a:t>Finally, the most important part of this type signature is the little superscript above the Int. In </a:t>
            </a:r>
            <a:r>
              <a:rPr lang="en-US" dirty="0" err="1"/>
              <a:t>ReSyn</a:t>
            </a:r>
            <a:r>
              <a:rPr lang="en-US" dirty="0"/>
              <a:t>, resource annotations can use the language of refinements. As a result, we can express dependent resource bounds through the types of inputs in our functions. This is a resource annotation which specifies that this second argument must carry “nu – lo” units of potential, which can be used to pay off resource-consuming operations in the function. In other words, this resource annotation states that the amount of resources required to call this function is equal to the difference between the two arguments.</a:t>
            </a:r>
          </a:p>
          <a:p>
            <a:pPr marL="0" indent="0">
              <a:buFontTx/>
              <a:buNone/>
            </a:pPr>
            <a:endParaRPr lang="en-US" dirty="0"/>
          </a:p>
          <a:p>
            <a:pPr marL="0" indent="0">
              <a:buFontTx/>
              <a:buNone/>
            </a:pPr>
            <a:r>
              <a:rPr lang="en-US" dirty="0"/>
              <a:t>Taken together, this type signature lets us express the core property we wanted to express before: that the resource use is proportional to the length of the output.</a:t>
            </a:r>
          </a:p>
        </p:txBody>
      </p:sp>
      <p:sp>
        <p:nvSpPr>
          <p:cNvPr id="4" name="Slide Number Placeholder 3"/>
          <p:cNvSpPr>
            <a:spLocks noGrp="1"/>
          </p:cNvSpPr>
          <p:nvPr>
            <p:ph type="sldNum" sz="quarter" idx="5"/>
          </p:nvPr>
        </p:nvSpPr>
        <p:spPr/>
        <p:txBody>
          <a:bodyPr/>
          <a:lstStyle/>
          <a:p>
            <a:fld id="{4D5D3F22-7D7B-429B-B8D8-3191733010DF}" type="slidenum">
              <a:rPr lang="en-US" smtClean="0"/>
              <a:t>17</a:t>
            </a:fld>
            <a:endParaRPr lang="en-US"/>
          </a:p>
        </p:txBody>
      </p:sp>
    </p:spTree>
    <p:extLst>
      <p:ext uri="{BB962C8B-B14F-4D97-AF65-F5344CB8AC3E}">
        <p14:creationId xmlns:p14="http://schemas.microsoft.com/office/powerpoint/2010/main" val="155748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main example of this that we’ll look at is </a:t>
            </a:r>
            <a:r>
              <a:rPr lang="en-US" dirty="0" err="1"/>
              <a:t>ReSyn</a:t>
            </a:r>
            <a:r>
              <a:rPr lang="en-US" dirty="0"/>
              <a:t>, since our work builds heavily on </a:t>
            </a:r>
            <a:r>
              <a:rPr lang="en-US" dirty="0" err="1"/>
              <a:t>ReSyn’s</a:t>
            </a:r>
            <a:r>
              <a:rPr lang="en-US" dirty="0"/>
              <a:t> existing resource verification system. </a:t>
            </a:r>
            <a:r>
              <a:rPr lang="en-US" dirty="0" err="1"/>
              <a:t>ReSyn</a:t>
            </a:r>
            <a:r>
              <a:rPr lang="en-US" dirty="0"/>
              <a:t> introduced liquid resource types, which combine liquid types with an additional user-provided resource annotation. To show how these liquid resource types work, we’ll walk through the type that we would give the range function from before.</a:t>
            </a:r>
          </a:p>
          <a:p>
            <a:pPr marL="0" indent="0">
              <a:buFontTx/>
              <a:buNone/>
            </a:pPr>
            <a:endParaRPr lang="en-US" dirty="0"/>
          </a:p>
          <a:p>
            <a:pPr marL="0" indent="0">
              <a:buFontTx/>
              <a:buNone/>
            </a:pPr>
            <a:r>
              <a:rPr lang="en-US" dirty="0"/>
              <a:t>First, if you’re familiar with Haskell, type signatures in </a:t>
            </a:r>
            <a:r>
              <a:rPr lang="en-US" dirty="0" err="1"/>
              <a:t>ReSyn</a:t>
            </a:r>
            <a:r>
              <a:rPr lang="en-US" dirty="0"/>
              <a:t> are fairly similar, but with a few key additions.</a:t>
            </a:r>
          </a:p>
          <a:p>
            <a:pPr marL="0" indent="0">
              <a:buFontTx/>
              <a:buNone/>
            </a:pPr>
            <a:endParaRPr lang="en-US" dirty="0"/>
          </a:p>
          <a:p>
            <a:pPr marL="0" indent="0">
              <a:buFontTx/>
              <a:buNone/>
            </a:pPr>
            <a:r>
              <a:rPr lang="en-US" dirty="0"/>
              <a:t>For one, this “lo” at the start is us naming that first argument in the type. We do this so that we can depend on the value of this argument in other refinement types.</a:t>
            </a:r>
          </a:p>
          <a:p>
            <a:pPr marL="0" indent="0">
              <a:buFontTx/>
              <a:buNone/>
            </a:pPr>
            <a:endParaRPr lang="en-US" dirty="0"/>
          </a:p>
          <a:p>
            <a:pPr marL="0" indent="0">
              <a:buFontTx/>
              <a:buNone/>
            </a:pPr>
            <a:r>
              <a:rPr lang="en-US" dirty="0"/>
              <a:t>Next, we can add refinements to our types, which are logical predicates which refine the value of this argument. The nu represents the value of the current argument, and so this refinement as a whole requires that the second argument be greater than or equal to the first argument, “lo.”</a:t>
            </a:r>
          </a:p>
          <a:p>
            <a:pPr marL="0" indent="0">
              <a:buFontTx/>
              <a:buNone/>
            </a:pPr>
            <a:endParaRPr lang="en-US" dirty="0"/>
          </a:p>
          <a:p>
            <a:pPr marL="0" indent="0">
              <a:buFontTx/>
              <a:buNone/>
            </a:pPr>
            <a:r>
              <a:rPr lang="en-US" dirty="0"/>
              <a:t>Finally, the most important part of this type signature is the little superscript above the Int. In </a:t>
            </a:r>
            <a:r>
              <a:rPr lang="en-US" dirty="0" err="1"/>
              <a:t>ReSyn</a:t>
            </a:r>
            <a:r>
              <a:rPr lang="en-US" dirty="0"/>
              <a:t>, resource annotations can use the language of refinements. As a result, we can express dependent resource bounds through the types of inputs in our functions. This is a resource annotation which specifies that this second argument must carry “nu – lo” units of potential, which can be used to pay off resource-consuming operations in the function. In other words, this resource annotation states that the amount of resources required to call this function is equal to the difference between the two arguments.</a:t>
            </a:r>
          </a:p>
          <a:p>
            <a:pPr marL="0" indent="0">
              <a:buFontTx/>
              <a:buNone/>
            </a:pPr>
            <a:endParaRPr lang="en-US" dirty="0"/>
          </a:p>
          <a:p>
            <a:pPr marL="0" indent="0">
              <a:buFontTx/>
              <a:buNone/>
            </a:pPr>
            <a:r>
              <a:rPr lang="en-US" dirty="0"/>
              <a:t>Taken together, this type signature lets us express the core property we wanted to express before: that the resource use is proportional to the length of the output.</a:t>
            </a:r>
          </a:p>
        </p:txBody>
      </p:sp>
      <p:sp>
        <p:nvSpPr>
          <p:cNvPr id="4" name="Slide Number Placeholder 3"/>
          <p:cNvSpPr>
            <a:spLocks noGrp="1"/>
          </p:cNvSpPr>
          <p:nvPr>
            <p:ph type="sldNum" sz="quarter" idx="5"/>
          </p:nvPr>
        </p:nvSpPr>
        <p:spPr/>
        <p:txBody>
          <a:bodyPr/>
          <a:lstStyle/>
          <a:p>
            <a:fld id="{4D5D3F22-7D7B-429B-B8D8-3191733010DF}" type="slidenum">
              <a:rPr lang="en-US" smtClean="0"/>
              <a:t>18</a:t>
            </a:fld>
            <a:endParaRPr lang="en-US"/>
          </a:p>
        </p:txBody>
      </p:sp>
    </p:spTree>
    <p:extLst>
      <p:ext uri="{BB962C8B-B14F-4D97-AF65-F5344CB8AC3E}">
        <p14:creationId xmlns:p14="http://schemas.microsoft.com/office/powerpoint/2010/main" val="393762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because resource annotations can use the language of refinements, this means we can also include conditional expressions in our resource annotations. This is exemplified in the liquid resource type of the insert function, an auxiliary function used in insert sort which inserts an element into a sorted list. In this case, nu refers to the value of each element in the list “</a:t>
            </a:r>
            <a:r>
              <a:rPr lang="en-US" dirty="0" err="1"/>
              <a:t>xs</a:t>
            </a:r>
            <a:r>
              <a:rPr lang="en-US" dirty="0"/>
              <a:t>.” The amount of potential in each list element is conditional on whether it’s smaller or larger than x. This allows us to encode the property that insert uses resources proportional to the number of elements insert must traverse into </a:t>
            </a:r>
            <a:r>
              <a:rPr lang="en-US" dirty="0" err="1"/>
              <a:t>xs</a:t>
            </a:r>
            <a:r>
              <a:rPr lang="en-US" dirty="0"/>
              <a:t> in order to insert x.</a:t>
            </a:r>
          </a:p>
        </p:txBody>
      </p:sp>
      <p:sp>
        <p:nvSpPr>
          <p:cNvPr id="4" name="Slide Number Placeholder 3"/>
          <p:cNvSpPr>
            <a:spLocks noGrp="1"/>
          </p:cNvSpPr>
          <p:nvPr>
            <p:ph type="sldNum" sz="quarter" idx="5"/>
          </p:nvPr>
        </p:nvSpPr>
        <p:spPr/>
        <p:txBody>
          <a:bodyPr/>
          <a:lstStyle/>
          <a:p>
            <a:fld id="{4D5D3F22-7D7B-429B-B8D8-3191733010DF}" type="slidenum">
              <a:rPr lang="en-US" smtClean="0"/>
              <a:t>19</a:t>
            </a:fld>
            <a:endParaRPr lang="en-US"/>
          </a:p>
        </p:txBody>
      </p:sp>
    </p:spTree>
    <p:extLst>
      <p:ext uri="{BB962C8B-B14F-4D97-AF65-F5344CB8AC3E}">
        <p14:creationId xmlns:p14="http://schemas.microsoft.com/office/powerpoint/2010/main" val="16040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because resource annotations can use the language of refinements, this means we can also include conditional expressions in our resource annotations. This is exemplified in the liquid resource type of the insert function, an auxiliary function used in insert sort which inserts an element into a sorted list. In this case, nu refers to the value of each element in the list “</a:t>
            </a:r>
            <a:r>
              <a:rPr lang="en-US" dirty="0" err="1"/>
              <a:t>xs</a:t>
            </a:r>
            <a:r>
              <a:rPr lang="en-US" dirty="0"/>
              <a:t>.” The amount of potential in each list element is conditional on the predicate x &gt; nu; in other words, if x is larger than the element, the element has 1 unit of potential, otherwise it has no potential. This allows us to encode the property that insert uses resources proportional to the number of the number of elements insert must traverse into </a:t>
            </a:r>
            <a:r>
              <a:rPr lang="en-US" dirty="0" err="1"/>
              <a:t>xs</a:t>
            </a:r>
            <a:r>
              <a:rPr lang="en-US" dirty="0"/>
              <a:t> in order to insert x.</a:t>
            </a:r>
          </a:p>
        </p:txBody>
      </p:sp>
      <p:sp>
        <p:nvSpPr>
          <p:cNvPr id="4" name="Slide Number Placeholder 3"/>
          <p:cNvSpPr>
            <a:spLocks noGrp="1"/>
          </p:cNvSpPr>
          <p:nvPr>
            <p:ph type="sldNum" sz="quarter" idx="5"/>
          </p:nvPr>
        </p:nvSpPr>
        <p:spPr/>
        <p:txBody>
          <a:bodyPr/>
          <a:lstStyle/>
          <a:p>
            <a:fld id="{4D5D3F22-7D7B-429B-B8D8-3191733010DF}" type="slidenum">
              <a:rPr lang="en-US" smtClean="0"/>
              <a:t>20</a:t>
            </a:fld>
            <a:endParaRPr lang="en-US"/>
          </a:p>
        </p:txBody>
      </p:sp>
    </p:spTree>
    <p:extLst>
      <p:ext uri="{BB962C8B-B14F-4D97-AF65-F5344CB8AC3E}">
        <p14:creationId xmlns:p14="http://schemas.microsoft.com/office/powerpoint/2010/main" val="334545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to explain my work a bit, I’m </a:t>
            </a:r>
            <a:r>
              <a:rPr lang="en-US" dirty="0" err="1"/>
              <a:t>gonna</a:t>
            </a:r>
            <a:r>
              <a:rPr lang="en-US" dirty="0"/>
              <a:t> first cover the motivating problem behind our work, along with the current state-of-the-art in this area, before covering how our technique works and the future work that still needs to be done⌈. [00:20]</a:t>
            </a:r>
          </a:p>
        </p:txBody>
      </p:sp>
      <p:sp>
        <p:nvSpPr>
          <p:cNvPr id="4" name="Slide Number Placeholder 3"/>
          <p:cNvSpPr>
            <a:spLocks noGrp="1"/>
          </p:cNvSpPr>
          <p:nvPr>
            <p:ph type="sldNum" sz="quarter" idx="5"/>
          </p:nvPr>
        </p:nvSpPr>
        <p:spPr/>
        <p:txBody>
          <a:bodyPr/>
          <a:lstStyle/>
          <a:p>
            <a:fld id="{4D5D3F22-7D7B-429B-B8D8-3191733010DF}" type="slidenum">
              <a:rPr lang="en-US" smtClean="0"/>
              <a:t>2</a:t>
            </a:fld>
            <a:endParaRPr lang="en-US"/>
          </a:p>
        </p:txBody>
      </p:sp>
    </p:spTree>
    <p:extLst>
      <p:ext uri="{BB962C8B-B14F-4D97-AF65-F5344CB8AC3E}">
        <p14:creationId xmlns:p14="http://schemas.microsoft.com/office/powerpoint/2010/main" val="4157922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While </a:t>
            </a:r>
            <a:r>
              <a:rPr lang="en-US" dirty="0" err="1"/>
              <a:t>ReSyn</a:t>
            </a:r>
            <a:r>
              <a:rPr lang="en-US" dirty="0"/>
              <a:t> can be very expressive, the issue with this approach is that </a:t>
            </a:r>
            <a:r>
              <a:rPr lang="en-US" dirty="0" err="1"/>
              <a:t>ReSyn</a:t>
            </a:r>
            <a:r>
              <a:rPr lang="en-US" dirty="0"/>
              <a:t> can only verify these liquid resource types; the user is responsible not only for producing the precise resource bound of their program, but also for figuring out how to express this resource bound in the liquid resource type system.</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insert sort, for example, we’ve been using a simplified version of the actual precise bound that a programmer would have to come up with⌈. Simply figuring out what the precise bound of insert </a:t>
            </a:r>
            <a:r>
              <a:rPr lang="en-US"/>
              <a:t>sort is is </a:t>
            </a:r>
            <a:r>
              <a:rPr lang="en-US" dirty="0"/>
              <a:t>already a moderately difficult task.</a:t>
            </a:r>
          </a:p>
        </p:txBody>
      </p:sp>
      <p:sp>
        <p:nvSpPr>
          <p:cNvPr id="4" name="Slide Number Placeholder 3"/>
          <p:cNvSpPr>
            <a:spLocks noGrp="1"/>
          </p:cNvSpPr>
          <p:nvPr>
            <p:ph type="sldNum" sz="quarter" idx="5"/>
          </p:nvPr>
        </p:nvSpPr>
        <p:spPr/>
        <p:txBody>
          <a:bodyPr/>
          <a:lstStyle/>
          <a:p>
            <a:fld id="{4D5D3F22-7D7B-429B-B8D8-3191733010DF}" type="slidenum">
              <a:rPr lang="en-US" smtClean="0"/>
              <a:t>21</a:t>
            </a:fld>
            <a:endParaRPr lang="en-US"/>
          </a:p>
        </p:txBody>
      </p:sp>
    </p:spTree>
    <p:extLst>
      <p:ext uri="{BB962C8B-B14F-4D97-AF65-F5344CB8AC3E}">
        <p14:creationId xmlns:p14="http://schemas.microsoft.com/office/powerpoint/2010/main" val="2520771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Because of the expressiveness of this system, </a:t>
            </a:r>
            <a:r>
              <a:rPr lang="en-US" dirty="0" err="1"/>
              <a:t>ReSyn</a:t>
            </a:r>
            <a:r>
              <a:rPr lang="en-US" dirty="0"/>
              <a:t> allows us to more precisely express the conditions under which our programs will minimize resource use and perform best. The issue with this approach is that, as I alluded to earlier, </a:t>
            </a:r>
            <a:r>
              <a:rPr lang="en-US" dirty="0" err="1"/>
              <a:t>ReSyn</a:t>
            </a:r>
            <a:r>
              <a:rPr lang="en-US" dirty="0"/>
              <a:t> can only verify these liquid resource types; the user is responsible not only for producing the precise resource bound of their program, but also for figuring out how to express this resource bound in the liquid resource type system.</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insert sort, for example, we’ve been using a simplified version of the precise bound; this is the actual precise bound that a programmer would have to come up with first. Simply figuring out what the precise bound of insert sort is supposed to be on its own is already a moderately difficult task.</a:t>
            </a:r>
          </a:p>
        </p:txBody>
      </p:sp>
      <p:sp>
        <p:nvSpPr>
          <p:cNvPr id="4" name="Slide Number Placeholder 3"/>
          <p:cNvSpPr>
            <a:spLocks noGrp="1"/>
          </p:cNvSpPr>
          <p:nvPr>
            <p:ph type="sldNum" sz="quarter" idx="5"/>
          </p:nvPr>
        </p:nvSpPr>
        <p:spPr/>
        <p:txBody>
          <a:bodyPr/>
          <a:lstStyle/>
          <a:p>
            <a:fld id="{4D5D3F22-7D7B-429B-B8D8-3191733010DF}" type="slidenum">
              <a:rPr lang="en-US" smtClean="0"/>
              <a:t>22</a:t>
            </a:fld>
            <a:endParaRPr lang="en-US"/>
          </a:p>
        </p:txBody>
      </p:sp>
    </p:spTree>
    <p:extLst>
      <p:ext uri="{BB962C8B-B14F-4D97-AF65-F5344CB8AC3E}">
        <p14:creationId xmlns:p14="http://schemas.microsoft.com/office/powerpoint/2010/main" val="3130310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After coming up with that bound, the programmer would be responsible for figuring out how to express that bound in the </a:t>
            </a:r>
            <a:r>
              <a:rPr lang="en-US" dirty="0" err="1"/>
              <a:t>ReSyn</a:t>
            </a:r>
            <a:r>
              <a:rPr lang="en-US" dirty="0"/>
              <a:t> source language, which would be… error-prone, to say the least. In a perfect world, we wouldn’t need to try to come up with a bound or figure out how to express it in this source language.⌈</a:t>
            </a:r>
          </a:p>
        </p:txBody>
      </p:sp>
      <p:sp>
        <p:nvSpPr>
          <p:cNvPr id="4" name="Slide Number Placeholder 3"/>
          <p:cNvSpPr>
            <a:spLocks noGrp="1"/>
          </p:cNvSpPr>
          <p:nvPr>
            <p:ph type="sldNum" sz="quarter" idx="5"/>
          </p:nvPr>
        </p:nvSpPr>
        <p:spPr/>
        <p:txBody>
          <a:bodyPr/>
          <a:lstStyle/>
          <a:p>
            <a:fld id="{4D5D3F22-7D7B-429B-B8D8-3191733010DF}" type="slidenum">
              <a:rPr lang="en-US" smtClean="0"/>
              <a:t>23</a:t>
            </a:fld>
            <a:endParaRPr lang="en-US"/>
          </a:p>
        </p:txBody>
      </p:sp>
    </p:spTree>
    <p:extLst>
      <p:ext uri="{BB962C8B-B14F-4D97-AF65-F5344CB8AC3E}">
        <p14:creationId xmlns:p14="http://schemas.microsoft.com/office/powerpoint/2010/main" val="3832695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After coming up with that bound, the programmer would be responsible for figuring out how to express that bound in the </a:t>
            </a:r>
            <a:r>
              <a:rPr lang="en-US" dirty="0" err="1"/>
              <a:t>ReSyn</a:t>
            </a:r>
            <a:r>
              <a:rPr lang="en-US" dirty="0"/>
              <a:t> source language, which would be… error-prone to say the least. In a perfect world, we wouldn’t need to try to come up with a bound or figure out how to express it in this source language.⌈</a:t>
            </a:r>
          </a:p>
        </p:txBody>
      </p:sp>
      <p:sp>
        <p:nvSpPr>
          <p:cNvPr id="4" name="Slide Number Placeholder 3"/>
          <p:cNvSpPr>
            <a:spLocks noGrp="1"/>
          </p:cNvSpPr>
          <p:nvPr>
            <p:ph type="sldNum" sz="quarter" idx="5"/>
          </p:nvPr>
        </p:nvSpPr>
        <p:spPr/>
        <p:txBody>
          <a:bodyPr/>
          <a:lstStyle/>
          <a:p>
            <a:fld id="{4D5D3F22-7D7B-429B-B8D8-3191733010DF}" type="slidenum">
              <a:rPr lang="en-US" smtClean="0"/>
              <a:t>24</a:t>
            </a:fld>
            <a:endParaRPr lang="en-US"/>
          </a:p>
        </p:txBody>
      </p:sp>
    </p:spTree>
    <p:extLst>
      <p:ext uri="{BB962C8B-B14F-4D97-AF65-F5344CB8AC3E}">
        <p14:creationId xmlns:p14="http://schemas.microsoft.com/office/powerpoint/2010/main" val="2712610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So, what we want is a sweet spot between these two extremes. We want to be able to express fine-grained, dependent resource bounds on our programs, but we also want to be able to automatically infer these bounds. Thus, the main problem our work seeks to tackle is inferring these liquid resource types by finding the minimum upper bound on the resource use of a program.</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25</a:t>
            </a:fld>
            <a:endParaRPr lang="en-US"/>
          </a:p>
        </p:txBody>
      </p:sp>
    </p:spTree>
    <p:extLst>
      <p:ext uri="{BB962C8B-B14F-4D97-AF65-F5344CB8AC3E}">
        <p14:creationId xmlns:p14="http://schemas.microsoft.com/office/powerpoint/2010/main" val="3635773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what we want is a sweet spot between these two extremes. We want to be able to automatically infer resource bounds, but we want these bounds to be more precise, and to include dependent and conditional expressions. Thus, the main problem our work seeks to tackle is inferring these liquid resource types by finding the minimum upper bound on the resource use of a program.</a:t>
            </a:r>
          </a:p>
        </p:txBody>
      </p:sp>
      <p:sp>
        <p:nvSpPr>
          <p:cNvPr id="4" name="Slide Number Placeholder 3"/>
          <p:cNvSpPr>
            <a:spLocks noGrp="1"/>
          </p:cNvSpPr>
          <p:nvPr>
            <p:ph type="sldNum" sz="quarter" idx="5"/>
          </p:nvPr>
        </p:nvSpPr>
        <p:spPr/>
        <p:txBody>
          <a:bodyPr/>
          <a:lstStyle/>
          <a:p>
            <a:fld id="{4D5D3F22-7D7B-429B-B8D8-3191733010DF}" type="slidenum">
              <a:rPr lang="en-US" smtClean="0"/>
              <a:t>26</a:t>
            </a:fld>
            <a:endParaRPr lang="en-US"/>
          </a:p>
        </p:txBody>
      </p:sp>
    </p:spTree>
    <p:extLst>
      <p:ext uri="{BB962C8B-B14F-4D97-AF65-F5344CB8AC3E}">
        <p14:creationId xmlns:p14="http://schemas.microsoft.com/office/powerpoint/2010/main" val="1567928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now that we know the motivation behind our work and the problem we seek to tackle, we can better understand how this technique works and how it advances the current state-of-the-art in automated resource analysis.</a:t>
            </a:r>
          </a:p>
        </p:txBody>
      </p:sp>
      <p:sp>
        <p:nvSpPr>
          <p:cNvPr id="4" name="Slide Number Placeholder 3"/>
          <p:cNvSpPr>
            <a:spLocks noGrp="1"/>
          </p:cNvSpPr>
          <p:nvPr>
            <p:ph type="sldNum" sz="quarter" idx="5"/>
          </p:nvPr>
        </p:nvSpPr>
        <p:spPr/>
        <p:txBody>
          <a:bodyPr/>
          <a:lstStyle/>
          <a:p>
            <a:fld id="{4D5D3F22-7D7B-429B-B8D8-3191733010DF}" type="slidenum">
              <a:rPr lang="en-US" smtClean="0"/>
              <a:t>27</a:t>
            </a:fld>
            <a:endParaRPr lang="en-US"/>
          </a:p>
        </p:txBody>
      </p:sp>
    </p:spTree>
    <p:extLst>
      <p:ext uri="{BB962C8B-B14F-4D97-AF65-F5344CB8AC3E}">
        <p14:creationId xmlns:p14="http://schemas.microsoft.com/office/powerpoint/2010/main" val="1203965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now that we know the motivation behind our work and the problem we seek to tackle, we can better understand how this technique works and how it advances the current state-of-the-art.</a:t>
            </a:r>
          </a:p>
        </p:txBody>
      </p:sp>
      <p:sp>
        <p:nvSpPr>
          <p:cNvPr id="4" name="Slide Number Placeholder 3"/>
          <p:cNvSpPr>
            <a:spLocks noGrp="1"/>
          </p:cNvSpPr>
          <p:nvPr>
            <p:ph type="sldNum" sz="quarter" idx="5"/>
          </p:nvPr>
        </p:nvSpPr>
        <p:spPr/>
        <p:txBody>
          <a:bodyPr/>
          <a:lstStyle/>
          <a:p>
            <a:fld id="{4D5D3F22-7D7B-429B-B8D8-3191733010DF}" type="slidenum">
              <a:rPr lang="en-US" smtClean="0"/>
              <a:t>28</a:t>
            </a:fld>
            <a:endParaRPr lang="en-US"/>
          </a:p>
        </p:txBody>
      </p:sp>
    </p:spTree>
    <p:extLst>
      <p:ext uri="{BB962C8B-B14F-4D97-AF65-F5344CB8AC3E}">
        <p14:creationId xmlns:p14="http://schemas.microsoft.com/office/powerpoint/2010/main" val="1207067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Before we delve into that, we have to define what the “inference” in “liquid resource type inference” means.</a:t>
            </a:r>
          </a:p>
          <a:p>
            <a:pPr marL="0" indent="0">
              <a:buFontTx/>
              <a:buNone/>
            </a:pPr>
            <a:endParaRPr lang="en-US" dirty="0"/>
          </a:p>
          <a:p>
            <a:pPr marL="0" indent="0">
              <a:buFontTx/>
              <a:buNone/>
            </a:pPr>
            <a:r>
              <a:rPr lang="en-US" dirty="0"/>
              <a:t>Our goal is to find a minimal fine-grained upper bound on the resource use of our program overall. In order to accomplish this, we need to find minimal values for each of these annotations. Since each of these annotations is basically a function over the set of in-scope program variables at that point, our problem boils down to trying to minimize these functions.</a:t>
            </a:r>
          </a:p>
        </p:txBody>
      </p:sp>
      <p:sp>
        <p:nvSpPr>
          <p:cNvPr id="4" name="Slide Number Placeholder 3"/>
          <p:cNvSpPr>
            <a:spLocks noGrp="1"/>
          </p:cNvSpPr>
          <p:nvPr>
            <p:ph type="sldNum" sz="quarter" idx="5"/>
          </p:nvPr>
        </p:nvSpPr>
        <p:spPr/>
        <p:txBody>
          <a:bodyPr/>
          <a:lstStyle/>
          <a:p>
            <a:fld id="{4D5D3F22-7D7B-429B-B8D8-3191733010DF}" type="slidenum">
              <a:rPr lang="en-US" smtClean="0"/>
              <a:t>29</a:t>
            </a:fld>
            <a:endParaRPr lang="en-US"/>
          </a:p>
        </p:txBody>
      </p:sp>
    </p:spTree>
    <p:extLst>
      <p:ext uri="{BB962C8B-B14F-4D97-AF65-F5344CB8AC3E}">
        <p14:creationId xmlns:p14="http://schemas.microsoft.com/office/powerpoint/2010/main" val="4262900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Before we delve into that, we have to define what the “inference” in “liquid resource type inference” means.</a:t>
            </a:r>
          </a:p>
          <a:p>
            <a:pPr marL="0" indent="0">
              <a:buFontTx/>
              <a:buNone/>
            </a:pPr>
            <a:endParaRPr lang="en-US" dirty="0"/>
          </a:p>
          <a:p>
            <a:pPr marL="0" indent="0">
              <a:buFontTx/>
              <a:buNone/>
            </a:pPr>
            <a:r>
              <a:rPr lang="en-US" dirty="0"/>
              <a:t>Our goal is to find a minimal fine-grained upper bound on the resource use of our program overall. In order to accomplish this, we need to find minimal values for each of these annotations. Each of these annotations, in turn, is basically a function over the set of in-scope program variables at that point. Thus, our problem boils down to trying to minimize these functions.</a:t>
            </a:r>
          </a:p>
        </p:txBody>
      </p:sp>
      <p:sp>
        <p:nvSpPr>
          <p:cNvPr id="4" name="Slide Number Placeholder 3"/>
          <p:cNvSpPr>
            <a:spLocks noGrp="1"/>
          </p:cNvSpPr>
          <p:nvPr>
            <p:ph type="sldNum" sz="quarter" idx="5"/>
          </p:nvPr>
        </p:nvSpPr>
        <p:spPr/>
        <p:txBody>
          <a:bodyPr/>
          <a:lstStyle/>
          <a:p>
            <a:fld id="{4D5D3F22-7D7B-429B-B8D8-3191733010DF}" type="slidenum">
              <a:rPr lang="en-US" smtClean="0"/>
              <a:t>30</a:t>
            </a:fld>
            <a:endParaRPr lang="en-US"/>
          </a:p>
        </p:txBody>
      </p:sp>
    </p:spTree>
    <p:extLst>
      <p:ext uri="{BB962C8B-B14F-4D97-AF65-F5344CB8AC3E}">
        <p14:creationId xmlns:p14="http://schemas.microsoft.com/office/powerpoint/2010/main" val="185837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the simple answer to why our work exists is that resource analysis is hard. Determining how our programs perform and when they perform best is an essential part of creating software, and yet it can be nontrivial in the best of cases. Performing a manual complexity analysis on a given algorithm or function can be tedious and error-prone. As a result, our goal is to automate this process of resource analysis. [00:40]</a:t>
            </a:r>
          </a:p>
        </p:txBody>
      </p:sp>
      <p:sp>
        <p:nvSpPr>
          <p:cNvPr id="4" name="Slide Number Placeholder 3"/>
          <p:cNvSpPr>
            <a:spLocks noGrp="1"/>
          </p:cNvSpPr>
          <p:nvPr>
            <p:ph type="sldNum" sz="quarter" idx="5"/>
          </p:nvPr>
        </p:nvSpPr>
        <p:spPr/>
        <p:txBody>
          <a:bodyPr/>
          <a:lstStyle/>
          <a:p>
            <a:fld id="{4D5D3F22-7D7B-429B-B8D8-3191733010DF}" type="slidenum">
              <a:rPr lang="en-US" smtClean="0"/>
              <a:t>4</a:t>
            </a:fld>
            <a:endParaRPr lang="en-US"/>
          </a:p>
        </p:txBody>
      </p:sp>
    </p:spTree>
    <p:extLst>
      <p:ext uri="{BB962C8B-B14F-4D97-AF65-F5344CB8AC3E}">
        <p14:creationId xmlns:p14="http://schemas.microsoft.com/office/powerpoint/2010/main" val="72311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Thus, “inference” means finding a minimal function f(x) at each of these annotation points, such that for all program inputs x, f(x) is an upper bound on resource usage.</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31</a:t>
            </a:fld>
            <a:endParaRPr lang="en-US"/>
          </a:p>
        </p:txBody>
      </p:sp>
    </p:spTree>
    <p:extLst>
      <p:ext uri="{BB962C8B-B14F-4D97-AF65-F5344CB8AC3E}">
        <p14:creationId xmlns:p14="http://schemas.microsoft.com/office/powerpoint/2010/main" val="4062172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Thus, “inference” means finding a minimal function f(x) at each of these annotation points, such that for all program inputs x, f(x) is an upper bound on resource usage. Ideally, this upper bound should be a fine-grained bound on resource use, utilizing information about our program variables to determine a more minimal upper bound.</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32</a:t>
            </a:fld>
            <a:endParaRPr lang="en-US"/>
          </a:p>
        </p:txBody>
      </p:sp>
    </p:spTree>
    <p:extLst>
      <p:ext uri="{BB962C8B-B14F-4D97-AF65-F5344CB8AC3E}">
        <p14:creationId xmlns:p14="http://schemas.microsoft.com/office/powerpoint/2010/main" val="2406359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our approach has to address two main challenges in order to be able to do dependent resource analysis.</a:t>
            </a:r>
          </a:p>
          <a:p>
            <a:pPr marL="0" indent="0">
              <a:buFontTx/>
              <a:buNone/>
            </a:pPr>
            <a:endParaRPr lang="en-US" dirty="0"/>
          </a:p>
          <a:p>
            <a:pPr marL="0" indent="0">
              <a:buFontTx/>
              <a:buNone/>
            </a:pPr>
            <a:r>
              <a:rPr lang="en-US" sz="1800" b="0" i="0" u="none" strike="noStrike" dirty="0">
                <a:solidFill>
                  <a:srgbClr val="000000"/>
                </a:solidFill>
                <a:effectLst/>
                <a:latin typeface="Fira Sans" panose="020B0503050000020004" pitchFamily="34" charset="0"/>
              </a:rPr>
              <a:t>The first challenge with doing this is that this is a program synthesis problem: we’re searching for functions over program inputs, and the search space for these functions is huge.</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33</a:t>
            </a:fld>
            <a:endParaRPr lang="en-US"/>
          </a:p>
        </p:txBody>
      </p:sp>
    </p:spTree>
    <p:extLst>
      <p:ext uri="{BB962C8B-B14F-4D97-AF65-F5344CB8AC3E}">
        <p14:creationId xmlns:p14="http://schemas.microsoft.com/office/powerpoint/2010/main" val="230915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our approach has to address two main challenges in order to be able to do dependent resource analysis.</a:t>
            </a:r>
          </a:p>
          <a:p>
            <a:pPr marL="0" indent="0">
              <a:buFontTx/>
              <a:buNone/>
            </a:pPr>
            <a:endParaRPr lang="en-US" dirty="0"/>
          </a:p>
          <a:p>
            <a:pPr marL="0" indent="0">
              <a:buFontTx/>
              <a:buNone/>
            </a:pPr>
            <a:r>
              <a:rPr lang="en-US" sz="1800" b="0" i="0" u="none" strike="noStrike" dirty="0">
                <a:solidFill>
                  <a:srgbClr val="000000"/>
                </a:solidFill>
                <a:effectLst/>
                <a:latin typeface="Fira Sans" panose="020B0503050000020004" pitchFamily="34" charset="0"/>
              </a:rPr>
              <a:t>The first challenge with doing this is that this is a program synthesis problem: we’re searching for functions over program inputs, and the search space for these functions is huge.</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34</a:t>
            </a:fld>
            <a:endParaRPr lang="en-US"/>
          </a:p>
        </p:txBody>
      </p:sp>
    </p:spTree>
    <p:extLst>
      <p:ext uri="{BB962C8B-B14F-4D97-AF65-F5344CB8AC3E}">
        <p14:creationId xmlns:p14="http://schemas.microsoft.com/office/powerpoint/2010/main" val="4257398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Additionally</a:t>
            </a:r>
            <a:r>
              <a:rPr lang="en-US" sz="1800" b="0" i="0" u="none" strike="noStrike" dirty="0">
                <a:solidFill>
                  <a:srgbClr val="000000"/>
                </a:solidFill>
                <a:effectLst/>
                <a:latin typeface="Fira Sans" panose="020B0503050000020004" pitchFamily="34" charset="0"/>
              </a:rPr>
              <a:t>, existing synthesizers like CVC4 can’t do performant optimization, so we need a way to optimize with existing solvers.</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35</a:t>
            </a:fld>
            <a:endParaRPr lang="en-US"/>
          </a:p>
        </p:txBody>
      </p:sp>
    </p:spTree>
    <p:extLst>
      <p:ext uri="{BB962C8B-B14F-4D97-AF65-F5344CB8AC3E}">
        <p14:creationId xmlns:p14="http://schemas.microsoft.com/office/powerpoint/2010/main" val="1947435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Additionally</a:t>
            </a:r>
            <a:r>
              <a:rPr lang="en-US" sz="1800" b="0" i="0" u="none" strike="noStrike" dirty="0">
                <a:solidFill>
                  <a:srgbClr val="000000"/>
                </a:solidFill>
                <a:effectLst/>
                <a:latin typeface="Fira Sans" panose="020B0503050000020004" pitchFamily="34" charset="0"/>
              </a:rPr>
              <a:t>, existing synthesizers like CVC4 can’t do performant optimization, so we need a way to optimize with existing solvers.</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36</a:t>
            </a:fld>
            <a:endParaRPr lang="en-US"/>
          </a:p>
        </p:txBody>
      </p:sp>
    </p:spTree>
    <p:extLst>
      <p:ext uri="{BB962C8B-B14F-4D97-AF65-F5344CB8AC3E}">
        <p14:creationId xmlns:p14="http://schemas.microsoft.com/office/powerpoint/2010/main" val="412452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order to address these challenges, we introduce two new techniques which together comprise our approach. The first of these has been implemented in a prototype, while we are currently working on implementing the latter.</a:t>
            </a:r>
          </a:p>
        </p:txBody>
      </p:sp>
      <p:sp>
        <p:nvSpPr>
          <p:cNvPr id="4" name="Slide Number Placeholder 3"/>
          <p:cNvSpPr>
            <a:spLocks noGrp="1"/>
          </p:cNvSpPr>
          <p:nvPr>
            <p:ph type="sldNum" sz="quarter" idx="5"/>
          </p:nvPr>
        </p:nvSpPr>
        <p:spPr/>
        <p:txBody>
          <a:bodyPr/>
          <a:lstStyle/>
          <a:p>
            <a:fld id="{4D5D3F22-7D7B-429B-B8D8-3191733010DF}" type="slidenum">
              <a:rPr lang="en-US" smtClean="0"/>
              <a:t>37</a:t>
            </a:fld>
            <a:endParaRPr lang="en-US"/>
          </a:p>
        </p:txBody>
      </p:sp>
    </p:spTree>
    <p:extLst>
      <p:ext uri="{BB962C8B-B14F-4D97-AF65-F5344CB8AC3E}">
        <p14:creationId xmlns:p14="http://schemas.microsoft.com/office/powerpoint/2010/main" val="2612086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order to address these challenges, we introduce two new techniques which together comprise our approach. The first of these techniques has already been implemented in a prototype, while we are currently working on implementing the latter.</a:t>
            </a:r>
          </a:p>
        </p:txBody>
      </p:sp>
      <p:sp>
        <p:nvSpPr>
          <p:cNvPr id="4" name="Slide Number Placeholder 3"/>
          <p:cNvSpPr>
            <a:spLocks noGrp="1"/>
          </p:cNvSpPr>
          <p:nvPr>
            <p:ph type="sldNum" sz="quarter" idx="5"/>
          </p:nvPr>
        </p:nvSpPr>
        <p:spPr/>
        <p:txBody>
          <a:bodyPr/>
          <a:lstStyle/>
          <a:p>
            <a:fld id="{4D5D3F22-7D7B-429B-B8D8-3191733010DF}" type="slidenum">
              <a:rPr lang="en-US" smtClean="0"/>
              <a:t>38</a:t>
            </a:fld>
            <a:endParaRPr lang="en-US"/>
          </a:p>
        </p:txBody>
      </p:sp>
    </p:spTree>
    <p:extLst>
      <p:ext uri="{BB962C8B-B14F-4D97-AF65-F5344CB8AC3E}">
        <p14:creationId xmlns:p14="http://schemas.microsoft.com/office/powerpoint/2010/main" val="3688186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First, we introduce a technique called dependent optimization. This technique adds an optimization loop to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which first runs </a:t>
            </a:r>
            <a:r>
              <a:rPr lang="en-US" sz="1800" b="0" i="0" u="none" strike="noStrike" dirty="0" err="1">
                <a:solidFill>
                  <a:srgbClr val="000000"/>
                </a:solidFill>
                <a:effectLst/>
                <a:latin typeface="Fira Sans" panose="020B0503050000020004" pitchFamily="34" charset="0"/>
              </a:rPr>
              <a:t>ReSyn’s</a:t>
            </a:r>
            <a:r>
              <a:rPr lang="en-US" sz="1800" b="0" i="0" u="none" strike="noStrike" dirty="0">
                <a:solidFill>
                  <a:srgbClr val="000000"/>
                </a:solidFill>
                <a:effectLst/>
                <a:latin typeface="Fira Sans" panose="020B0503050000020004" pitchFamily="34" charset="0"/>
              </a:rPr>
              <a:t> resource constraint solver to find some valid valuation for f(x). We then repeatedly attempt to find a better resource bound, where "better" means that one of the resource unknowns gets smaller for at least one set of program variable values, and none of the resource unknowns get larger for all program variable values. When this fails, we know that we have a tight upper bound.</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39</a:t>
            </a:fld>
            <a:endParaRPr lang="en-US"/>
          </a:p>
        </p:txBody>
      </p:sp>
    </p:spTree>
    <p:extLst>
      <p:ext uri="{BB962C8B-B14F-4D97-AF65-F5344CB8AC3E}">
        <p14:creationId xmlns:p14="http://schemas.microsoft.com/office/powerpoint/2010/main" val="3550902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First, we introduce a technique called dependent optimization. This technique adds an optimization loop to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which first runs </a:t>
            </a:r>
            <a:r>
              <a:rPr lang="en-US" sz="1800" b="0" i="0" u="none" strike="noStrike" dirty="0" err="1">
                <a:solidFill>
                  <a:srgbClr val="000000"/>
                </a:solidFill>
                <a:effectLst/>
                <a:latin typeface="Fira Sans" panose="020B0503050000020004" pitchFamily="34" charset="0"/>
              </a:rPr>
              <a:t>ReSyn’s</a:t>
            </a:r>
            <a:r>
              <a:rPr lang="en-US" sz="1800" b="0" i="0" u="none" strike="noStrike" dirty="0">
                <a:solidFill>
                  <a:srgbClr val="000000"/>
                </a:solidFill>
                <a:effectLst/>
                <a:latin typeface="Fira Sans" panose="020B0503050000020004" pitchFamily="34" charset="0"/>
              </a:rPr>
              <a:t> resource constraint solver to find some valid valuation for f(x). We then repeatedly attempt to find a better resource bound, where "better" means that one of the resource unknowns gets smaller for at least one set of program variable values, and none of the resource unknowns get larger for all program variable values. When this fails, we know that we have a tight upper bound.</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40</a:t>
            </a:fld>
            <a:endParaRPr lang="en-US"/>
          </a:p>
        </p:txBody>
      </p:sp>
    </p:spTree>
    <p:extLst>
      <p:ext uri="{BB962C8B-B14F-4D97-AF65-F5344CB8AC3E}">
        <p14:creationId xmlns:p14="http://schemas.microsoft.com/office/powerpoint/2010/main" val="313903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the simple answer to why our work exists is that resource analysis is hard. Determining how our programs perform and when they perform best is an essential part of creating software, and yet it can be nontrivial in the best of cases. Performing a manual complexity analysis on a given algorithm or function can be tedious and error-prone. As a result, our goal is to automate this process of resource analysis.</a:t>
            </a:r>
          </a:p>
        </p:txBody>
      </p:sp>
      <p:sp>
        <p:nvSpPr>
          <p:cNvPr id="4" name="Slide Number Placeholder 3"/>
          <p:cNvSpPr>
            <a:spLocks noGrp="1"/>
          </p:cNvSpPr>
          <p:nvPr>
            <p:ph type="sldNum" sz="quarter" idx="5"/>
          </p:nvPr>
        </p:nvSpPr>
        <p:spPr/>
        <p:txBody>
          <a:bodyPr/>
          <a:lstStyle/>
          <a:p>
            <a:fld id="{4D5D3F22-7D7B-429B-B8D8-3191733010DF}" type="slidenum">
              <a:rPr lang="en-US" smtClean="0"/>
              <a:t>5</a:t>
            </a:fld>
            <a:endParaRPr lang="en-US"/>
          </a:p>
        </p:txBody>
      </p:sp>
    </p:spTree>
    <p:extLst>
      <p:ext uri="{BB962C8B-B14F-4D97-AF65-F5344CB8AC3E}">
        <p14:creationId xmlns:p14="http://schemas.microsoft.com/office/powerpoint/2010/main" val="1954260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First, we introduce a technique called dependent optimization. This technique adds an optimization loop to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which first runs </a:t>
            </a:r>
            <a:r>
              <a:rPr lang="en-US" sz="1800" b="0" i="0" u="none" strike="noStrike" dirty="0" err="1">
                <a:solidFill>
                  <a:srgbClr val="000000"/>
                </a:solidFill>
                <a:effectLst/>
                <a:latin typeface="Fira Sans" panose="020B0503050000020004" pitchFamily="34" charset="0"/>
              </a:rPr>
              <a:t>ReSyn’s</a:t>
            </a:r>
            <a:r>
              <a:rPr lang="en-US" sz="1800" b="0" i="0" u="none" strike="noStrike" dirty="0">
                <a:solidFill>
                  <a:srgbClr val="000000"/>
                </a:solidFill>
                <a:effectLst/>
                <a:latin typeface="Fira Sans" panose="020B0503050000020004" pitchFamily="34" charset="0"/>
              </a:rPr>
              <a:t> resource constraint solver to find some valid valuation for f(x). We then repeatedly attempt to find a better resource bound, where "better" means that one of the resource unknowns gets smaller for at least one set of program variable values, and none of the resource unknowns get larger for all program variable values. When this fails, we know that we have a tight upper bound.</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41</a:t>
            </a:fld>
            <a:endParaRPr lang="en-US"/>
          </a:p>
        </p:txBody>
      </p:sp>
    </p:spTree>
    <p:extLst>
      <p:ext uri="{BB962C8B-B14F-4D97-AF65-F5344CB8AC3E}">
        <p14:creationId xmlns:p14="http://schemas.microsoft.com/office/powerpoint/2010/main" val="1294565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First, we introduce a technique called dependent optimization. This technique adds an optimization loop to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which first runs </a:t>
            </a:r>
            <a:r>
              <a:rPr lang="en-US" sz="1800" b="0" i="0" u="none" strike="noStrike" dirty="0" err="1">
                <a:solidFill>
                  <a:srgbClr val="000000"/>
                </a:solidFill>
                <a:effectLst/>
                <a:latin typeface="Fira Sans" panose="020B0503050000020004" pitchFamily="34" charset="0"/>
              </a:rPr>
              <a:t>ReSyn’s</a:t>
            </a:r>
            <a:r>
              <a:rPr lang="en-US" sz="1800" b="0" i="0" u="none" strike="noStrike" dirty="0">
                <a:solidFill>
                  <a:srgbClr val="000000"/>
                </a:solidFill>
                <a:effectLst/>
                <a:latin typeface="Fira Sans" panose="020B0503050000020004" pitchFamily="34" charset="0"/>
              </a:rPr>
              <a:t> resource constraint solver to find some valid valuation for f(x). We then repeatedly attempt to find a better resource bound, where "better" means that one of the resource unknowns gets smaller for at least one set of program variable values, and none of the resource unknowns get larger for all program variable values. When this fails, we know that we have a tight upper bound.</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42</a:t>
            </a:fld>
            <a:endParaRPr lang="en-US"/>
          </a:p>
        </p:txBody>
      </p:sp>
    </p:spTree>
    <p:extLst>
      <p:ext uri="{BB962C8B-B14F-4D97-AF65-F5344CB8AC3E}">
        <p14:creationId xmlns:p14="http://schemas.microsoft.com/office/powerpoint/2010/main" val="2548539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First, we introduce a technique called dependent optimization. This technique adds an optimization loop to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which first runs </a:t>
            </a:r>
            <a:r>
              <a:rPr lang="en-US" sz="1800" b="0" i="0" u="none" strike="noStrike" dirty="0" err="1">
                <a:solidFill>
                  <a:srgbClr val="000000"/>
                </a:solidFill>
                <a:effectLst/>
                <a:latin typeface="Fira Sans" panose="020B0503050000020004" pitchFamily="34" charset="0"/>
              </a:rPr>
              <a:t>ReSyn’s</a:t>
            </a:r>
            <a:r>
              <a:rPr lang="en-US" sz="1800" b="0" i="0" u="none" strike="noStrike" dirty="0">
                <a:solidFill>
                  <a:srgbClr val="000000"/>
                </a:solidFill>
                <a:effectLst/>
                <a:latin typeface="Fira Sans" panose="020B0503050000020004" pitchFamily="34" charset="0"/>
              </a:rPr>
              <a:t> resource constraint solver to find some valid valuation for f(x). We then repeatedly attempt to find a better resource bound, where "better" means that one of the resource unknowns gets smaller for at least one set of program variable values, and none of the resource unknowns get larger for all program variable values. When this fails, we know that we have a tight upper bound.</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43</a:t>
            </a:fld>
            <a:endParaRPr lang="en-US"/>
          </a:p>
        </p:txBody>
      </p:sp>
    </p:spTree>
    <p:extLst>
      <p:ext uri="{BB962C8B-B14F-4D97-AF65-F5344CB8AC3E}">
        <p14:creationId xmlns:p14="http://schemas.microsoft.com/office/powerpoint/2010/main" val="4223199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We can see how this comes together by looking at the range example again. Here, we use I1 and I2 as stand-ins for the value of each resource annotation. With our dependent optimization loop, we would first try to come up with valid functions for each of these annotations. They might not be optimal at first, let’s say we find that I1 = 1 but I2 = 2 * (nu – lo). We then add the constraint that on the next iteration, at least one of them has to improve. Both I1 and I2 have to be at most their current values, but one of them has to become “better” as we’ve defined. This eventually guides our constraint solver towards finding a more optimal solution</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44</a:t>
            </a:fld>
            <a:endParaRPr lang="en-US"/>
          </a:p>
        </p:txBody>
      </p:sp>
    </p:spTree>
    <p:extLst>
      <p:ext uri="{BB962C8B-B14F-4D97-AF65-F5344CB8AC3E}">
        <p14:creationId xmlns:p14="http://schemas.microsoft.com/office/powerpoint/2010/main" val="313583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We can see how this comes together by looking at the range example again. With our dependent optimization loop, we would first try to come up with valid annotations for each of these points, I1 and I2. These annotations might not be optimal, let’s say we find that I1 = 1 but I2 = 2 * (nu – lo). We then add the constraint that on the next iteration, at least one of them has to improve. This eventually guides our constraint solver towards finding a more optimal solution</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45</a:t>
            </a:fld>
            <a:endParaRPr lang="en-US"/>
          </a:p>
        </p:txBody>
      </p:sp>
    </p:spTree>
    <p:extLst>
      <p:ext uri="{BB962C8B-B14F-4D97-AF65-F5344CB8AC3E}">
        <p14:creationId xmlns:p14="http://schemas.microsoft.com/office/powerpoint/2010/main" val="3813393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We also propose a future extension to our dependent optimization system, dubbed conditional structure inference, which allows us to synthesize conditional resource expressions. For brevity, I won’t explain this too much, but the gist is we extract the general conditional structures of the functions in the program and use them as templates for our generated resource expressions.</a:t>
            </a:r>
            <a:endParaRPr lang="en-US" sz="1800" dirty="0"/>
          </a:p>
        </p:txBody>
      </p:sp>
      <p:sp>
        <p:nvSpPr>
          <p:cNvPr id="4" name="Slide Number Placeholder 3"/>
          <p:cNvSpPr>
            <a:spLocks noGrp="1"/>
          </p:cNvSpPr>
          <p:nvPr>
            <p:ph type="sldNum" sz="quarter" idx="5"/>
          </p:nvPr>
        </p:nvSpPr>
        <p:spPr/>
        <p:txBody>
          <a:bodyPr/>
          <a:lstStyle/>
          <a:p>
            <a:fld id="{4D5D3F22-7D7B-429B-B8D8-3191733010DF}" type="slidenum">
              <a:rPr lang="en-US" smtClean="0"/>
              <a:t>46</a:t>
            </a:fld>
            <a:endParaRPr lang="en-US"/>
          </a:p>
        </p:txBody>
      </p:sp>
    </p:spTree>
    <p:extLst>
      <p:ext uri="{BB962C8B-B14F-4D97-AF65-F5344CB8AC3E}">
        <p14:creationId xmlns:p14="http://schemas.microsoft.com/office/powerpoint/2010/main" val="890863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However, this addition alone doesn’t allow us to synthesize resource expressions with conditionals, due to the search space issue. To address this, we propose a future extension to our dependent optimization system, dubbed conditional structure inference. For brevity, I won’t explain this too much, but the gist is we extract the general conditional structures of the functions in the program and use them as templates for our generated resource expressions.</a:t>
            </a:r>
            <a:endParaRPr lang="en-US" sz="1800" dirty="0"/>
          </a:p>
        </p:txBody>
      </p:sp>
      <p:sp>
        <p:nvSpPr>
          <p:cNvPr id="4" name="Slide Number Placeholder 3"/>
          <p:cNvSpPr>
            <a:spLocks noGrp="1"/>
          </p:cNvSpPr>
          <p:nvPr>
            <p:ph type="sldNum" sz="quarter" idx="5"/>
          </p:nvPr>
        </p:nvSpPr>
        <p:spPr/>
        <p:txBody>
          <a:bodyPr/>
          <a:lstStyle/>
          <a:p>
            <a:fld id="{4D5D3F22-7D7B-429B-B8D8-3191733010DF}" type="slidenum">
              <a:rPr lang="en-US" smtClean="0"/>
              <a:t>47</a:t>
            </a:fld>
            <a:endParaRPr lang="en-US"/>
          </a:p>
        </p:txBody>
      </p:sp>
    </p:spTree>
    <p:extLst>
      <p:ext uri="{BB962C8B-B14F-4D97-AF65-F5344CB8AC3E}">
        <p14:creationId xmlns:p14="http://schemas.microsoft.com/office/powerpoint/2010/main" val="30828781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So, does our approach work? We’ve implemented the dependent resource optimization loop in a prototype, and it can infer the resource use of many existing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verification tests. For example, we correctly determine that the append and reverse operations are linear with respect to the input list length, and it can determine the coarse bound for insert sort. It can also infer examples which were </a:t>
            </a:r>
            <a:r>
              <a:rPr lang="en-US" sz="1800" b="0" i="0" u="none" strike="noStrike" dirty="0" err="1">
                <a:solidFill>
                  <a:srgbClr val="000000"/>
                </a:solidFill>
                <a:effectLst/>
                <a:latin typeface="Fira Sans" panose="020B0503050000020004" pitchFamily="34" charset="0"/>
              </a:rPr>
              <a:t>uninferrable</a:t>
            </a:r>
            <a:r>
              <a:rPr lang="en-US" sz="1800" b="0" i="0" u="none" strike="noStrike" dirty="0">
                <a:solidFill>
                  <a:srgbClr val="000000"/>
                </a:solidFill>
                <a:effectLst/>
                <a:latin typeface="Fira Sans" panose="020B0503050000020004" pitchFamily="34" charset="0"/>
              </a:rPr>
              <a:t> by previous systems, like the range function from before.</a:t>
            </a: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48</a:t>
            </a:fld>
            <a:endParaRPr lang="en-US"/>
          </a:p>
        </p:txBody>
      </p:sp>
    </p:spTree>
    <p:extLst>
      <p:ext uri="{BB962C8B-B14F-4D97-AF65-F5344CB8AC3E}">
        <p14:creationId xmlns:p14="http://schemas.microsoft.com/office/powerpoint/2010/main" val="847244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800" b="0" i="0" u="none" strike="noStrike" dirty="0">
                <a:solidFill>
                  <a:srgbClr val="000000"/>
                </a:solidFill>
                <a:effectLst/>
                <a:latin typeface="Fira Sans" panose="020B0503050000020004" pitchFamily="34" charset="0"/>
              </a:rPr>
              <a:t>So, does our approach work? We’ve implemented the dependent resource optimization loop in a prototype, and it can infer the resource use of many existing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verification tests. For example, we correctly determine that the append and reverse operations are linear with respect to the input list length, and it can determine the coarse bound for insert sort. It can also infer examples which were </a:t>
            </a:r>
            <a:r>
              <a:rPr lang="en-US" sz="1800" b="0" i="0" u="none" strike="noStrike" dirty="0" err="1">
                <a:solidFill>
                  <a:srgbClr val="000000"/>
                </a:solidFill>
                <a:effectLst/>
                <a:latin typeface="Fira Sans" panose="020B0503050000020004" pitchFamily="34" charset="0"/>
              </a:rPr>
              <a:t>uninferrable</a:t>
            </a:r>
            <a:r>
              <a:rPr lang="en-US" sz="1800" b="0" i="0" u="none" strike="noStrike" dirty="0">
                <a:solidFill>
                  <a:srgbClr val="000000"/>
                </a:solidFill>
                <a:effectLst/>
                <a:latin typeface="Fira Sans" panose="020B0503050000020004" pitchFamily="34" charset="0"/>
              </a:rPr>
              <a:t> by previous systems, like the range function from before. After implementing both parts of our approach, our hope is to be able to infer all the examples which </a:t>
            </a:r>
            <a:r>
              <a:rPr lang="en-US" sz="1800" b="0" i="0" u="none" strike="noStrike" dirty="0" err="1">
                <a:solidFill>
                  <a:srgbClr val="000000"/>
                </a:solidFill>
                <a:effectLst/>
                <a:latin typeface="Fira Sans" panose="020B0503050000020004" pitchFamily="34" charset="0"/>
              </a:rPr>
              <a:t>ReSyn</a:t>
            </a:r>
            <a:r>
              <a:rPr lang="en-US" sz="1800" b="0" i="0" u="none" strike="noStrike" dirty="0">
                <a:solidFill>
                  <a:srgbClr val="000000"/>
                </a:solidFill>
                <a:effectLst/>
                <a:latin typeface="Fira Sans" panose="020B0503050000020004" pitchFamily="34" charset="0"/>
              </a:rPr>
              <a:t> can currently only verify</a:t>
            </a:r>
            <a:endParaRPr lang="en-US" sz="1800" dirty="0"/>
          </a:p>
        </p:txBody>
      </p:sp>
      <p:sp>
        <p:nvSpPr>
          <p:cNvPr id="4" name="Slide Number Placeholder 3"/>
          <p:cNvSpPr>
            <a:spLocks noGrp="1"/>
          </p:cNvSpPr>
          <p:nvPr>
            <p:ph type="sldNum" sz="quarter" idx="5"/>
          </p:nvPr>
        </p:nvSpPr>
        <p:spPr/>
        <p:txBody>
          <a:bodyPr/>
          <a:lstStyle/>
          <a:p>
            <a:fld id="{4D5D3F22-7D7B-429B-B8D8-3191733010DF}" type="slidenum">
              <a:rPr lang="en-US" smtClean="0"/>
              <a:t>49</a:t>
            </a:fld>
            <a:endParaRPr lang="en-US"/>
          </a:p>
        </p:txBody>
      </p:sp>
    </p:spTree>
    <p:extLst>
      <p:ext uri="{BB962C8B-B14F-4D97-AF65-F5344CB8AC3E}">
        <p14:creationId xmlns:p14="http://schemas.microsoft.com/office/powerpoint/2010/main" val="1234155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D5D3F22-7D7B-429B-B8D8-3191733010DF}" type="slidenum">
              <a:rPr lang="en-US" smtClean="0"/>
              <a:t>50</a:t>
            </a:fld>
            <a:endParaRPr lang="en-US"/>
          </a:p>
        </p:txBody>
      </p:sp>
    </p:spTree>
    <p:extLst>
      <p:ext uri="{BB962C8B-B14F-4D97-AF65-F5344CB8AC3E}">
        <p14:creationId xmlns:p14="http://schemas.microsoft.com/office/powerpoint/2010/main" val="61395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there exist a litany of existing systems which can automatically analyze the resource use of a program. These systems tend to lie on a spectrum from expressiveness to automation [00:50].</a:t>
            </a:r>
          </a:p>
        </p:txBody>
      </p:sp>
      <p:sp>
        <p:nvSpPr>
          <p:cNvPr id="4" name="Slide Number Placeholder 3"/>
          <p:cNvSpPr>
            <a:spLocks noGrp="1"/>
          </p:cNvSpPr>
          <p:nvPr>
            <p:ph type="sldNum" sz="quarter" idx="5"/>
          </p:nvPr>
        </p:nvSpPr>
        <p:spPr/>
        <p:txBody>
          <a:bodyPr/>
          <a:lstStyle/>
          <a:p>
            <a:fld id="{4D5D3F22-7D7B-429B-B8D8-3191733010DF}" type="slidenum">
              <a:rPr lang="en-US" smtClean="0"/>
              <a:t>6</a:t>
            </a:fld>
            <a:endParaRPr lang="en-US"/>
          </a:p>
        </p:txBody>
      </p:sp>
    </p:spTree>
    <p:extLst>
      <p:ext uri="{BB962C8B-B14F-4D97-AF65-F5344CB8AC3E}">
        <p14:creationId xmlns:p14="http://schemas.microsoft.com/office/powerpoint/2010/main" val="3553037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a:t>
            </a:r>
          </a:p>
        </p:txBody>
      </p:sp>
      <p:sp>
        <p:nvSpPr>
          <p:cNvPr id="4" name="Slide Number Placeholder 3"/>
          <p:cNvSpPr>
            <a:spLocks noGrp="1"/>
          </p:cNvSpPr>
          <p:nvPr>
            <p:ph type="sldNum" sz="quarter" idx="5"/>
          </p:nvPr>
        </p:nvSpPr>
        <p:spPr/>
        <p:txBody>
          <a:bodyPr/>
          <a:lstStyle/>
          <a:p>
            <a:fld id="{4D5D3F22-7D7B-429B-B8D8-3191733010DF}" type="slidenum">
              <a:rPr lang="en-US" smtClean="0"/>
              <a:t>51</a:t>
            </a:fld>
            <a:endParaRPr lang="en-US"/>
          </a:p>
        </p:txBody>
      </p:sp>
    </p:spTree>
    <p:extLst>
      <p:ext uri="{BB962C8B-B14F-4D97-AF65-F5344CB8AC3E}">
        <p14:creationId xmlns:p14="http://schemas.microsoft.com/office/powerpoint/2010/main" val="387167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On one side of this spectrum are inference-based systems. These systems take as input a program, annotated with a cost model, and can automatically tell you what the resource use of that program will be. Systems like Resource-Aware ML fall under this camp. The benefit of this class of systems is that they are capable of automatically inferring these resource bounds with nothing from the user other than the program and the cost model.  [1:10]</a:t>
            </a:r>
          </a:p>
        </p:txBody>
      </p:sp>
      <p:sp>
        <p:nvSpPr>
          <p:cNvPr id="4" name="Slide Number Placeholder 3"/>
          <p:cNvSpPr>
            <a:spLocks noGrp="1"/>
          </p:cNvSpPr>
          <p:nvPr>
            <p:ph type="sldNum" sz="quarter" idx="5"/>
          </p:nvPr>
        </p:nvSpPr>
        <p:spPr/>
        <p:txBody>
          <a:bodyPr/>
          <a:lstStyle/>
          <a:p>
            <a:fld id="{4D5D3F22-7D7B-429B-B8D8-3191733010DF}" type="slidenum">
              <a:rPr lang="en-US" smtClean="0"/>
              <a:t>7</a:t>
            </a:fld>
            <a:endParaRPr lang="en-US"/>
          </a:p>
        </p:txBody>
      </p:sp>
    </p:spTree>
    <p:extLst>
      <p:ext uri="{BB962C8B-B14F-4D97-AF65-F5344CB8AC3E}">
        <p14:creationId xmlns:p14="http://schemas.microsoft.com/office/powerpoint/2010/main" val="2651837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On one side of this spectrum are inference-based systems. These systems take as input a program, annotated with a cost model, and can automatically tell you what the resource use of that program will be. Systems like Resource-Aware ML fall under this camp. The benefit of this class of systems is that they are capable of automatically inferring these resource bounds with nothing from the user other than the program and the cost model. </a:t>
            </a:r>
          </a:p>
        </p:txBody>
      </p:sp>
      <p:sp>
        <p:nvSpPr>
          <p:cNvPr id="4" name="Slide Number Placeholder 3"/>
          <p:cNvSpPr>
            <a:spLocks noGrp="1"/>
          </p:cNvSpPr>
          <p:nvPr>
            <p:ph type="sldNum" sz="quarter" idx="5"/>
          </p:nvPr>
        </p:nvSpPr>
        <p:spPr/>
        <p:txBody>
          <a:bodyPr/>
          <a:lstStyle/>
          <a:p>
            <a:fld id="{4D5D3F22-7D7B-429B-B8D8-3191733010DF}" type="slidenum">
              <a:rPr lang="en-US" smtClean="0"/>
              <a:t>8</a:t>
            </a:fld>
            <a:endParaRPr lang="en-US"/>
          </a:p>
        </p:txBody>
      </p:sp>
    </p:spTree>
    <p:extLst>
      <p:ext uri="{BB962C8B-B14F-4D97-AF65-F5344CB8AC3E}">
        <p14:creationId xmlns:p14="http://schemas.microsoft.com/office/powerpoint/2010/main" val="252002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downside of these systems, however, is that they are unable to infer dependent bounds, or resource bounds which include program variables or conditionals.</a:t>
            </a:r>
          </a:p>
        </p:txBody>
      </p:sp>
      <p:sp>
        <p:nvSpPr>
          <p:cNvPr id="4" name="Slide Number Placeholder 3"/>
          <p:cNvSpPr>
            <a:spLocks noGrp="1"/>
          </p:cNvSpPr>
          <p:nvPr>
            <p:ph type="sldNum" sz="quarter" idx="5"/>
          </p:nvPr>
        </p:nvSpPr>
        <p:spPr/>
        <p:txBody>
          <a:bodyPr/>
          <a:lstStyle/>
          <a:p>
            <a:fld id="{4D5D3F22-7D7B-429B-B8D8-3191733010DF}" type="slidenum">
              <a:rPr lang="en-US" smtClean="0"/>
              <a:t>9</a:t>
            </a:fld>
            <a:endParaRPr lang="en-US"/>
          </a:p>
        </p:txBody>
      </p:sp>
    </p:spTree>
    <p:extLst>
      <p:ext uri="{BB962C8B-B14F-4D97-AF65-F5344CB8AC3E}">
        <p14:creationId xmlns:p14="http://schemas.microsoft.com/office/powerpoint/2010/main" val="331225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downside of these systems, however, is that they are unable to infer dependent bounds, or resource bounds which include program variables or conditionals.</a:t>
            </a:r>
          </a:p>
        </p:txBody>
      </p:sp>
      <p:sp>
        <p:nvSpPr>
          <p:cNvPr id="4" name="Slide Number Placeholder 3"/>
          <p:cNvSpPr>
            <a:spLocks noGrp="1"/>
          </p:cNvSpPr>
          <p:nvPr>
            <p:ph type="sldNum" sz="quarter" idx="5"/>
          </p:nvPr>
        </p:nvSpPr>
        <p:spPr/>
        <p:txBody>
          <a:bodyPr/>
          <a:lstStyle/>
          <a:p>
            <a:fld id="{4D5D3F22-7D7B-429B-B8D8-3191733010DF}" type="slidenum">
              <a:rPr lang="en-US" smtClean="0"/>
              <a:t>10</a:t>
            </a:fld>
            <a:endParaRPr lang="en-US"/>
          </a:p>
        </p:txBody>
      </p:sp>
    </p:spTree>
    <p:extLst>
      <p:ext uri="{BB962C8B-B14F-4D97-AF65-F5344CB8AC3E}">
        <p14:creationId xmlns:p14="http://schemas.microsoft.com/office/powerpoint/2010/main" val="379836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D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37139"/>
            <a:ext cx="6468035" cy="2429997"/>
          </a:xfrm>
        </p:spPr>
        <p:txBody>
          <a:bodyPr anchor="b">
            <a:normAutofit/>
          </a:bodyPr>
          <a:lstStyle>
            <a:lvl1pPr algn="l">
              <a:defRPr sz="3200" b="1">
                <a:solidFill>
                  <a:srgbClr val="393D3F"/>
                </a:solidFill>
              </a:defRPr>
            </a:lvl1pPr>
          </a:lstStyle>
          <a:p>
            <a:r>
              <a:rPr lang="en-US"/>
              <a:t>Click to edit Master title style</a:t>
            </a:r>
            <a:endParaRPr lang="en-US" dirty="0"/>
          </a:p>
        </p:txBody>
      </p:sp>
      <p:sp>
        <p:nvSpPr>
          <p:cNvPr id="3" name="Subtitle 2"/>
          <p:cNvSpPr>
            <a:spLocks noGrp="1"/>
          </p:cNvSpPr>
          <p:nvPr>
            <p:ph type="subTitle" idx="1"/>
          </p:nvPr>
        </p:nvSpPr>
        <p:spPr>
          <a:xfrm>
            <a:off x="685799" y="3720831"/>
            <a:ext cx="6468035" cy="1004047"/>
          </a:xfrm>
        </p:spPr>
        <p:txBody>
          <a:bodyPr>
            <a:normAutofit/>
          </a:bodyPr>
          <a:lstStyle>
            <a:lvl1pPr marL="0" indent="0" algn="l">
              <a:lnSpc>
                <a:spcPct val="125000"/>
              </a:lnSpc>
              <a:spcBef>
                <a:spcPts val="1000"/>
              </a:spcBef>
              <a:buNone/>
              <a:defRPr sz="2000">
                <a:solidFill>
                  <a:srgbClr val="7794A1"/>
                </a:solidFill>
                <a:latin typeface="Fira Sans" panose="020B050305000002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68674-DE8B-45E0-BCED-319FD39E76D8}"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F7D9-8337-4E02-8D00-FB53BA670F62}" type="slidenum">
              <a:rPr lang="en-US" smtClean="0"/>
              <a:t>‹#›</a:t>
            </a:fld>
            <a:endParaRPr lang="en-US"/>
          </a:p>
        </p:txBody>
      </p:sp>
      <p:sp>
        <p:nvSpPr>
          <p:cNvPr id="13" name="Text Placeholder 12">
            <a:extLst>
              <a:ext uri="{FF2B5EF4-FFF2-40B4-BE49-F238E27FC236}">
                <a16:creationId xmlns:a16="http://schemas.microsoft.com/office/drawing/2014/main" id="{996FCD34-194F-4CEF-88BB-3DA126D987DF}"/>
              </a:ext>
            </a:extLst>
          </p:cNvPr>
          <p:cNvSpPr>
            <a:spLocks noGrp="1"/>
          </p:cNvSpPr>
          <p:nvPr>
            <p:ph type="body" sz="quarter" idx="13" hasCustomPrompt="1"/>
          </p:nvPr>
        </p:nvSpPr>
        <p:spPr>
          <a:xfrm>
            <a:off x="2477193" y="5181599"/>
            <a:ext cx="4676641" cy="424732"/>
          </a:xfrm>
          <a:noFill/>
        </p:spPr>
        <p:txBody>
          <a:bodyPr wrap="square" rtlCol="0">
            <a:spAutoFit/>
          </a:bodyPr>
          <a:lstStyle>
            <a:lvl1pPr marL="0" indent="0">
              <a:buNone/>
              <a:defRPr lang="en-US" sz="2400" smtClean="0">
                <a:solidFill>
                  <a:srgbClr val="A6B9C2"/>
                </a:solidFill>
                <a:latin typeface="Fira Sans" panose="020B0503050000020004" pitchFamily="34"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marL="0" lvl="0" defTabSz="457200"/>
            <a:r>
              <a:rPr lang="en-US" dirty="0"/>
              <a:t>mm/dd/</a:t>
            </a:r>
            <a:r>
              <a:rPr lang="en-US" dirty="0" err="1"/>
              <a:t>yy</a:t>
            </a:r>
            <a:endParaRPr lang="en-US" dirty="0"/>
          </a:p>
        </p:txBody>
      </p:sp>
      <p:sp>
        <p:nvSpPr>
          <p:cNvPr id="19" name="Text Placeholder 12">
            <a:extLst>
              <a:ext uri="{FF2B5EF4-FFF2-40B4-BE49-F238E27FC236}">
                <a16:creationId xmlns:a16="http://schemas.microsoft.com/office/drawing/2014/main" id="{0C914550-8A95-4B54-AEBE-CF423A352860}"/>
              </a:ext>
            </a:extLst>
          </p:cNvPr>
          <p:cNvSpPr>
            <a:spLocks noGrp="1"/>
          </p:cNvSpPr>
          <p:nvPr>
            <p:ph type="body" sz="quarter" idx="14" hasCustomPrompt="1"/>
          </p:nvPr>
        </p:nvSpPr>
        <p:spPr>
          <a:xfrm>
            <a:off x="690630" y="5181599"/>
            <a:ext cx="1620308" cy="424732"/>
          </a:xfrm>
          <a:noFill/>
        </p:spPr>
        <p:txBody>
          <a:bodyPr wrap="square" rtlCol="0">
            <a:spAutoFit/>
          </a:bodyPr>
          <a:lstStyle>
            <a:lvl1pPr marL="0" indent="0">
              <a:buNone/>
              <a:defRPr lang="en-US" sz="2400" smtClean="0">
                <a:solidFill>
                  <a:srgbClr val="A6B9C2"/>
                </a:solidFill>
                <a:latin typeface="Fira Sans" panose="020B0503050000020004" pitchFamily="34"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marL="0" lvl="0" defTabSz="457200"/>
            <a:r>
              <a:rPr lang="en-US" dirty="0"/>
              <a:t>David Cao</a:t>
            </a:r>
          </a:p>
        </p:txBody>
      </p:sp>
    </p:spTree>
    <p:extLst>
      <p:ext uri="{BB962C8B-B14F-4D97-AF65-F5344CB8AC3E}">
        <p14:creationId xmlns:p14="http://schemas.microsoft.com/office/powerpoint/2010/main" val="33351590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2FDFF"/>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2F5BDD28-1ADA-4FC5-AB3B-C551FD745660}"/>
              </a:ext>
            </a:extLst>
          </p:cNvPr>
          <p:cNvSpPr>
            <a:spLocks noGrp="1"/>
          </p:cNvSpPr>
          <p:nvPr>
            <p:ph type="title"/>
          </p:nvPr>
        </p:nvSpPr>
        <p:spPr/>
        <p:txBody>
          <a:bodyPr anchor="b">
            <a:normAutofit/>
          </a:bodyPr>
          <a:lstStyle>
            <a:lvl1pPr>
              <a:defRPr sz="2800" b="1">
                <a:solidFill>
                  <a:srgbClr val="466A7C"/>
                </a:solidFill>
              </a:defRPr>
            </a:lvl1pPr>
          </a:lstStyle>
          <a:p>
            <a:r>
              <a:rPr lang="en-US"/>
              <a:t>Click to edit Master title style</a:t>
            </a:r>
          </a:p>
        </p:txBody>
      </p:sp>
      <p:sp>
        <p:nvSpPr>
          <p:cNvPr id="11" name="Date Placeholder 10">
            <a:extLst>
              <a:ext uri="{FF2B5EF4-FFF2-40B4-BE49-F238E27FC236}">
                <a16:creationId xmlns:a16="http://schemas.microsoft.com/office/drawing/2014/main" id="{9328C8C2-C9FC-449D-8F33-DDC321942B11}"/>
              </a:ext>
            </a:extLst>
          </p:cNvPr>
          <p:cNvSpPr>
            <a:spLocks noGrp="1"/>
          </p:cNvSpPr>
          <p:nvPr>
            <p:ph type="dt" sz="half" idx="10"/>
          </p:nvPr>
        </p:nvSpPr>
        <p:spPr/>
        <p:txBody>
          <a:bodyPr/>
          <a:lstStyle/>
          <a:p>
            <a:fld id="{40568674-DE8B-45E0-BCED-319FD39E76D8}" type="datetimeFigureOut">
              <a:rPr lang="en-US" smtClean="0"/>
              <a:pPr/>
              <a:t>1/19/2021</a:t>
            </a:fld>
            <a:endParaRPr lang="en-US"/>
          </a:p>
        </p:txBody>
      </p:sp>
      <p:sp>
        <p:nvSpPr>
          <p:cNvPr id="12" name="Footer Placeholder 11">
            <a:extLst>
              <a:ext uri="{FF2B5EF4-FFF2-40B4-BE49-F238E27FC236}">
                <a16:creationId xmlns:a16="http://schemas.microsoft.com/office/drawing/2014/main" id="{28D6850A-4E87-4D4E-B37C-2613A9140C9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499C5894-5E19-4B62-B97B-C16C6C5FC25F}"/>
              </a:ext>
            </a:extLst>
          </p:cNvPr>
          <p:cNvSpPr>
            <a:spLocks noGrp="1"/>
          </p:cNvSpPr>
          <p:nvPr>
            <p:ph type="sldNum" sz="quarter" idx="12"/>
          </p:nvPr>
        </p:nvSpPr>
        <p:spPr/>
        <p:txBody>
          <a:bodyPr/>
          <a:lstStyle/>
          <a:p>
            <a:fld id="{6C63F7D9-8337-4E02-8D00-FB53BA670F62}" type="slidenum">
              <a:rPr lang="en-US" smtClean="0"/>
              <a:pPr/>
              <a:t>‹#›</a:t>
            </a:fld>
            <a:endParaRPr lang="en-US"/>
          </a:p>
        </p:txBody>
      </p:sp>
    </p:spTree>
    <p:extLst>
      <p:ext uri="{BB962C8B-B14F-4D97-AF65-F5344CB8AC3E}">
        <p14:creationId xmlns:p14="http://schemas.microsoft.com/office/powerpoint/2010/main" val="264867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2FD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68674-DE8B-45E0-BCED-319FD39E76D8}"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F7D9-8337-4E02-8D00-FB53BA670F62}" type="slidenum">
              <a:rPr lang="en-US" smtClean="0"/>
              <a:t>‹#›</a:t>
            </a:fld>
            <a:endParaRPr lang="en-US"/>
          </a:p>
        </p:txBody>
      </p:sp>
    </p:spTree>
    <p:extLst>
      <p:ext uri="{BB962C8B-B14F-4D97-AF65-F5344CB8AC3E}">
        <p14:creationId xmlns:p14="http://schemas.microsoft.com/office/powerpoint/2010/main" val="221343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2FD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68674-DE8B-45E0-BCED-319FD39E76D8}"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3F7D9-8337-4E02-8D00-FB53BA670F62}" type="slidenum">
              <a:rPr lang="en-US" smtClean="0"/>
              <a:t>‹#›</a:t>
            </a:fld>
            <a:endParaRPr lang="en-US"/>
          </a:p>
        </p:txBody>
      </p:sp>
    </p:spTree>
    <p:extLst>
      <p:ext uri="{BB962C8B-B14F-4D97-AF65-F5344CB8AC3E}">
        <p14:creationId xmlns:p14="http://schemas.microsoft.com/office/powerpoint/2010/main" val="286986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DF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68674-DE8B-45E0-BCED-319FD39E76D8}"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3F7D9-8337-4E02-8D00-FB53BA670F62}" type="slidenum">
              <a:rPr lang="en-US" smtClean="0"/>
              <a:t>‹#›</a:t>
            </a:fld>
            <a:endParaRPr lang="en-US"/>
          </a:p>
        </p:txBody>
      </p:sp>
    </p:spTree>
    <p:extLst>
      <p:ext uri="{BB962C8B-B14F-4D97-AF65-F5344CB8AC3E}">
        <p14:creationId xmlns:p14="http://schemas.microsoft.com/office/powerpoint/2010/main" val="395953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D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9955" y="365126"/>
            <a:ext cx="7764087" cy="1325563"/>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689956" y="1825625"/>
            <a:ext cx="7764088" cy="4351338"/>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9956" y="6356351"/>
            <a:ext cx="1996094" cy="365125"/>
          </a:xfrm>
          <a:prstGeom prst="rect">
            <a:avLst/>
          </a:prstGeom>
        </p:spPr>
        <p:txBody>
          <a:bodyPr vert="horz" lIns="91440" tIns="45720" rIns="91440" bIns="45720" rtlCol="0" anchor="ctr"/>
          <a:lstStyle>
            <a:lvl1pPr algn="l">
              <a:defRPr sz="1200">
                <a:solidFill>
                  <a:srgbClr val="7794A1"/>
                </a:solidFill>
                <a:latin typeface="Fira Sans" panose="020B0503050000020004" pitchFamily="34" charset="0"/>
              </a:defRPr>
            </a:lvl1pPr>
          </a:lstStyle>
          <a:p>
            <a:fld id="{40568674-DE8B-45E0-BCED-319FD39E76D8}" type="datetimeFigureOut">
              <a:rPr lang="en-US" smtClean="0"/>
              <a:pPr/>
              <a:t>1/19/2021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7794A1"/>
                </a:solidFill>
                <a:latin typeface="Fira Sans" panose="020B0503050000020004" pitchFamily="34" charset="0"/>
              </a:defRPr>
            </a:lvl1pPr>
          </a:lstStyle>
          <a:p>
            <a:endParaRPr lang="en-US"/>
          </a:p>
        </p:txBody>
      </p:sp>
      <p:sp>
        <p:nvSpPr>
          <p:cNvPr id="6" name="Slide Number Placeholder 5"/>
          <p:cNvSpPr>
            <a:spLocks noGrp="1"/>
          </p:cNvSpPr>
          <p:nvPr>
            <p:ph type="sldNum" sz="quarter" idx="4"/>
          </p:nvPr>
        </p:nvSpPr>
        <p:spPr>
          <a:xfrm>
            <a:off x="6457950" y="6356351"/>
            <a:ext cx="1996094" cy="365125"/>
          </a:xfrm>
          <a:prstGeom prst="rect">
            <a:avLst/>
          </a:prstGeom>
        </p:spPr>
        <p:txBody>
          <a:bodyPr vert="horz" lIns="91440" tIns="45720" rIns="91440" bIns="45720" rtlCol="0" anchor="ctr"/>
          <a:lstStyle>
            <a:lvl1pPr algn="r">
              <a:defRPr sz="1200">
                <a:solidFill>
                  <a:srgbClr val="7794A1"/>
                </a:solidFill>
                <a:latin typeface="Fira Sans" panose="020B0503050000020004" pitchFamily="34" charset="0"/>
              </a:defRPr>
            </a:lvl1pPr>
          </a:lstStyle>
          <a:p>
            <a:fld id="{6C63F7D9-8337-4E02-8D00-FB53BA670F62}" type="slidenum">
              <a:rPr lang="en-US" smtClean="0"/>
              <a:pPr/>
              <a:t>‹#›</a:t>
            </a:fld>
            <a:endParaRPr lang="en-US"/>
          </a:p>
        </p:txBody>
      </p:sp>
    </p:spTree>
    <p:extLst>
      <p:ext uri="{BB962C8B-B14F-4D97-AF65-F5344CB8AC3E}">
        <p14:creationId xmlns:p14="http://schemas.microsoft.com/office/powerpoint/2010/main" val="48108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Lst>
  <p:txStyles>
    <p:titleStyle>
      <a:lvl1pPr algn="l" defTabSz="914400" rtl="0" eaLnBrk="1" latinLnBrk="0" hangingPunct="1">
        <a:lnSpc>
          <a:spcPct val="90000"/>
        </a:lnSpc>
        <a:spcBef>
          <a:spcPct val="0"/>
        </a:spcBef>
        <a:buNone/>
        <a:defRPr lang="en-US" sz="2800" b="1" kern="1200" dirty="0">
          <a:solidFill>
            <a:srgbClr val="466A7C"/>
          </a:solidFill>
          <a:latin typeface="Fira Sans" panose="020B05030500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800" y="1237139"/>
            <a:ext cx="7862582" cy="2429997"/>
          </a:xfrm>
        </p:spPr>
        <p:txBody>
          <a:bodyPr>
            <a:normAutofit/>
          </a:bodyPr>
          <a:lstStyle/>
          <a:p>
            <a:r>
              <a:rPr lang="en-US" sz="2800" dirty="0"/>
              <a:t>Automated Dependent Resource Analysis</a:t>
            </a:r>
          </a:p>
        </p:txBody>
      </p:sp>
      <p:sp>
        <p:nvSpPr>
          <p:cNvPr id="3" name="Subtitle 2">
            <a:extLst>
              <a:ext uri="{FF2B5EF4-FFF2-40B4-BE49-F238E27FC236}">
                <a16:creationId xmlns:a16="http://schemas.microsoft.com/office/drawing/2014/main" id="{5D4A77EF-2554-41E0-81C1-2993BF25E6B8}"/>
              </a:ext>
            </a:extLst>
          </p:cNvPr>
          <p:cNvSpPr>
            <a:spLocks noGrp="1"/>
          </p:cNvSpPr>
          <p:nvPr>
            <p:ph type="subTitle" idx="1"/>
          </p:nvPr>
        </p:nvSpPr>
        <p:spPr>
          <a:xfrm>
            <a:off x="685799" y="3720831"/>
            <a:ext cx="5412997" cy="1004047"/>
          </a:xfrm>
        </p:spPr>
        <p:txBody>
          <a:bodyPr/>
          <a:lstStyle/>
          <a:p>
            <a:r>
              <a:rPr lang="en-US" dirty="0"/>
              <a:t>A new technique for automatically inferring the fine-grained resource use of programs</a:t>
            </a:r>
          </a:p>
        </p:txBody>
      </p:sp>
      <p:sp>
        <p:nvSpPr>
          <p:cNvPr id="5" name="Text Placeholder 4">
            <a:extLst>
              <a:ext uri="{FF2B5EF4-FFF2-40B4-BE49-F238E27FC236}">
                <a16:creationId xmlns:a16="http://schemas.microsoft.com/office/drawing/2014/main" id="{23D3EE65-7AB9-4D91-82D4-D72650E05927}"/>
              </a:ext>
            </a:extLst>
          </p:cNvPr>
          <p:cNvSpPr>
            <a:spLocks noGrp="1"/>
          </p:cNvSpPr>
          <p:nvPr>
            <p:ph type="body" sz="quarter" idx="14"/>
          </p:nvPr>
        </p:nvSpPr>
        <p:spPr>
          <a:xfrm>
            <a:off x="690630" y="5181599"/>
            <a:ext cx="3129530" cy="369332"/>
          </a:xfrm>
        </p:spPr>
        <p:txBody>
          <a:bodyPr/>
          <a:lstStyle/>
          <a:p>
            <a:r>
              <a:rPr lang="en-US" sz="2000" b="1" dirty="0">
                <a:solidFill>
                  <a:srgbClr val="466A7C"/>
                </a:solidFill>
              </a:rPr>
              <a:t>David Cao</a:t>
            </a:r>
            <a:r>
              <a:rPr lang="en-US" sz="2000" dirty="0">
                <a:solidFill>
                  <a:srgbClr val="466A7C"/>
                </a:solidFill>
              </a:rPr>
              <a:t>, UC San Diego</a:t>
            </a:r>
          </a:p>
        </p:txBody>
      </p:sp>
      <p:sp>
        <p:nvSpPr>
          <p:cNvPr id="9" name="Text Placeholder 4">
            <a:extLst>
              <a:ext uri="{FF2B5EF4-FFF2-40B4-BE49-F238E27FC236}">
                <a16:creationId xmlns:a16="http://schemas.microsoft.com/office/drawing/2014/main" id="{27BDC235-CEA5-4F70-9F8A-FFD9EF14036D}"/>
              </a:ext>
            </a:extLst>
          </p:cNvPr>
          <p:cNvSpPr txBox="1">
            <a:spLocks/>
          </p:cNvSpPr>
          <p:nvPr/>
        </p:nvSpPr>
        <p:spPr>
          <a:xfrm>
            <a:off x="685799" y="5550931"/>
            <a:ext cx="3129530" cy="369332"/>
          </a:xfrm>
          <a:prstGeom prst="rect">
            <a:avLst/>
          </a:prstGeom>
          <a:noFill/>
        </p:spPr>
        <p:txBody>
          <a:bodyPr vert="horz" wrap="square"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smtClean="0">
                <a:solidFill>
                  <a:srgbClr val="A6B9C2"/>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466A7C"/>
                </a:solidFill>
              </a:rPr>
              <a:t>Jan 19, 2021</a:t>
            </a:r>
          </a:p>
        </p:txBody>
      </p:sp>
    </p:spTree>
    <p:extLst>
      <p:ext uri="{BB962C8B-B14F-4D97-AF65-F5344CB8AC3E}">
        <p14:creationId xmlns:p14="http://schemas.microsoft.com/office/powerpoint/2010/main" val="26780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2" name="TextBox 31">
            <a:extLst>
              <a:ext uri="{FF2B5EF4-FFF2-40B4-BE49-F238E27FC236}">
                <a16:creationId xmlns:a16="http://schemas.microsoft.com/office/drawing/2014/main" id="{32F4A4F8-291E-4B88-A00F-D75737C56AC0}"/>
              </a:ext>
            </a:extLst>
          </p:cNvPr>
          <p:cNvSpPr txBox="1"/>
          <p:nvPr/>
        </p:nvSpPr>
        <p:spPr>
          <a:xfrm>
            <a:off x="689953" y="3567094"/>
            <a:ext cx="6425222"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bounds containing program variables or conditionals.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RaML</a:t>
            </a:r>
            <a:r>
              <a:rPr lang="en-US" dirty="0"/>
              <a:t> infers coarse bounds.</a:t>
            </a:r>
          </a:p>
        </p:txBody>
      </p:sp>
      <p:sp>
        <p:nvSpPr>
          <p:cNvPr id="35" name="TextBox 34">
            <a:extLst>
              <a:ext uri="{FF2B5EF4-FFF2-40B4-BE49-F238E27FC236}">
                <a16:creationId xmlns:a16="http://schemas.microsoft.com/office/drawing/2014/main" id="{CC50DDB8-C0E0-461F-BF11-F2807B13086A}"/>
              </a:ext>
            </a:extLst>
          </p:cNvPr>
          <p:cNvSpPr txBox="1"/>
          <p:nvPr/>
        </p:nvSpPr>
        <p:spPr>
          <a:xfrm>
            <a:off x="689953" y="3197762"/>
            <a:ext cx="5787047"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Can’t infer examples with </a:t>
            </a:r>
            <a:r>
              <a:rPr lang="en-US" b="1" dirty="0">
                <a:solidFill>
                  <a:srgbClr val="466A7C"/>
                </a:solidFill>
                <a:highlight>
                  <a:srgbClr val="F1D7D7"/>
                </a:highlight>
                <a:latin typeface="Fira Sans" panose="020B0503050000020004" pitchFamily="34" charset="0"/>
              </a:rPr>
              <a:t>dependent bounds</a:t>
            </a:r>
            <a:r>
              <a:rPr lang="en-US" dirty="0">
                <a:solidFill>
                  <a:srgbClr val="466A7C"/>
                </a:solidFill>
                <a:latin typeface="Fira Sans" panose="020B0503050000020004" pitchFamily="34" charset="0"/>
              </a:rPr>
              <a:t>:</a:t>
            </a:r>
          </a:p>
        </p:txBody>
      </p:sp>
    </p:spTree>
    <p:extLst>
      <p:ext uri="{BB962C8B-B14F-4D97-AF65-F5344CB8AC3E}">
        <p14:creationId xmlns:p14="http://schemas.microsoft.com/office/powerpoint/2010/main" val="4429559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32"/>
                                        </p:tgtEl>
                                      </p:cBhvr>
                                    </p:animEffect>
                                    <p:set>
                                      <p:cBhvr>
                                        <p:cTn id="7" dur="1" fill="hold">
                                          <p:stCondLst>
                                            <p:cond delay="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2" name="TextBox 31">
            <a:extLst>
              <a:ext uri="{FF2B5EF4-FFF2-40B4-BE49-F238E27FC236}">
                <a16:creationId xmlns:a16="http://schemas.microsoft.com/office/drawing/2014/main" id="{32F4A4F8-291E-4B88-A00F-D75737C56AC0}"/>
              </a:ext>
            </a:extLst>
          </p:cNvPr>
          <p:cNvSpPr txBox="1"/>
          <p:nvPr/>
        </p:nvSpPr>
        <p:spPr>
          <a:xfrm>
            <a:off x="689953" y="3759097"/>
            <a:ext cx="6425222" cy="338554"/>
          </a:xfrm>
          <a:prstGeom prst="rect">
            <a:avLst/>
          </a:prstGeom>
          <a:noFill/>
          <a:ln>
            <a:noFill/>
            <a:prstDash val="dash"/>
          </a:ln>
        </p:spPr>
        <p:txBody>
          <a:bodyPr wrap="square" rIns="91440" rtlCol="0" anchor="ctr">
            <a:spAutoFit/>
          </a:bodyPr>
          <a:lstStyle/>
          <a:p>
            <a:r>
              <a:rPr lang="en-US" sz="1600" b="1" dirty="0">
                <a:solidFill>
                  <a:srgbClr val="466A7C"/>
                </a:solidFill>
                <a:latin typeface="Fira Sans" panose="020B0503050000020004" pitchFamily="34" charset="0"/>
              </a:rPr>
              <a:t>range</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RaML</a:t>
            </a:r>
            <a:r>
              <a:rPr lang="en-US" dirty="0"/>
              <a:t> infers coarse bounds.</a:t>
            </a:r>
          </a:p>
        </p:txBody>
      </p:sp>
      <p:sp>
        <p:nvSpPr>
          <p:cNvPr id="35" name="TextBox 34">
            <a:extLst>
              <a:ext uri="{FF2B5EF4-FFF2-40B4-BE49-F238E27FC236}">
                <a16:creationId xmlns:a16="http://schemas.microsoft.com/office/drawing/2014/main" id="{CC50DDB8-C0E0-461F-BF11-F2807B13086A}"/>
              </a:ext>
            </a:extLst>
          </p:cNvPr>
          <p:cNvSpPr txBox="1"/>
          <p:nvPr/>
        </p:nvSpPr>
        <p:spPr>
          <a:xfrm>
            <a:off x="689953" y="3197762"/>
            <a:ext cx="5787047"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Can’t infer examples with </a:t>
            </a:r>
            <a:r>
              <a:rPr lang="en-US" b="1" dirty="0">
                <a:solidFill>
                  <a:srgbClr val="466A7C"/>
                </a:solidFill>
                <a:highlight>
                  <a:srgbClr val="F1D7D7"/>
                </a:highlight>
                <a:latin typeface="Fira Sans" panose="020B0503050000020004" pitchFamily="34" charset="0"/>
              </a:rPr>
              <a:t>dependent bounds</a:t>
            </a:r>
            <a:r>
              <a:rPr lang="en-US" dirty="0">
                <a:solidFill>
                  <a:srgbClr val="466A7C"/>
                </a:solidFill>
                <a:latin typeface="Fira Sans" panose="020B0503050000020004" pitchFamily="34" charset="0"/>
              </a:rPr>
              <a:t>:</a:t>
            </a:r>
          </a:p>
        </p:txBody>
      </p:sp>
      <p:sp>
        <p:nvSpPr>
          <p:cNvPr id="8" name="Title 2">
            <a:extLst>
              <a:ext uri="{FF2B5EF4-FFF2-40B4-BE49-F238E27FC236}">
                <a16:creationId xmlns:a16="http://schemas.microsoft.com/office/drawing/2014/main" id="{9D4FFE3C-99FC-4EF7-ADBF-8388C8932CF8}"/>
              </a:ext>
            </a:extLst>
          </p:cNvPr>
          <p:cNvSpPr txBox="1">
            <a:spLocks/>
          </p:cNvSpPr>
          <p:nvPr/>
        </p:nvSpPr>
        <p:spPr>
          <a:xfrm>
            <a:off x="665531" y="4714875"/>
            <a:ext cx="5020894"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Resource use </a:t>
            </a:r>
            <a:r>
              <a:rPr lang="en-US" sz="1800" b="0" dirty="0">
                <a:highlight>
                  <a:srgbClr val="F1D7D7"/>
                </a:highlight>
              </a:rPr>
              <a:t>proportional to length of output</a:t>
            </a:r>
            <a:endParaRPr lang="en-US" sz="1800" dirty="0">
              <a:highlight>
                <a:srgbClr val="F1D7D7"/>
              </a:highlight>
            </a:endParaRPr>
          </a:p>
        </p:txBody>
      </p:sp>
      <p:sp>
        <p:nvSpPr>
          <p:cNvPr id="9" name="Title 2">
            <a:extLst>
              <a:ext uri="{FF2B5EF4-FFF2-40B4-BE49-F238E27FC236}">
                <a16:creationId xmlns:a16="http://schemas.microsoft.com/office/drawing/2014/main" id="{229007A7-1139-46D8-9D6C-86C704D6F28C}"/>
              </a:ext>
            </a:extLst>
          </p:cNvPr>
          <p:cNvSpPr txBox="1">
            <a:spLocks/>
          </p:cNvSpPr>
          <p:nvPr/>
        </p:nvSpPr>
        <p:spPr>
          <a:xfrm>
            <a:off x="689953" y="3992315"/>
            <a:ext cx="6644295"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latin typeface="Hack" panose="020B0609030202020204" pitchFamily="49" charset="0"/>
                <a:ea typeface="Hack" panose="020B0609030202020204" pitchFamily="49" charset="0"/>
                <a:cs typeface="Hack" panose="020B0609030202020204" pitchFamily="49" charset="0"/>
              </a:rPr>
              <a:t>range 1 1 == []</a:t>
            </a:r>
          </a:p>
          <a:p>
            <a:r>
              <a:rPr lang="en-US" sz="1800" b="0" dirty="0">
                <a:latin typeface="Hack" panose="020B0609030202020204" pitchFamily="49" charset="0"/>
                <a:ea typeface="Hack" panose="020B0609030202020204" pitchFamily="49" charset="0"/>
                <a:cs typeface="Hack" panose="020B0609030202020204" pitchFamily="49" charset="0"/>
              </a:rPr>
              <a:t>range 1 5 == [2, 3, 4]</a:t>
            </a:r>
            <a:endParaRPr lang="en-US" sz="1800" dirty="0">
              <a:latin typeface="Hack" panose="020B0609030202020204" pitchFamily="49" charset="0"/>
              <a:ea typeface="Hack" panose="020B0609030202020204" pitchFamily="49" charset="0"/>
              <a:cs typeface="Hack" panose="020B0609030202020204" pitchFamily="49" charset="0"/>
            </a:endParaRPr>
          </a:p>
        </p:txBody>
      </p:sp>
      <p:grpSp>
        <p:nvGrpSpPr>
          <p:cNvPr id="11" name="Group 10">
            <a:extLst>
              <a:ext uri="{FF2B5EF4-FFF2-40B4-BE49-F238E27FC236}">
                <a16:creationId xmlns:a16="http://schemas.microsoft.com/office/drawing/2014/main" id="{F9E050BD-37FC-47CF-924D-F984B35DE093}"/>
              </a:ext>
            </a:extLst>
          </p:cNvPr>
          <p:cNvGrpSpPr/>
          <p:nvPr/>
        </p:nvGrpSpPr>
        <p:grpSpPr>
          <a:xfrm>
            <a:off x="5619749" y="4687602"/>
            <a:ext cx="3018230" cy="665361"/>
            <a:chOff x="5619749" y="4687602"/>
            <a:chExt cx="3018230" cy="665361"/>
          </a:xfrm>
        </p:grpSpPr>
        <p:sp>
          <p:nvSpPr>
            <p:cNvPr id="10" name="TextBox 9">
              <a:extLst>
                <a:ext uri="{FF2B5EF4-FFF2-40B4-BE49-F238E27FC236}">
                  <a16:creationId xmlns:a16="http://schemas.microsoft.com/office/drawing/2014/main" id="{D058E3C9-C0EA-488F-8897-09A2631887C7}"/>
                </a:ext>
              </a:extLst>
            </p:cNvPr>
            <p:cNvSpPr txBox="1"/>
            <p:nvPr/>
          </p:nvSpPr>
          <p:spPr>
            <a:xfrm rot="20960572">
              <a:off x="5872457" y="4687602"/>
              <a:ext cx="2765522" cy="646331"/>
            </a:xfrm>
            <a:prstGeom prst="rect">
              <a:avLst/>
            </a:prstGeom>
            <a:noFill/>
            <a:ln>
              <a:noFill/>
              <a:prstDash val="dash"/>
            </a:ln>
          </p:spPr>
          <p:txBody>
            <a:bodyPr wrap="square" rIns="91440" rtlCol="0" anchor="ctr">
              <a:spAutoFit/>
            </a:bodyPr>
            <a:lstStyle/>
            <a:p>
              <a:r>
                <a:rPr lang="en-US" sz="1200" b="1" dirty="0">
                  <a:solidFill>
                    <a:schemeClr val="accent2">
                      <a:lumMod val="75000"/>
                    </a:schemeClr>
                  </a:solidFill>
                  <a:latin typeface="Fira Sans" panose="020B0503050000020004" pitchFamily="34" charset="0"/>
                </a:rPr>
                <a:t>dependent bound:</a:t>
              </a:r>
            </a:p>
            <a:p>
              <a:r>
                <a:rPr lang="en-US" sz="1200" dirty="0">
                  <a:solidFill>
                    <a:schemeClr val="accent2">
                      <a:lumMod val="75000"/>
                    </a:schemeClr>
                  </a:solidFill>
                  <a:latin typeface="Fira Sans" panose="020B0503050000020004" pitchFamily="34" charset="0"/>
                </a:rPr>
                <a:t>resource use depends on difference between values of arguments</a:t>
              </a:r>
            </a:p>
          </p:txBody>
        </p:sp>
        <p:cxnSp>
          <p:nvCxnSpPr>
            <p:cNvPr id="4" name="Straight Arrow Connector 3">
              <a:extLst>
                <a:ext uri="{FF2B5EF4-FFF2-40B4-BE49-F238E27FC236}">
                  <a16:creationId xmlns:a16="http://schemas.microsoft.com/office/drawing/2014/main" id="{4DCD8020-8C99-46BF-8713-F5FA1B9BD427}"/>
                </a:ext>
              </a:extLst>
            </p:cNvPr>
            <p:cNvCxnSpPr>
              <a:stCxn id="10" idx="1"/>
            </p:cNvCxnSpPr>
            <p:nvPr/>
          </p:nvCxnSpPr>
          <p:spPr>
            <a:xfrm flipH="1">
              <a:off x="5619749" y="5266484"/>
              <a:ext cx="276559" cy="8647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093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2" name="TextBox 31">
            <a:extLst>
              <a:ext uri="{FF2B5EF4-FFF2-40B4-BE49-F238E27FC236}">
                <a16:creationId xmlns:a16="http://schemas.microsoft.com/office/drawing/2014/main" id="{32F4A4F8-291E-4B88-A00F-D75737C56AC0}"/>
              </a:ext>
            </a:extLst>
          </p:cNvPr>
          <p:cNvSpPr txBox="1"/>
          <p:nvPr/>
        </p:nvSpPr>
        <p:spPr>
          <a:xfrm>
            <a:off x="689953" y="3759097"/>
            <a:ext cx="6425222" cy="338554"/>
          </a:xfrm>
          <a:prstGeom prst="rect">
            <a:avLst/>
          </a:prstGeom>
          <a:noFill/>
          <a:ln>
            <a:noFill/>
            <a:prstDash val="dash"/>
          </a:ln>
        </p:spPr>
        <p:txBody>
          <a:bodyPr wrap="square" rIns="91440" rtlCol="0" anchor="ctr">
            <a:spAutoFit/>
          </a:bodyPr>
          <a:lstStyle/>
          <a:p>
            <a:r>
              <a:rPr lang="en-US" sz="1600" b="1" dirty="0">
                <a:solidFill>
                  <a:srgbClr val="466A7C"/>
                </a:solidFill>
                <a:latin typeface="Fira Sans" panose="020B0503050000020004" pitchFamily="34" charset="0"/>
              </a:rPr>
              <a:t>range</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RaML</a:t>
            </a:r>
            <a:r>
              <a:rPr lang="en-US" dirty="0"/>
              <a:t> infers coarse bounds.</a:t>
            </a:r>
          </a:p>
        </p:txBody>
      </p:sp>
      <p:sp>
        <p:nvSpPr>
          <p:cNvPr id="35" name="TextBox 34">
            <a:extLst>
              <a:ext uri="{FF2B5EF4-FFF2-40B4-BE49-F238E27FC236}">
                <a16:creationId xmlns:a16="http://schemas.microsoft.com/office/drawing/2014/main" id="{CC50DDB8-C0E0-461F-BF11-F2807B13086A}"/>
              </a:ext>
            </a:extLst>
          </p:cNvPr>
          <p:cNvSpPr txBox="1"/>
          <p:nvPr/>
        </p:nvSpPr>
        <p:spPr>
          <a:xfrm>
            <a:off x="689953" y="3197762"/>
            <a:ext cx="5787047"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Can’t infer examples with </a:t>
            </a:r>
            <a:r>
              <a:rPr lang="en-US" b="1" dirty="0">
                <a:solidFill>
                  <a:srgbClr val="466A7C"/>
                </a:solidFill>
                <a:highlight>
                  <a:srgbClr val="F1D7D7"/>
                </a:highlight>
                <a:latin typeface="Fira Sans" panose="020B0503050000020004" pitchFamily="34" charset="0"/>
              </a:rPr>
              <a:t>dependent bounds</a:t>
            </a:r>
            <a:r>
              <a:rPr lang="en-US" dirty="0">
                <a:solidFill>
                  <a:srgbClr val="466A7C"/>
                </a:solidFill>
                <a:latin typeface="Fira Sans" panose="020B0503050000020004" pitchFamily="34" charset="0"/>
              </a:rPr>
              <a:t>:</a:t>
            </a:r>
          </a:p>
        </p:txBody>
      </p:sp>
      <p:sp>
        <p:nvSpPr>
          <p:cNvPr id="8" name="Title 2">
            <a:extLst>
              <a:ext uri="{FF2B5EF4-FFF2-40B4-BE49-F238E27FC236}">
                <a16:creationId xmlns:a16="http://schemas.microsoft.com/office/drawing/2014/main" id="{9D4FFE3C-99FC-4EF7-ADBF-8388C8932CF8}"/>
              </a:ext>
            </a:extLst>
          </p:cNvPr>
          <p:cNvSpPr txBox="1">
            <a:spLocks/>
          </p:cNvSpPr>
          <p:nvPr/>
        </p:nvSpPr>
        <p:spPr>
          <a:xfrm>
            <a:off x="665531" y="4714875"/>
            <a:ext cx="5020894"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Resource use </a:t>
            </a:r>
            <a:r>
              <a:rPr lang="en-US" sz="1800" b="0" dirty="0">
                <a:highlight>
                  <a:srgbClr val="F1D7D7"/>
                </a:highlight>
              </a:rPr>
              <a:t>proportional to length of output</a:t>
            </a:r>
            <a:endParaRPr lang="en-US" sz="1800" dirty="0">
              <a:highlight>
                <a:srgbClr val="F1D7D7"/>
              </a:highlight>
            </a:endParaRPr>
          </a:p>
        </p:txBody>
      </p:sp>
      <p:sp>
        <p:nvSpPr>
          <p:cNvPr id="9" name="Title 2">
            <a:extLst>
              <a:ext uri="{FF2B5EF4-FFF2-40B4-BE49-F238E27FC236}">
                <a16:creationId xmlns:a16="http://schemas.microsoft.com/office/drawing/2014/main" id="{229007A7-1139-46D8-9D6C-86C704D6F28C}"/>
              </a:ext>
            </a:extLst>
          </p:cNvPr>
          <p:cNvSpPr txBox="1">
            <a:spLocks/>
          </p:cNvSpPr>
          <p:nvPr/>
        </p:nvSpPr>
        <p:spPr>
          <a:xfrm>
            <a:off x="689953" y="3992315"/>
            <a:ext cx="6644295"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latin typeface="Hack" panose="020B0609030202020204" pitchFamily="49" charset="0"/>
                <a:ea typeface="Hack" panose="020B0609030202020204" pitchFamily="49" charset="0"/>
                <a:cs typeface="Hack" panose="020B0609030202020204" pitchFamily="49" charset="0"/>
              </a:rPr>
              <a:t>range 1 1 == []</a:t>
            </a:r>
          </a:p>
          <a:p>
            <a:r>
              <a:rPr lang="en-US" sz="1800" b="0" dirty="0">
                <a:latin typeface="Hack" panose="020B0609030202020204" pitchFamily="49" charset="0"/>
                <a:ea typeface="Hack" panose="020B0609030202020204" pitchFamily="49" charset="0"/>
                <a:cs typeface="Hack" panose="020B0609030202020204" pitchFamily="49" charset="0"/>
              </a:rPr>
              <a:t>range 1 5 == [2, 3, 4]</a:t>
            </a:r>
            <a:endParaRPr lang="en-US" sz="1800" dirty="0">
              <a:latin typeface="Hack" panose="020B0609030202020204" pitchFamily="49" charset="0"/>
              <a:ea typeface="Hack" panose="020B0609030202020204" pitchFamily="49" charset="0"/>
              <a:cs typeface="Hack" panose="020B0609030202020204" pitchFamily="49" charset="0"/>
            </a:endParaRPr>
          </a:p>
        </p:txBody>
      </p:sp>
      <p:grpSp>
        <p:nvGrpSpPr>
          <p:cNvPr id="11" name="Group 10">
            <a:extLst>
              <a:ext uri="{FF2B5EF4-FFF2-40B4-BE49-F238E27FC236}">
                <a16:creationId xmlns:a16="http://schemas.microsoft.com/office/drawing/2014/main" id="{F9E050BD-37FC-47CF-924D-F984B35DE093}"/>
              </a:ext>
            </a:extLst>
          </p:cNvPr>
          <p:cNvGrpSpPr/>
          <p:nvPr/>
        </p:nvGrpSpPr>
        <p:grpSpPr>
          <a:xfrm>
            <a:off x="5619749" y="4687602"/>
            <a:ext cx="3018230" cy="665361"/>
            <a:chOff x="5619749" y="4687602"/>
            <a:chExt cx="3018230" cy="665361"/>
          </a:xfrm>
        </p:grpSpPr>
        <p:sp>
          <p:nvSpPr>
            <p:cNvPr id="10" name="TextBox 9">
              <a:extLst>
                <a:ext uri="{FF2B5EF4-FFF2-40B4-BE49-F238E27FC236}">
                  <a16:creationId xmlns:a16="http://schemas.microsoft.com/office/drawing/2014/main" id="{D058E3C9-C0EA-488F-8897-09A2631887C7}"/>
                </a:ext>
              </a:extLst>
            </p:cNvPr>
            <p:cNvSpPr txBox="1"/>
            <p:nvPr/>
          </p:nvSpPr>
          <p:spPr>
            <a:xfrm rot="20960572">
              <a:off x="5872457" y="4687602"/>
              <a:ext cx="2765522" cy="646331"/>
            </a:xfrm>
            <a:prstGeom prst="rect">
              <a:avLst/>
            </a:prstGeom>
            <a:noFill/>
            <a:ln>
              <a:noFill/>
              <a:prstDash val="dash"/>
            </a:ln>
          </p:spPr>
          <p:txBody>
            <a:bodyPr wrap="square" rIns="91440" rtlCol="0" anchor="ctr">
              <a:spAutoFit/>
            </a:bodyPr>
            <a:lstStyle/>
            <a:p>
              <a:r>
                <a:rPr lang="en-US" sz="1200" b="1" dirty="0">
                  <a:solidFill>
                    <a:schemeClr val="accent2">
                      <a:lumMod val="75000"/>
                    </a:schemeClr>
                  </a:solidFill>
                  <a:latin typeface="Fira Sans" panose="020B0503050000020004" pitchFamily="34" charset="0"/>
                </a:rPr>
                <a:t>dependent bound:</a:t>
              </a:r>
            </a:p>
            <a:p>
              <a:r>
                <a:rPr lang="en-US" sz="1200" dirty="0">
                  <a:solidFill>
                    <a:schemeClr val="accent2">
                      <a:lumMod val="75000"/>
                    </a:schemeClr>
                  </a:solidFill>
                  <a:latin typeface="Fira Sans" panose="020B0503050000020004" pitchFamily="34" charset="0"/>
                </a:rPr>
                <a:t>resource use depends on difference between values of arguments</a:t>
              </a:r>
            </a:p>
          </p:txBody>
        </p:sp>
        <p:cxnSp>
          <p:nvCxnSpPr>
            <p:cNvPr id="4" name="Straight Arrow Connector 3">
              <a:extLst>
                <a:ext uri="{FF2B5EF4-FFF2-40B4-BE49-F238E27FC236}">
                  <a16:creationId xmlns:a16="http://schemas.microsoft.com/office/drawing/2014/main" id="{4DCD8020-8C99-46BF-8713-F5FA1B9BD427}"/>
                </a:ext>
              </a:extLst>
            </p:cNvPr>
            <p:cNvCxnSpPr>
              <a:stCxn id="10" idx="1"/>
            </p:cNvCxnSpPr>
            <p:nvPr/>
          </p:nvCxnSpPr>
          <p:spPr>
            <a:xfrm flipH="1">
              <a:off x="5619749" y="5266484"/>
              <a:ext cx="276559" cy="8647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89420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9"/>
                                        </p:tgtEl>
                                      </p:cBhvr>
                                    </p:animEffect>
                                    <p:set>
                                      <p:cBhvr>
                                        <p:cTn id="7" dur="1" fill="hold">
                                          <p:stCondLst>
                                            <p:cond delay="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8"/>
                                        </p:tgtEl>
                                      </p:cBhvr>
                                    </p:animEffect>
                                    <p:set>
                                      <p:cBhvr>
                                        <p:cTn id="10" dur="1" fill="hold">
                                          <p:stCondLst>
                                            <p:cond delay="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
                                        <p:tgtEl>
                                          <p:spTgt spid="11"/>
                                        </p:tgtEl>
                                      </p:cBhvr>
                                    </p:animEffect>
                                    <p:set>
                                      <p:cBhvr>
                                        <p:cTn id="13" dur="1" fill="hold">
                                          <p:stCondLst>
                                            <p:cond delay="99"/>
                                          </p:stCondLst>
                                        </p:cTn>
                                        <p:tgtEl>
                                          <p:spTgt spid="11"/>
                                        </p:tgtEl>
                                        <p:attrNameLst>
                                          <p:attrName>style.visibility</p:attrName>
                                        </p:attrNameLst>
                                      </p:cBhvr>
                                      <p:to>
                                        <p:strVal val="hidden"/>
                                      </p:to>
                                    </p:set>
                                  </p:childTnLst>
                                </p:cTn>
                              </p:par>
                              <p:par>
                                <p:cTn id="14" presetID="3" presetClass="emph" presetSubtype="2" fill="hold" grpId="0" nodeType="withEffect">
                                  <p:stCondLst>
                                    <p:cond delay="0"/>
                                  </p:stCondLst>
                                  <p:childTnLst>
                                    <p:animClr clrSpc="rgb" dir="cw">
                                      <p:cBhvr override="childStyle">
                                        <p:cTn id="15" dur="100" fill="hold"/>
                                        <p:tgtEl>
                                          <p:spTgt spid="32"/>
                                        </p:tgtEl>
                                        <p:attrNameLst>
                                          <p:attrName>style.color</p:attrName>
                                        </p:attrNameLst>
                                      </p:cBhvr>
                                      <p:to>
                                        <a:srgbClr val="A6B9C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2" name="TextBox 31">
            <a:extLst>
              <a:ext uri="{FF2B5EF4-FFF2-40B4-BE49-F238E27FC236}">
                <a16:creationId xmlns:a16="http://schemas.microsoft.com/office/drawing/2014/main" id="{32F4A4F8-291E-4B88-A00F-D75737C56AC0}"/>
              </a:ext>
            </a:extLst>
          </p:cNvPr>
          <p:cNvSpPr txBox="1"/>
          <p:nvPr/>
        </p:nvSpPr>
        <p:spPr>
          <a:xfrm>
            <a:off x="689953" y="3759097"/>
            <a:ext cx="6425222" cy="338554"/>
          </a:xfrm>
          <a:prstGeom prst="rect">
            <a:avLst/>
          </a:prstGeom>
          <a:noFill/>
          <a:ln>
            <a:noFill/>
            <a:prstDash val="dash"/>
          </a:ln>
        </p:spPr>
        <p:txBody>
          <a:bodyPr wrap="square" rIns="91440" rtlCol="0" anchor="ctr">
            <a:spAutoFit/>
          </a:bodyPr>
          <a:lstStyle/>
          <a:p>
            <a:r>
              <a:rPr lang="en-US" sz="1600" b="1" dirty="0">
                <a:solidFill>
                  <a:srgbClr val="A6B9C2"/>
                </a:solidFill>
                <a:latin typeface="Fira Sans" panose="020B0503050000020004" pitchFamily="34" charset="0"/>
              </a:rPr>
              <a:t>range</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RaML</a:t>
            </a:r>
            <a:r>
              <a:rPr lang="en-US" dirty="0"/>
              <a:t> infers coarse bounds.</a:t>
            </a:r>
          </a:p>
        </p:txBody>
      </p:sp>
      <p:sp>
        <p:nvSpPr>
          <p:cNvPr id="35" name="TextBox 34">
            <a:extLst>
              <a:ext uri="{FF2B5EF4-FFF2-40B4-BE49-F238E27FC236}">
                <a16:creationId xmlns:a16="http://schemas.microsoft.com/office/drawing/2014/main" id="{CC50DDB8-C0E0-461F-BF11-F2807B13086A}"/>
              </a:ext>
            </a:extLst>
          </p:cNvPr>
          <p:cNvSpPr txBox="1"/>
          <p:nvPr/>
        </p:nvSpPr>
        <p:spPr>
          <a:xfrm>
            <a:off x="689953" y="3197762"/>
            <a:ext cx="5787047"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Can’t infer examples with </a:t>
            </a:r>
            <a:r>
              <a:rPr lang="en-US" b="1" dirty="0">
                <a:solidFill>
                  <a:srgbClr val="466A7C"/>
                </a:solidFill>
                <a:highlight>
                  <a:srgbClr val="F1D7D7"/>
                </a:highlight>
                <a:latin typeface="Fira Sans" panose="020B0503050000020004" pitchFamily="34" charset="0"/>
              </a:rPr>
              <a:t>dependent bounds</a:t>
            </a:r>
            <a:r>
              <a:rPr lang="en-US" dirty="0">
                <a:solidFill>
                  <a:srgbClr val="466A7C"/>
                </a:solidFill>
                <a:latin typeface="Fira Sans" panose="020B0503050000020004" pitchFamily="34" charset="0"/>
              </a:rPr>
              <a:t>:</a:t>
            </a:r>
          </a:p>
        </p:txBody>
      </p:sp>
      <p:sp>
        <p:nvSpPr>
          <p:cNvPr id="12" name="TextBox 11">
            <a:extLst>
              <a:ext uri="{FF2B5EF4-FFF2-40B4-BE49-F238E27FC236}">
                <a16:creationId xmlns:a16="http://schemas.microsoft.com/office/drawing/2014/main" id="{DCEEB079-2777-463A-AAC8-0CFAAA8F96C6}"/>
              </a:ext>
            </a:extLst>
          </p:cNvPr>
          <p:cNvSpPr txBox="1"/>
          <p:nvPr/>
        </p:nvSpPr>
        <p:spPr>
          <a:xfrm>
            <a:off x="689953" y="4097651"/>
            <a:ext cx="6425222" cy="338554"/>
          </a:xfrm>
          <a:prstGeom prst="rect">
            <a:avLst/>
          </a:prstGeom>
          <a:noFill/>
          <a:ln>
            <a:noFill/>
            <a:prstDash val="dash"/>
          </a:ln>
        </p:spPr>
        <p:txBody>
          <a:bodyPr wrap="square" rIns="91440" rtlCol="0" anchor="ctr">
            <a:spAutoFit/>
          </a:bodyPr>
          <a:lstStyle/>
          <a:p>
            <a:r>
              <a:rPr lang="en-US" sz="1600" b="1" dirty="0">
                <a:solidFill>
                  <a:srgbClr val="466A7C"/>
                </a:solidFill>
                <a:latin typeface="Fira Sans" panose="020B0503050000020004" pitchFamily="34" charset="0"/>
              </a:rPr>
              <a:t>insert sort</a:t>
            </a:r>
          </a:p>
        </p:txBody>
      </p:sp>
      <p:sp>
        <p:nvSpPr>
          <p:cNvPr id="13" name="Rectangle 12">
            <a:extLst>
              <a:ext uri="{FF2B5EF4-FFF2-40B4-BE49-F238E27FC236}">
                <a16:creationId xmlns:a16="http://schemas.microsoft.com/office/drawing/2014/main" id="{1CBAFFC2-551B-4856-B145-7C0A4042AC3F}"/>
              </a:ext>
            </a:extLst>
          </p:cNvPr>
          <p:cNvSpPr/>
          <p:nvPr/>
        </p:nvSpPr>
        <p:spPr>
          <a:xfrm>
            <a:off x="689953" y="5378961"/>
            <a:ext cx="4080507" cy="3539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2A7C89-34B4-464C-96AB-2B1C997610FF}"/>
              </a:ext>
            </a:extLst>
          </p:cNvPr>
          <p:cNvSpPr/>
          <p:nvPr/>
        </p:nvSpPr>
        <p:spPr>
          <a:xfrm>
            <a:off x="700535" y="4553431"/>
            <a:ext cx="4080507" cy="4001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85AE3E-AE61-4B18-943B-6113BD5DDBDA}"/>
                  </a:ext>
                </a:extLst>
              </p:cNvPr>
              <p:cNvSpPr txBox="1"/>
              <p:nvPr/>
            </p:nvSpPr>
            <p:spPr>
              <a:xfrm>
                <a:off x="703710" y="4550492"/>
                <a:ext cx="4080507" cy="400110"/>
              </a:xfrm>
              <a:prstGeom prst="rect">
                <a:avLst/>
              </a:prstGeom>
              <a:noFill/>
              <a:ln>
                <a:noFill/>
                <a:prstDash val="dash"/>
              </a:ln>
            </p:spPr>
            <p:txBody>
              <a:bodyPr wrap="square" rIns="91440" rtlCol="0" anchor="ctr">
                <a:spAutoFit/>
              </a:bodyPr>
              <a:lstStyle/>
              <a:p>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𝑂</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oMath>
                </a14:m>
                <a:r>
                  <a:rPr lang="en-US" sz="2000" dirty="0">
                    <a:solidFill>
                      <a:schemeClr val="tx1"/>
                    </a:solidFill>
                    <a:latin typeface="Fira Sans" panose="020B0503050000020004" pitchFamily="34" charset="0"/>
                  </a:rPr>
                  <a:t> worst-case time complexity</a:t>
                </a:r>
              </a:p>
            </p:txBody>
          </p:sp>
        </mc:Choice>
        <mc:Fallback xmlns="">
          <p:sp>
            <p:nvSpPr>
              <p:cNvPr id="15" name="TextBox 14">
                <a:extLst>
                  <a:ext uri="{FF2B5EF4-FFF2-40B4-BE49-F238E27FC236}">
                    <a16:creationId xmlns:a16="http://schemas.microsoft.com/office/drawing/2014/main" id="{0885AE3E-AE61-4B18-943B-6113BD5DDBDA}"/>
                  </a:ext>
                </a:extLst>
              </p:cNvPr>
              <p:cNvSpPr txBox="1">
                <a:spLocks noRot="1" noChangeAspect="1" noMove="1" noResize="1" noEditPoints="1" noAdjustHandles="1" noChangeArrowheads="1" noChangeShapeType="1" noTextEdit="1"/>
              </p:cNvSpPr>
              <p:nvPr/>
            </p:nvSpPr>
            <p:spPr>
              <a:xfrm>
                <a:off x="703710" y="4550492"/>
                <a:ext cx="4080507" cy="400110"/>
              </a:xfrm>
              <a:prstGeom prst="rect">
                <a:avLst/>
              </a:prstGeom>
              <a:blipFill>
                <a:blip r:embed="rId3"/>
                <a:stretch>
                  <a:fillRect t="-7576" r="-1493" b="-27273"/>
                </a:stretch>
              </a:blipFill>
              <a:ln>
                <a:no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2C87E4-5342-457E-964C-4F4230C6EE77}"/>
                  </a:ext>
                </a:extLst>
              </p:cNvPr>
              <p:cNvSpPr txBox="1"/>
              <p:nvPr/>
            </p:nvSpPr>
            <p:spPr>
              <a:xfrm>
                <a:off x="694185" y="5046001"/>
                <a:ext cx="4080507" cy="707886"/>
              </a:xfrm>
              <a:prstGeom prst="rect">
                <a:avLst/>
              </a:prstGeom>
              <a:noFill/>
            </p:spPr>
            <p:txBody>
              <a:bodyPr wrap="square">
                <a:spAutoFit/>
              </a:bodyPr>
              <a:lstStyle/>
              <a:p>
                <a:r>
                  <a:rPr lang="en-US" sz="2000" b="0" dirty="0">
                    <a:solidFill>
                      <a:schemeClr val="tx1"/>
                    </a:solidFill>
                    <a:latin typeface="Fira Sans" panose="020B0503050000020004" pitchFamily="34" charset="0"/>
                  </a:rPr>
                  <a:t>Potentially</a:t>
                </a:r>
                <a:r>
                  <a:rPr lang="en-US" sz="2000" b="0" dirty="0">
                    <a:solidFill>
                      <a:schemeClr val="tx1"/>
                    </a:solidFill>
                  </a:rPr>
                  <a:t> </a:t>
                </a:r>
                <a14:m>
                  <m:oMath xmlns:m="http://schemas.openxmlformats.org/officeDocument/2006/math">
                    <m:r>
                      <m:rPr>
                        <m:sty m:val="p"/>
                      </m:rPr>
                      <a:rPr lang="en-US" sz="2000" b="0" i="0" smtClean="0">
                        <a:solidFill>
                          <a:schemeClr val="tx1"/>
                        </a:solidFill>
                        <a:latin typeface="Cambria Math" panose="02040503050406030204" pitchFamily="18" charset="0"/>
                      </a:rPr>
                      <m:t>O</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e>
                    </m:d>
                  </m:oMath>
                </a14:m>
                <a:endParaRPr lang="en-US" sz="2000" b="0" dirty="0">
                  <a:solidFill>
                    <a:schemeClr val="tx1"/>
                  </a:solidFill>
                </a:endParaRPr>
              </a:p>
              <a:p>
                <a:r>
                  <a:rPr lang="en-US" sz="2000" dirty="0">
                    <a:solidFill>
                      <a:schemeClr val="tx1"/>
                    </a:solidFill>
                    <a:latin typeface="Fira Sans" panose="020B0503050000020004" pitchFamily="34" charset="0"/>
                  </a:rPr>
                  <a:t>depending on how sorted input is</a:t>
                </a:r>
              </a:p>
            </p:txBody>
          </p:sp>
        </mc:Choice>
        <mc:Fallback xmlns="">
          <p:sp>
            <p:nvSpPr>
              <p:cNvPr id="16" name="TextBox 15">
                <a:extLst>
                  <a:ext uri="{FF2B5EF4-FFF2-40B4-BE49-F238E27FC236}">
                    <a16:creationId xmlns:a16="http://schemas.microsoft.com/office/drawing/2014/main" id="{712C87E4-5342-457E-964C-4F4230C6EE77}"/>
                  </a:ext>
                </a:extLst>
              </p:cNvPr>
              <p:cNvSpPr txBox="1">
                <a:spLocks noRot="1" noChangeAspect="1" noMove="1" noResize="1" noEditPoints="1" noAdjustHandles="1" noChangeArrowheads="1" noChangeShapeType="1" noTextEdit="1"/>
              </p:cNvSpPr>
              <p:nvPr/>
            </p:nvSpPr>
            <p:spPr>
              <a:xfrm>
                <a:off x="694185" y="5046001"/>
                <a:ext cx="4080507" cy="707886"/>
              </a:xfrm>
              <a:prstGeom prst="rect">
                <a:avLst/>
              </a:prstGeom>
              <a:blipFill>
                <a:blip r:embed="rId4"/>
                <a:stretch>
                  <a:fillRect l="-1644" t="-5172" r="-1495" b="-14655"/>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78426071-119B-4DA4-B8DF-215FA37EF4E6}"/>
              </a:ext>
            </a:extLst>
          </p:cNvPr>
          <p:cNvGrpSpPr/>
          <p:nvPr/>
        </p:nvGrpSpPr>
        <p:grpSpPr>
          <a:xfrm>
            <a:off x="4784217" y="4163135"/>
            <a:ext cx="2187190" cy="646331"/>
            <a:chOff x="4761992" y="4154952"/>
            <a:chExt cx="2187190" cy="646331"/>
          </a:xfrm>
        </p:grpSpPr>
        <p:sp>
          <p:nvSpPr>
            <p:cNvPr id="17" name="TextBox 16">
              <a:extLst>
                <a:ext uri="{FF2B5EF4-FFF2-40B4-BE49-F238E27FC236}">
                  <a16:creationId xmlns:a16="http://schemas.microsoft.com/office/drawing/2014/main" id="{D599B111-93A4-48F9-A772-E975C1F3C95F}"/>
                </a:ext>
              </a:extLst>
            </p:cNvPr>
            <p:cNvSpPr txBox="1"/>
            <p:nvPr/>
          </p:nvSpPr>
          <p:spPr>
            <a:xfrm rot="21376574">
              <a:off x="5163605" y="4154952"/>
              <a:ext cx="1785577" cy="646331"/>
            </a:xfrm>
            <a:prstGeom prst="rect">
              <a:avLst/>
            </a:prstGeom>
            <a:noFill/>
            <a:ln>
              <a:noFill/>
              <a:prstDash val="dash"/>
            </a:ln>
          </p:spPr>
          <p:txBody>
            <a:bodyPr wrap="square" rIns="91440" rtlCol="0" anchor="ctr">
              <a:spAutoFit/>
            </a:bodyPr>
            <a:lstStyle/>
            <a:p>
              <a:r>
                <a:rPr lang="en-US" sz="1200" b="1" dirty="0">
                  <a:solidFill>
                    <a:schemeClr val="accent6">
                      <a:lumMod val="75000"/>
                    </a:schemeClr>
                  </a:solidFill>
                  <a:latin typeface="Fira Sans" panose="020B0503050000020004" pitchFamily="34" charset="0"/>
                </a:rPr>
                <a:t>coarse-grained:</a:t>
              </a:r>
            </a:p>
            <a:p>
              <a:r>
                <a:rPr lang="en-US" sz="1200" dirty="0">
                  <a:solidFill>
                    <a:schemeClr val="accent6">
                      <a:lumMod val="75000"/>
                    </a:schemeClr>
                  </a:solidFill>
                  <a:latin typeface="Fira Sans" panose="020B0503050000020004" pitchFamily="34" charset="0"/>
                </a:rPr>
                <a:t>generic worst-case resource use</a:t>
              </a:r>
            </a:p>
          </p:txBody>
        </p:sp>
        <p:cxnSp>
          <p:nvCxnSpPr>
            <p:cNvPr id="19" name="Straight Arrow Connector 18">
              <a:extLst>
                <a:ext uri="{FF2B5EF4-FFF2-40B4-BE49-F238E27FC236}">
                  <a16:creationId xmlns:a16="http://schemas.microsoft.com/office/drawing/2014/main" id="{F907FAFA-4B7B-476C-88AE-B6916D358701}"/>
                </a:ext>
              </a:extLst>
            </p:cNvPr>
            <p:cNvCxnSpPr>
              <a:cxnSpLocks/>
              <a:stCxn id="17" idx="1"/>
              <a:endCxn id="15" idx="3"/>
            </p:cNvCxnSpPr>
            <p:nvPr/>
          </p:nvCxnSpPr>
          <p:spPr>
            <a:xfrm flipH="1">
              <a:off x="4761992" y="4536101"/>
              <a:ext cx="403498" cy="2062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DB31E918-D181-41F5-950B-5D5D84241F8F}"/>
              </a:ext>
            </a:extLst>
          </p:cNvPr>
          <p:cNvGrpSpPr/>
          <p:nvPr/>
        </p:nvGrpSpPr>
        <p:grpSpPr>
          <a:xfrm>
            <a:off x="4762149" y="5407621"/>
            <a:ext cx="2097890" cy="646331"/>
            <a:chOff x="4762149" y="5407621"/>
            <a:chExt cx="2097890" cy="646331"/>
          </a:xfrm>
        </p:grpSpPr>
        <p:sp>
          <p:nvSpPr>
            <p:cNvPr id="18" name="TextBox 17">
              <a:extLst>
                <a:ext uri="{FF2B5EF4-FFF2-40B4-BE49-F238E27FC236}">
                  <a16:creationId xmlns:a16="http://schemas.microsoft.com/office/drawing/2014/main" id="{7D9E11A6-F394-4FB5-B45B-8956ABB92987}"/>
                </a:ext>
              </a:extLst>
            </p:cNvPr>
            <p:cNvSpPr txBox="1"/>
            <p:nvPr/>
          </p:nvSpPr>
          <p:spPr>
            <a:xfrm rot="244571">
              <a:off x="5074462" y="5407621"/>
              <a:ext cx="1785577" cy="646331"/>
            </a:xfrm>
            <a:prstGeom prst="rect">
              <a:avLst/>
            </a:prstGeom>
            <a:noFill/>
            <a:ln>
              <a:noFill/>
              <a:prstDash val="dash"/>
            </a:ln>
          </p:spPr>
          <p:txBody>
            <a:bodyPr wrap="square" rIns="91440" rtlCol="0" anchor="ctr">
              <a:spAutoFit/>
            </a:bodyPr>
            <a:lstStyle/>
            <a:p>
              <a:r>
                <a:rPr lang="en-US" sz="1200" b="1" dirty="0">
                  <a:solidFill>
                    <a:schemeClr val="accent2">
                      <a:lumMod val="75000"/>
                    </a:schemeClr>
                  </a:solidFill>
                  <a:latin typeface="Fira Sans" panose="020B0503050000020004" pitchFamily="34" charset="0"/>
                </a:rPr>
                <a:t>fine-grained:</a:t>
              </a:r>
            </a:p>
            <a:p>
              <a:r>
                <a:rPr lang="en-US" sz="1200" dirty="0">
                  <a:solidFill>
                    <a:schemeClr val="accent2">
                      <a:lumMod val="75000"/>
                    </a:schemeClr>
                  </a:solidFill>
                  <a:latin typeface="Fira Sans" panose="020B0503050000020004" pitchFamily="34" charset="0"/>
                </a:rPr>
                <a:t>specific resource use based on input</a:t>
              </a:r>
            </a:p>
          </p:txBody>
        </p:sp>
        <p:cxnSp>
          <p:nvCxnSpPr>
            <p:cNvPr id="20" name="Straight Arrow Connector 19">
              <a:extLst>
                <a:ext uri="{FF2B5EF4-FFF2-40B4-BE49-F238E27FC236}">
                  <a16:creationId xmlns:a16="http://schemas.microsoft.com/office/drawing/2014/main" id="{5856E37A-A845-4152-B7CA-65FB635E8137}"/>
                </a:ext>
              </a:extLst>
            </p:cNvPr>
            <p:cNvCxnSpPr>
              <a:cxnSpLocks/>
              <a:stCxn id="18" idx="1"/>
            </p:cNvCxnSpPr>
            <p:nvPr/>
          </p:nvCxnSpPr>
          <p:spPr>
            <a:xfrm flipH="1" flipV="1">
              <a:off x="4762149" y="5545031"/>
              <a:ext cx="314571" cy="12229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908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2" name="TextBox 31">
            <a:extLst>
              <a:ext uri="{FF2B5EF4-FFF2-40B4-BE49-F238E27FC236}">
                <a16:creationId xmlns:a16="http://schemas.microsoft.com/office/drawing/2014/main" id="{32F4A4F8-291E-4B88-A00F-D75737C56AC0}"/>
              </a:ext>
            </a:extLst>
          </p:cNvPr>
          <p:cNvSpPr txBox="1"/>
          <p:nvPr/>
        </p:nvSpPr>
        <p:spPr>
          <a:xfrm>
            <a:off x="689953" y="3759097"/>
            <a:ext cx="6425222" cy="338554"/>
          </a:xfrm>
          <a:prstGeom prst="rect">
            <a:avLst/>
          </a:prstGeom>
          <a:noFill/>
          <a:ln>
            <a:noFill/>
            <a:prstDash val="dash"/>
          </a:ln>
        </p:spPr>
        <p:txBody>
          <a:bodyPr wrap="square" rIns="91440" rtlCol="0" anchor="ctr">
            <a:spAutoFit/>
          </a:bodyPr>
          <a:lstStyle/>
          <a:p>
            <a:r>
              <a:rPr lang="en-US" sz="1600" b="1" dirty="0">
                <a:solidFill>
                  <a:srgbClr val="A6B9C2"/>
                </a:solidFill>
                <a:latin typeface="Fira Sans" panose="020B0503050000020004" pitchFamily="34" charset="0"/>
              </a:rPr>
              <a:t>range</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RaML</a:t>
            </a:r>
            <a:r>
              <a:rPr lang="en-US" dirty="0"/>
              <a:t> infers coarse bounds.</a:t>
            </a:r>
          </a:p>
        </p:txBody>
      </p:sp>
      <p:sp>
        <p:nvSpPr>
          <p:cNvPr id="35" name="TextBox 34">
            <a:extLst>
              <a:ext uri="{FF2B5EF4-FFF2-40B4-BE49-F238E27FC236}">
                <a16:creationId xmlns:a16="http://schemas.microsoft.com/office/drawing/2014/main" id="{CC50DDB8-C0E0-461F-BF11-F2807B13086A}"/>
              </a:ext>
            </a:extLst>
          </p:cNvPr>
          <p:cNvSpPr txBox="1"/>
          <p:nvPr/>
        </p:nvSpPr>
        <p:spPr>
          <a:xfrm>
            <a:off x="689953" y="3197762"/>
            <a:ext cx="5787047"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Can’t infer examples with </a:t>
            </a:r>
            <a:r>
              <a:rPr lang="en-US" b="1" dirty="0">
                <a:solidFill>
                  <a:srgbClr val="466A7C"/>
                </a:solidFill>
                <a:highlight>
                  <a:srgbClr val="F1D7D7"/>
                </a:highlight>
                <a:latin typeface="Fira Sans" panose="020B0503050000020004" pitchFamily="34" charset="0"/>
              </a:rPr>
              <a:t>dependent bounds</a:t>
            </a:r>
            <a:r>
              <a:rPr lang="en-US" dirty="0">
                <a:solidFill>
                  <a:srgbClr val="466A7C"/>
                </a:solidFill>
                <a:latin typeface="Fira Sans" panose="020B0503050000020004" pitchFamily="34" charset="0"/>
              </a:rPr>
              <a:t>:</a:t>
            </a:r>
          </a:p>
        </p:txBody>
      </p:sp>
      <p:sp>
        <p:nvSpPr>
          <p:cNvPr id="12" name="TextBox 11">
            <a:extLst>
              <a:ext uri="{FF2B5EF4-FFF2-40B4-BE49-F238E27FC236}">
                <a16:creationId xmlns:a16="http://schemas.microsoft.com/office/drawing/2014/main" id="{DCEEB079-2777-463A-AAC8-0CFAAA8F96C6}"/>
              </a:ext>
            </a:extLst>
          </p:cNvPr>
          <p:cNvSpPr txBox="1"/>
          <p:nvPr/>
        </p:nvSpPr>
        <p:spPr>
          <a:xfrm>
            <a:off x="689953" y="4097651"/>
            <a:ext cx="6425222" cy="338554"/>
          </a:xfrm>
          <a:prstGeom prst="rect">
            <a:avLst/>
          </a:prstGeom>
          <a:noFill/>
          <a:ln>
            <a:noFill/>
            <a:prstDash val="dash"/>
          </a:ln>
        </p:spPr>
        <p:txBody>
          <a:bodyPr wrap="square" rIns="91440" rtlCol="0" anchor="ctr">
            <a:spAutoFit/>
          </a:bodyPr>
          <a:lstStyle/>
          <a:p>
            <a:r>
              <a:rPr lang="en-US" sz="1600" b="1" dirty="0">
                <a:solidFill>
                  <a:srgbClr val="466A7C"/>
                </a:solidFill>
                <a:latin typeface="Fira Sans" panose="020B0503050000020004" pitchFamily="34" charset="0"/>
              </a:rPr>
              <a:t>insert sort</a:t>
            </a:r>
          </a:p>
        </p:txBody>
      </p:sp>
      <p:sp>
        <p:nvSpPr>
          <p:cNvPr id="13" name="Rectangle 12">
            <a:extLst>
              <a:ext uri="{FF2B5EF4-FFF2-40B4-BE49-F238E27FC236}">
                <a16:creationId xmlns:a16="http://schemas.microsoft.com/office/drawing/2014/main" id="{1CBAFFC2-551B-4856-B145-7C0A4042AC3F}"/>
              </a:ext>
            </a:extLst>
          </p:cNvPr>
          <p:cNvSpPr/>
          <p:nvPr/>
        </p:nvSpPr>
        <p:spPr>
          <a:xfrm>
            <a:off x="689953" y="5378961"/>
            <a:ext cx="4080507" cy="35394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2A7C89-34B4-464C-96AB-2B1C997610FF}"/>
              </a:ext>
            </a:extLst>
          </p:cNvPr>
          <p:cNvSpPr/>
          <p:nvPr/>
        </p:nvSpPr>
        <p:spPr>
          <a:xfrm>
            <a:off x="700535" y="4553431"/>
            <a:ext cx="4080507" cy="4001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85AE3E-AE61-4B18-943B-6113BD5DDBDA}"/>
                  </a:ext>
                </a:extLst>
              </p:cNvPr>
              <p:cNvSpPr txBox="1"/>
              <p:nvPr/>
            </p:nvSpPr>
            <p:spPr>
              <a:xfrm>
                <a:off x="703710" y="4550492"/>
                <a:ext cx="4080507" cy="400110"/>
              </a:xfrm>
              <a:prstGeom prst="rect">
                <a:avLst/>
              </a:prstGeom>
              <a:noFill/>
              <a:ln>
                <a:noFill/>
                <a:prstDash val="dash"/>
              </a:ln>
            </p:spPr>
            <p:txBody>
              <a:bodyPr wrap="square" rIns="91440" rtlCol="0" anchor="ctr">
                <a:spAutoFit/>
              </a:bodyPr>
              <a:lstStyle/>
              <a:p>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𝑂</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oMath>
                </a14:m>
                <a:r>
                  <a:rPr lang="en-US" sz="2000" dirty="0">
                    <a:solidFill>
                      <a:schemeClr val="tx1"/>
                    </a:solidFill>
                    <a:latin typeface="Fira Sans" panose="020B0503050000020004" pitchFamily="34" charset="0"/>
                  </a:rPr>
                  <a:t> worst-case time complexity</a:t>
                </a:r>
              </a:p>
            </p:txBody>
          </p:sp>
        </mc:Choice>
        <mc:Fallback xmlns="">
          <p:sp>
            <p:nvSpPr>
              <p:cNvPr id="15" name="TextBox 14">
                <a:extLst>
                  <a:ext uri="{FF2B5EF4-FFF2-40B4-BE49-F238E27FC236}">
                    <a16:creationId xmlns:a16="http://schemas.microsoft.com/office/drawing/2014/main" id="{0885AE3E-AE61-4B18-943B-6113BD5DDBDA}"/>
                  </a:ext>
                </a:extLst>
              </p:cNvPr>
              <p:cNvSpPr txBox="1">
                <a:spLocks noRot="1" noChangeAspect="1" noMove="1" noResize="1" noEditPoints="1" noAdjustHandles="1" noChangeArrowheads="1" noChangeShapeType="1" noTextEdit="1"/>
              </p:cNvSpPr>
              <p:nvPr/>
            </p:nvSpPr>
            <p:spPr>
              <a:xfrm>
                <a:off x="703710" y="4550492"/>
                <a:ext cx="4080507" cy="400110"/>
              </a:xfrm>
              <a:prstGeom prst="rect">
                <a:avLst/>
              </a:prstGeom>
              <a:blipFill>
                <a:blip r:embed="rId3"/>
                <a:stretch>
                  <a:fillRect t="-7576" r="-1493" b="-27273"/>
                </a:stretch>
              </a:blipFill>
              <a:ln>
                <a:no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2C87E4-5342-457E-964C-4F4230C6EE77}"/>
                  </a:ext>
                </a:extLst>
              </p:cNvPr>
              <p:cNvSpPr txBox="1"/>
              <p:nvPr/>
            </p:nvSpPr>
            <p:spPr>
              <a:xfrm>
                <a:off x="694185" y="5046001"/>
                <a:ext cx="4080507" cy="707886"/>
              </a:xfrm>
              <a:prstGeom prst="rect">
                <a:avLst/>
              </a:prstGeom>
              <a:noFill/>
            </p:spPr>
            <p:txBody>
              <a:bodyPr wrap="square">
                <a:spAutoFit/>
              </a:bodyPr>
              <a:lstStyle/>
              <a:p>
                <a:r>
                  <a:rPr lang="en-US" sz="2000" b="0" dirty="0">
                    <a:solidFill>
                      <a:schemeClr val="tx1"/>
                    </a:solidFill>
                    <a:latin typeface="Fira Sans" panose="020B0503050000020004" pitchFamily="34" charset="0"/>
                  </a:rPr>
                  <a:t>Potentially</a:t>
                </a:r>
                <a:r>
                  <a:rPr lang="en-US" sz="2000" b="0" dirty="0">
                    <a:solidFill>
                      <a:schemeClr val="tx1"/>
                    </a:solidFill>
                  </a:rPr>
                  <a:t> </a:t>
                </a:r>
                <a14:m>
                  <m:oMath xmlns:m="http://schemas.openxmlformats.org/officeDocument/2006/math">
                    <m:r>
                      <m:rPr>
                        <m:sty m:val="p"/>
                      </m:rPr>
                      <a:rPr lang="en-US" sz="2000" b="0" i="0" smtClean="0">
                        <a:solidFill>
                          <a:schemeClr val="tx1"/>
                        </a:solidFill>
                        <a:latin typeface="Cambria Math" panose="02040503050406030204" pitchFamily="18" charset="0"/>
                      </a:rPr>
                      <m:t>O</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e>
                    </m:d>
                  </m:oMath>
                </a14:m>
                <a:endParaRPr lang="en-US" sz="2000" b="0" dirty="0">
                  <a:solidFill>
                    <a:schemeClr val="tx1"/>
                  </a:solidFill>
                </a:endParaRPr>
              </a:p>
              <a:p>
                <a:r>
                  <a:rPr lang="en-US" sz="2000" dirty="0">
                    <a:solidFill>
                      <a:schemeClr val="tx1"/>
                    </a:solidFill>
                    <a:latin typeface="Fira Sans" panose="020B0503050000020004" pitchFamily="34" charset="0"/>
                  </a:rPr>
                  <a:t>depending on how sorted input is</a:t>
                </a:r>
              </a:p>
            </p:txBody>
          </p:sp>
        </mc:Choice>
        <mc:Fallback xmlns="">
          <p:sp>
            <p:nvSpPr>
              <p:cNvPr id="16" name="TextBox 15">
                <a:extLst>
                  <a:ext uri="{FF2B5EF4-FFF2-40B4-BE49-F238E27FC236}">
                    <a16:creationId xmlns:a16="http://schemas.microsoft.com/office/drawing/2014/main" id="{712C87E4-5342-457E-964C-4F4230C6EE77}"/>
                  </a:ext>
                </a:extLst>
              </p:cNvPr>
              <p:cNvSpPr txBox="1">
                <a:spLocks noRot="1" noChangeAspect="1" noMove="1" noResize="1" noEditPoints="1" noAdjustHandles="1" noChangeArrowheads="1" noChangeShapeType="1" noTextEdit="1"/>
              </p:cNvSpPr>
              <p:nvPr/>
            </p:nvSpPr>
            <p:spPr>
              <a:xfrm>
                <a:off x="694185" y="5046001"/>
                <a:ext cx="4080507" cy="707886"/>
              </a:xfrm>
              <a:prstGeom prst="rect">
                <a:avLst/>
              </a:prstGeom>
              <a:blipFill>
                <a:blip r:embed="rId4"/>
                <a:stretch>
                  <a:fillRect l="-1644" t="-5172" r="-1495" b="-14655"/>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78426071-119B-4DA4-B8DF-215FA37EF4E6}"/>
              </a:ext>
            </a:extLst>
          </p:cNvPr>
          <p:cNvGrpSpPr/>
          <p:nvPr/>
        </p:nvGrpSpPr>
        <p:grpSpPr>
          <a:xfrm>
            <a:off x="4784217" y="4163135"/>
            <a:ext cx="2187190" cy="646331"/>
            <a:chOff x="4761992" y="4154952"/>
            <a:chExt cx="2187190" cy="646331"/>
          </a:xfrm>
        </p:grpSpPr>
        <p:sp>
          <p:nvSpPr>
            <p:cNvPr id="17" name="TextBox 16">
              <a:extLst>
                <a:ext uri="{FF2B5EF4-FFF2-40B4-BE49-F238E27FC236}">
                  <a16:creationId xmlns:a16="http://schemas.microsoft.com/office/drawing/2014/main" id="{D599B111-93A4-48F9-A772-E975C1F3C95F}"/>
                </a:ext>
              </a:extLst>
            </p:cNvPr>
            <p:cNvSpPr txBox="1"/>
            <p:nvPr/>
          </p:nvSpPr>
          <p:spPr>
            <a:xfrm rot="21376574">
              <a:off x="5163605" y="4154952"/>
              <a:ext cx="1785577" cy="646331"/>
            </a:xfrm>
            <a:prstGeom prst="rect">
              <a:avLst/>
            </a:prstGeom>
            <a:noFill/>
            <a:ln>
              <a:noFill/>
              <a:prstDash val="dash"/>
            </a:ln>
          </p:spPr>
          <p:txBody>
            <a:bodyPr wrap="square" rIns="91440" rtlCol="0" anchor="ctr">
              <a:spAutoFit/>
            </a:bodyPr>
            <a:lstStyle/>
            <a:p>
              <a:r>
                <a:rPr lang="en-US" sz="1200" b="1" dirty="0">
                  <a:solidFill>
                    <a:schemeClr val="accent6">
                      <a:lumMod val="75000"/>
                    </a:schemeClr>
                  </a:solidFill>
                  <a:latin typeface="Fira Sans" panose="020B0503050000020004" pitchFamily="34" charset="0"/>
                </a:rPr>
                <a:t>coarse-grained:</a:t>
              </a:r>
            </a:p>
            <a:p>
              <a:r>
                <a:rPr lang="en-US" sz="1200" dirty="0">
                  <a:solidFill>
                    <a:schemeClr val="accent6">
                      <a:lumMod val="75000"/>
                    </a:schemeClr>
                  </a:solidFill>
                  <a:latin typeface="Fira Sans" panose="020B0503050000020004" pitchFamily="34" charset="0"/>
                </a:rPr>
                <a:t>generic worst-case resource use</a:t>
              </a:r>
            </a:p>
          </p:txBody>
        </p:sp>
        <p:cxnSp>
          <p:nvCxnSpPr>
            <p:cNvPr id="19" name="Straight Arrow Connector 18">
              <a:extLst>
                <a:ext uri="{FF2B5EF4-FFF2-40B4-BE49-F238E27FC236}">
                  <a16:creationId xmlns:a16="http://schemas.microsoft.com/office/drawing/2014/main" id="{F907FAFA-4B7B-476C-88AE-B6916D358701}"/>
                </a:ext>
              </a:extLst>
            </p:cNvPr>
            <p:cNvCxnSpPr>
              <a:cxnSpLocks/>
              <a:stCxn id="17" idx="1"/>
              <a:endCxn id="15" idx="3"/>
            </p:cNvCxnSpPr>
            <p:nvPr/>
          </p:nvCxnSpPr>
          <p:spPr>
            <a:xfrm flipH="1">
              <a:off x="4761992" y="4536101"/>
              <a:ext cx="403498" cy="2062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DB31E918-D181-41F5-950B-5D5D84241F8F}"/>
              </a:ext>
            </a:extLst>
          </p:cNvPr>
          <p:cNvGrpSpPr/>
          <p:nvPr/>
        </p:nvGrpSpPr>
        <p:grpSpPr>
          <a:xfrm>
            <a:off x="4762149" y="5407621"/>
            <a:ext cx="2097890" cy="646331"/>
            <a:chOff x="4762149" y="5407621"/>
            <a:chExt cx="2097890" cy="646331"/>
          </a:xfrm>
        </p:grpSpPr>
        <p:sp>
          <p:nvSpPr>
            <p:cNvPr id="18" name="TextBox 17">
              <a:extLst>
                <a:ext uri="{FF2B5EF4-FFF2-40B4-BE49-F238E27FC236}">
                  <a16:creationId xmlns:a16="http://schemas.microsoft.com/office/drawing/2014/main" id="{7D9E11A6-F394-4FB5-B45B-8956ABB92987}"/>
                </a:ext>
              </a:extLst>
            </p:cNvPr>
            <p:cNvSpPr txBox="1"/>
            <p:nvPr/>
          </p:nvSpPr>
          <p:spPr>
            <a:xfrm rot="244571">
              <a:off x="5074462" y="5407621"/>
              <a:ext cx="1785577" cy="646331"/>
            </a:xfrm>
            <a:prstGeom prst="rect">
              <a:avLst/>
            </a:prstGeom>
            <a:noFill/>
            <a:ln>
              <a:noFill/>
              <a:prstDash val="dash"/>
            </a:ln>
          </p:spPr>
          <p:txBody>
            <a:bodyPr wrap="square" rIns="91440" rtlCol="0" anchor="ctr">
              <a:spAutoFit/>
            </a:bodyPr>
            <a:lstStyle/>
            <a:p>
              <a:r>
                <a:rPr lang="en-US" sz="1200" b="1" dirty="0">
                  <a:solidFill>
                    <a:schemeClr val="accent2">
                      <a:lumMod val="75000"/>
                    </a:schemeClr>
                  </a:solidFill>
                  <a:latin typeface="Fira Sans" panose="020B0503050000020004" pitchFamily="34" charset="0"/>
                </a:rPr>
                <a:t>fine-grained:</a:t>
              </a:r>
            </a:p>
            <a:p>
              <a:r>
                <a:rPr lang="en-US" sz="1200" dirty="0">
                  <a:solidFill>
                    <a:schemeClr val="accent2">
                      <a:lumMod val="75000"/>
                    </a:schemeClr>
                  </a:solidFill>
                  <a:latin typeface="Fira Sans" panose="020B0503050000020004" pitchFamily="34" charset="0"/>
                </a:rPr>
                <a:t>specific resource use based on input</a:t>
              </a:r>
            </a:p>
          </p:txBody>
        </p:sp>
        <p:cxnSp>
          <p:nvCxnSpPr>
            <p:cNvPr id="20" name="Straight Arrow Connector 19">
              <a:extLst>
                <a:ext uri="{FF2B5EF4-FFF2-40B4-BE49-F238E27FC236}">
                  <a16:creationId xmlns:a16="http://schemas.microsoft.com/office/drawing/2014/main" id="{5856E37A-A845-4152-B7CA-65FB635E8137}"/>
                </a:ext>
              </a:extLst>
            </p:cNvPr>
            <p:cNvCxnSpPr>
              <a:cxnSpLocks/>
              <a:stCxn id="18" idx="1"/>
            </p:cNvCxnSpPr>
            <p:nvPr/>
          </p:nvCxnSpPr>
          <p:spPr>
            <a:xfrm flipH="1" flipV="1">
              <a:off x="4762149" y="5545031"/>
              <a:ext cx="314571" cy="12229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960145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32"/>
                                        </p:tgtEl>
                                      </p:cBhvr>
                                    </p:animEffect>
                                    <p:set>
                                      <p:cBhvr>
                                        <p:cTn id="7" dur="1" fill="hold">
                                          <p:stCondLst>
                                            <p:cond delay="99"/>
                                          </p:stCondLst>
                                        </p:cTn>
                                        <p:tgtEl>
                                          <p:spTgt spid="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35"/>
                                        </p:tgtEl>
                                      </p:cBhvr>
                                    </p:animEffect>
                                    <p:set>
                                      <p:cBhvr>
                                        <p:cTn id="10" dur="1" fill="hold">
                                          <p:stCondLst>
                                            <p:cond delay="99"/>
                                          </p:stCondLst>
                                        </p:cTn>
                                        <p:tgtEl>
                                          <p:spTgt spid="3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
                                        <p:tgtEl>
                                          <p:spTgt spid="12"/>
                                        </p:tgtEl>
                                      </p:cBhvr>
                                    </p:animEffect>
                                    <p:set>
                                      <p:cBhvr>
                                        <p:cTn id="13" dur="1" fill="hold">
                                          <p:stCondLst>
                                            <p:cond delay="99"/>
                                          </p:stCondLst>
                                        </p:cTn>
                                        <p:tgtEl>
                                          <p:spTgt spid="1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
                                        <p:tgtEl>
                                          <p:spTgt spid="13"/>
                                        </p:tgtEl>
                                      </p:cBhvr>
                                    </p:animEffect>
                                    <p:set>
                                      <p:cBhvr>
                                        <p:cTn id="16" dur="1" fill="hold">
                                          <p:stCondLst>
                                            <p:cond delay="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100"/>
                                        <p:tgtEl>
                                          <p:spTgt spid="14"/>
                                        </p:tgtEl>
                                      </p:cBhvr>
                                    </p:animEffect>
                                    <p:set>
                                      <p:cBhvr>
                                        <p:cTn id="19" dur="1" fill="hold">
                                          <p:stCondLst>
                                            <p:cond delay="99"/>
                                          </p:stCondLst>
                                        </p:cTn>
                                        <p:tgtEl>
                                          <p:spTgt spid="1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
                                        <p:tgtEl>
                                          <p:spTgt spid="15"/>
                                        </p:tgtEl>
                                      </p:cBhvr>
                                    </p:animEffect>
                                    <p:set>
                                      <p:cBhvr>
                                        <p:cTn id="22" dur="1" fill="hold">
                                          <p:stCondLst>
                                            <p:cond delay="99"/>
                                          </p:stCondLst>
                                        </p:cTn>
                                        <p:tgtEl>
                                          <p:spTgt spid="1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
                                        <p:tgtEl>
                                          <p:spTgt spid="16"/>
                                        </p:tgtEl>
                                      </p:cBhvr>
                                    </p:animEffect>
                                    <p:set>
                                      <p:cBhvr>
                                        <p:cTn id="25" dur="1" fill="hold">
                                          <p:stCondLst>
                                            <p:cond delay="99"/>
                                          </p:stCondLst>
                                        </p:cTn>
                                        <p:tgtEl>
                                          <p:spTgt spid="1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
                                        <p:tgtEl>
                                          <p:spTgt spid="2"/>
                                        </p:tgtEl>
                                      </p:cBhvr>
                                    </p:animEffect>
                                    <p:set>
                                      <p:cBhvr>
                                        <p:cTn id="28" dur="1" fill="hold">
                                          <p:stCondLst>
                                            <p:cond delay="99"/>
                                          </p:stCondLst>
                                        </p:cTn>
                                        <p:tgtEl>
                                          <p:spTgt spid="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00"/>
                                        <p:tgtEl>
                                          <p:spTgt spid="5"/>
                                        </p:tgtEl>
                                      </p:cBhvr>
                                    </p:animEffect>
                                    <p:set>
                                      <p:cBhvr>
                                        <p:cTn id="31" dur="1" fill="hold">
                                          <p:stCondLst>
                                            <p:cond delay="99"/>
                                          </p:stCondLst>
                                        </p:cTn>
                                        <p:tgtEl>
                                          <p:spTgt spid="5"/>
                                        </p:tgtEl>
                                        <p:attrNameLst>
                                          <p:attrName>style.visibility</p:attrName>
                                        </p:attrNameLst>
                                      </p:cBhvr>
                                      <p:to>
                                        <p:strVal val="hidden"/>
                                      </p:to>
                                    </p:set>
                                  </p:childTnLst>
                                </p:cTn>
                              </p:par>
                              <p:par>
                                <p:cTn id="32" presetID="10" presetClass="exit" presetSubtype="0" fill="hold" grpId="0" nodeType="withEffect">
                                  <p:stCondLst>
                                    <p:cond delay="50"/>
                                  </p:stCondLst>
                                  <p:childTnLst>
                                    <p:animEffect transition="out" filter="fade">
                                      <p:cBhvr>
                                        <p:cTn id="33" dur="100"/>
                                        <p:tgtEl>
                                          <p:spTgt spid="34"/>
                                        </p:tgtEl>
                                      </p:cBhvr>
                                    </p:animEffect>
                                    <p:set>
                                      <p:cBhvr>
                                        <p:cTn id="34" dur="1" fill="hold">
                                          <p:stCondLst>
                                            <p:cond delay="99"/>
                                          </p:stCondLst>
                                        </p:cTn>
                                        <p:tgtEl>
                                          <p:spTgt spid="34"/>
                                        </p:tgtEl>
                                        <p:attrNameLst>
                                          <p:attrName>style.visibility</p:attrName>
                                        </p:attrNameLst>
                                      </p:cBhvr>
                                      <p:to>
                                        <p:strVal val="hidden"/>
                                      </p:to>
                                    </p:set>
                                  </p:childTnLst>
                                </p:cTn>
                              </p:par>
                              <p:par>
                                <p:cTn id="35" presetID="3" presetClass="emph" presetSubtype="2" fill="hold" grpId="0" nodeType="withEffect">
                                  <p:stCondLst>
                                    <p:cond delay="150"/>
                                  </p:stCondLst>
                                  <p:childTnLst>
                                    <p:animClr clrSpc="rgb" dir="cw">
                                      <p:cBhvr override="childStyle">
                                        <p:cTn id="36" dur="100" fill="hold"/>
                                        <p:tgtEl>
                                          <p:spTgt spid="7"/>
                                        </p:tgtEl>
                                        <p:attrNameLst>
                                          <p:attrName>style.color</p:attrName>
                                        </p:attrNameLst>
                                      </p:cBhvr>
                                      <p:to>
                                        <a:srgbClr val="466A7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34" grpId="0"/>
      <p:bldP spid="35" grpId="0"/>
      <p:bldP spid="12" grpId="0"/>
      <p:bldP spid="13" grpId="0" animBg="1"/>
      <p:bldP spid="14" grpId="0" animBg="1"/>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grpSp>
        <p:nvGrpSpPr>
          <p:cNvPr id="35" name="Group 34">
            <a:extLst>
              <a:ext uri="{FF2B5EF4-FFF2-40B4-BE49-F238E27FC236}">
                <a16:creationId xmlns:a16="http://schemas.microsoft.com/office/drawing/2014/main" id="{478F0BE9-B7B3-49C3-B5BB-E853A3EC3F6F}"/>
              </a:ext>
            </a:extLst>
          </p:cNvPr>
          <p:cNvGrpSpPr/>
          <p:nvPr/>
        </p:nvGrpSpPr>
        <p:grpSpPr>
          <a:xfrm>
            <a:off x="751755" y="2729100"/>
            <a:ext cx="7640490" cy="512774"/>
            <a:chOff x="751755" y="2729100"/>
            <a:chExt cx="7640490" cy="512774"/>
          </a:xfrm>
        </p:grpSpPr>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grpSp>
      <p:sp>
        <p:nvSpPr>
          <p:cNvPr id="2" name="Freeform: Shape 1">
            <a:extLst>
              <a:ext uri="{FF2B5EF4-FFF2-40B4-BE49-F238E27FC236}">
                <a16:creationId xmlns:a16="http://schemas.microsoft.com/office/drawing/2014/main" id="{FA6BED35-BBD2-45F7-89D2-AFDDF7D09B58}"/>
              </a:ext>
            </a:extLst>
          </p:cNvPr>
          <p:cNvSpPr/>
          <p:nvPr/>
        </p:nvSpPr>
        <p:spPr>
          <a:xfrm>
            <a:off x="6400802" y="2323500"/>
            <a:ext cx="2085785" cy="1087289"/>
          </a:xfrm>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extrusionOk="0">
                <a:moveTo>
                  <a:pt x="399225" y="30649"/>
                </a:moveTo>
                <a:cubicBezTo>
                  <a:pt x="352394" y="103882"/>
                  <a:pt x="143870" y="397036"/>
                  <a:pt x="2985" y="558969"/>
                </a:cubicBezTo>
                <a:cubicBezTo>
                  <a:pt x="-10255" y="580688"/>
                  <a:pt x="17905" y="599852"/>
                  <a:pt x="23305" y="619929"/>
                </a:cubicBezTo>
                <a:cubicBezTo>
                  <a:pt x="80662" y="737408"/>
                  <a:pt x="-3894" y="563914"/>
                  <a:pt x="53785" y="680889"/>
                </a:cubicBezTo>
                <a:cubicBezTo>
                  <a:pt x="62595" y="700175"/>
                  <a:pt x="67655" y="725187"/>
                  <a:pt x="74105" y="741849"/>
                </a:cubicBezTo>
                <a:cubicBezTo>
                  <a:pt x="77186" y="751982"/>
                  <a:pt x="83776" y="766169"/>
                  <a:pt x="84265" y="772329"/>
                </a:cubicBezTo>
                <a:cubicBezTo>
                  <a:pt x="92896" y="797152"/>
                  <a:pt x="95304" y="815041"/>
                  <a:pt x="114745" y="833289"/>
                </a:cubicBezTo>
                <a:cubicBezTo>
                  <a:pt x="134755" y="847938"/>
                  <a:pt x="153644" y="856852"/>
                  <a:pt x="175705" y="873929"/>
                </a:cubicBezTo>
                <a:cubicBezTo>
                  <a:pt x="180429" y="883558"/>
                  <a:pt x="212417" y="903041"/>
                  <a:pt x="236665" y="914569"/>
                </a:cubicBezTo>
                <a:cubicBezTo>
                  <a:pt x="247442" y="924558"/>
                  <a:pt x="261407" y="934400"/>
                  <a:pt x="267145" y="934889"/>
                </a:cubicBezTo>
                <a:cubicBezTo>
                  <a:pt x="278884" y="940468"/>
                  <a:pt x="285539" y="950837"/>
                  <a:pt x="297625" y="955209"/>
                </a:cubicBezTo>
                <a:cubicBezTo>
                  <a:pt x="347068" y="980832"/>
                  <a:pt x="456496" y="995463"/>
                  <a:pt x="510985" y="1026329"/>
                </a:cubicBezTo>
                <a:cubicBezTo>
                  <a:pt x="520066" y="1030579"/>
                  <a:pt x="532877" y="1031256"/>
                  <a:pt x="541465" y="1036489"/>
                </a:cubicBezTo>
                <a:cubicBezTo>
                  <a:pt x="561167" y="1048602"/>
                  <a:pt x="578753" y="1074023"/>
                  <a:pt x="602425" y="1077129"/>
                </a:cubicBezTo>
                <a:cubicBezTo>
                  <a:pt x="623059" y="1082894"/>
                  <a:pt x="646158" y="1084952"/>
                  <a:pt x="653225" y="1087289"/>
                </a:cubicBezTo>
                <a:cubicBezTo>
                  <a:pt x="667148" y="1086020"/>
                  <a:pt x="896578" y="1077319"/>
                  <a:pt x="947865" y="1066969"/>
                </a:cubicBezTo>
                <a:cubicBezTo>
                  <a:pt x="969945" y="1059546"/>
                  <a:pt x="986370" y="1048123"/>
                  <a:pt x="1008825" y="1046649"/>
                </a:cubicBezTo>
                <a:cubicBezTo>
                  <a:pt x="1026970" y="1042482"/>
                  <a:pt x="1043252" y="1037743"/>
                  <a:pt x="1059625" y="1036489"/>
                </a:cubicBezTo>
                <a:cubicBezTo>
                  <a:pt x="1125590" y="1013716"/>
                  <a:pt x="1059381" y="1031532"/>
                  <a:pt x="1151065" y="1016169"/>
                </a:cubicBezTo>
                <a:cubicBezTo>
                  <a:pt x="1170853" y="1011901"/>
                  <a:pt x="1192441" y="1011323"/>
                  <a:pt x="1212025" y="1006009"/>
                </a:cubicBezTo>
                <a:cubicBezTo>
                  <a:pt x="1221515" y="1004583"/>
                  <a:pt x="1232558" y="999813"/>
                  <a:pt x="1242505" y="995849"/>
                </a:cubicBezTo>
                <a:cubicBezTo>
                  <a:pt x="1259794" y="991730"/>
                  <a:pt x="1278715" y="987858"/>
                  <a:pt x="1293305" y="985689"/>
                </a:cubicBezTo>
                <a:cubicBezTo>
                  <a:pt x="1320204" y="978597"/>
                  <a:pt x="1337260" y="965061"/>
                  <a:pt x="1364425" y="965369"/>
                </a:cubicBezTo>
                <a:cubicBezTo>
                  <a:pt x="1437876" y="973414"/>
                  <a:pt x="1509891" y="963096"/>
                  <a:pt x="1587945" y="955209"/>
                </a:cubicBezTo>
                <a:cubicBezTo>
                  <a:pt x="1658463" y="947104"/>
                  <a:pt x="1665514" y="946884"/>
                  <a:pt x="1730185" y="934889"/>
                </a:cubicBezTo>
                <a:cubicBezTo>
                  <a:pt x="1820645" y="919018"/>
                  <a:pt x="1745689" y="920983"/>
                  <a:pt x="1821625" y="914569"/>
                </a:cubicBezTo>
                <a:cubicBezTo>
                  <a:pt x="1840380" y="911649"/>
                  <a:pt x="1854951" y="908642"/>
                  <a:pt x="1872425" y="904409"/>
                </a:cubicBezTo>
                <a:cubicBezTo>
                  <a:pt x="1882893" y="902551"/>
                  <a:pt x="1893908" y="898241"/>
                  <a:pt x="1902905" y="894249"/>
                </a:cubicBezTo>
                <a:cubicBezTo>
                  <a:pt x="1924253" y="882388"/>
                  <a:pt x="1963865" y="853609"/>
                  <a:pt x="1963865" y="853609"/>
                </a:cubicBezTo>
                <a:cubicBezTo>
                  <a:pt x="1991232" y="761302"/>
                  <a:pt x="1926107" y="895537"/>
                  <a:pt x="1994345" y="782489"/>
                </a:cubicBezTo>
                <a:cubicBezTo>
                  <a:pt x="2001917" y="762816"/>
                  <a:pt x="2005548" y="742586"/>
                  <a:pt x="2014665" y="721529"/>
                </a:cubicBezTo>
                <a:cubicBezTo>
                  <a:pt x="2022428" y="697467"/>
                  <a:pt x="2027162" y="681149"/>
                  <a:pt x="2034985" y="660569"/>
                </a:cubicBezTo>
                <a:cubicBezTo>
                  <a:pt x="2047850" y="636535"/>
                  <a:pt x="2048145" y="618350"/>
                  <a:pt x="2055305" y="599609"/>
                </a:cubicBezTo>
                <a:cubicBezTo>
                  <a:pt x="2058434" y="589646"/>
                  <a:pt x="2062742" y="577711"/>
                  <a:pt x="2065465" y="569129"/>
                </a:cubicBezTo>
                <a:cubicBezTo>
                  <a:pt x="2084269" y="506431"/>
                  <a:pt x="2072762" y="539953"/>
                  <a:pt x="2085785" y="477689"/>
                </a:cubicBezTo>
                <a:cubicBezTo>
                  <a:pt x="2079765" y="404007"/>
                  <a:pt x="2082749" y="384280"/>
                  <a:pt x="2065465" y="325289"/>
                </a:cubicBezTo>
                <a:cubicBezTo>
                  <a:pt x="2062273" y="303160"/>
                  <a:pt x="2057169" y="282826"/>
                  <a:pt x="2045145" y="264329"/>
                </a:cubicBezTo>
                <a:cubicBezTo>
                  <a:pt x="2031626" y="243099"/>
                  <a:pt x="2022559" y="214719"/>
                  <a:pt x="2004505" y="203369"/>
                </a:cubicBezTo>
                <a:cubicBezTo>
                  <a:pt x="1944886" y="168087"/>
                  <a:pt x="1977487" y="188353"/>
                  <a:pt x="1913065" y="122089"/>
                </a:cubicBezTo>
                <a:cubicBezTo>
                  <a:pt x="1893241" y="100616"/>
                  <a:pt x="1850364" y="57684"/>
                  <a:pt x="1821625" y="50969"/>
                </a:cubicBezTo>
                <a:cubicBezTo>
                  <a:pt x="1798108" y="50677"/>
                  <a:pt x="1780154" y="46398"/>
                  <a:pt x="1770825" y="40809"/>
                </a:cubicBezTo>
                <a:cubicBezTo>
                  <a:pt x="1720360" y="54873"/>
                  <a:pt x="1633773" y="51950"/>
                  <a:pt x="1577785" y="71289"/>
                </a:cubicBezTo>
                <a:cubicBezTo>
                  <a:pt x="1552005" y="84564"/>
                  <a:pt x="1534743" y="83964"/>
                  <a:pt x="1516825" y="91609"/>
                </a:cubicBezTo>
                <a:cubicBezTo>
                  <a:pt x="1508145" y="95951"/>
                  <a:pt x="1496460" y="99678"/>
                  <a:pt x="1486345" y="101769"/>
                </a:cubicBezTo>
                <a:cubicBezTo>
                  <a:pt x="1468016" y="109581"/>
                  <a:pt x="1448847" y="107287"/>
                  <a:pt x="1435545" y="111929"/>
                </a:cubicBezTo>
                <a:cubicBezTo>
                  <a:pt x="1415111" y="115206"/>
                  <a:pt x="1397697" y="117030"/>
                  <a:pt x="1374585" y="122089"/>
                </a:cubicBezTo>
                <a:cubicBezTo>
                  <a:pt x="1366103" y="124877"/>
                  <a:pt x="1354888" y="127437"/>
                  <a:pt x="1344105" y="132249"/>
                </a:cubicBezTo>
                <a:cubicBezTo>
                  <a:pt x="1268940" y="128768"/>
                  <a:pt x="1161490" y="118224"/>
                  <a:pt x="1069785" y="122089"/>
                </a:cubicBezTo>
                <a:cubicBezTo>
                  <a:pt x="1022891" y="119114"/>
                  <a:pt x="989476" y="105880"/>
                  <a:pt x="947865" y="101769"/>
                </a:cubicBezTo>
                <a:cubicBezTo>
                  <a:pt x="801138" y="84592"/>
                  <a:pt x="994922" y="129376"/>
                  <a:pt x="815785" y="81449"/>
                </a:cubicBezTo>
                <a:cubicBezTo>
                  <a:pt x="792360" y="78402"/>
                  <a:pt x="775352" y="73675"/>
                  <a:pt x="754825" y="71289"/>
                </a:cubicBezTo>
                <a:cubicBezTo>
                  <a:pt x="635617" y="38132"/>
                  <a:pt x="721749" y="65451"/>
                  <a:pt x="561785" y="50969"/>
                </a:cubicBezTo>
                <a:cubicBezTo>
                  <a:pt x="538131" y="46881"/>
                  <a:pt x="517101" y="43232"/>
                  <a:pt x="490665" y="40809"/>
                </a:cubicBezTo>
                <a:cubicBezTo>
                  <a:pt x="475765" y="41851"/>
                  <a:pt x="462976" y="44667"/>
                  <a:pt x="450025" y="50969"/>
                </a:cubicBezTo>
                <a:cubicBezTo>
                  <a:pt x="441779" y="53880"/>
                  <a:pt x="429640" y="63319"/>
                  <a:pt x="419545" y="61129"/>
                </a:cubicBezTo>
                <a:cubicBezTo>
                  <a:pt x="412848" y="52436"/>
                  <a:pt x="458556" y="-57876"/>
                  <a:pt x="399225" y="30649"/>
                </a:cubicBezTo>
                <a:close/>
              </a:path>
            </a:pathLst>
          </a:custGeom>
          <a:noFill/>
          <a:ln w="19050">
            <a:solidFill>
              <a:schemeClr val="accent4">
                <a:lumMod val="75000"/>
              </a:schemeClr>
            </a:solidFill>
            <a:prstDash val="dash"/>
            <a:extLst>
              <a:ext uri="{C807C97D-BFC1-408E-A445-0C87EB9F89A2}">
                <ask:lineSketchStyleProps xmlns:ask="http://schemas.microsoft.com/office/drawing/2018/sketchyshapes" sd="2868771900">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a:moveTo>
                          <a:pt x="399225" y="30649"/>
                        </a:moveTo>
                        <a:cubicBezTo>
                          <a:pt x="329798" y="113622"/>
                          <a:pt x="121376" y="373383"/>
                          <a:pt x="2985" y="558969"/>
                        </a:cubicBezTo>
                        <a:cubicBezTo>
                          <a:pt x="-8535" y="577027"/>
                          <a:pt x="16532" y="599609"/>
                          <a:pt x="23305" y="619929"/>
                        </a:cubicBezTo>
                        <a:cubicBezTo>
                          <a:pt x="60358" y="731089"/>
                          <a:pt x="1264" y="562716"/>
                          <a:pt x="53785" y="680889"/>
                        </a:cubicBezTo>
                        <a:cubicBezTo>
                          <a:pt x="62484" y="700462"/>
                          <a:pt x="67332" y="721529"/>
                          <a:pt x="74105" y="741849"/>
                        </a:cubicBezTo>
                        <a:lnTo>
                          <a:pt x="84265" y="772329"/>
                        </a:lnTo>
                        <a:cubicBezTo>
                          <a:pt x="91512" y="794071"/>
                          <a:pt x="96208" y="817069"/>
                          <a:pt x="114745" y="833289"/>
                        </a:cubicBezTo>
                        <a:cubicBezTo>
                          <a:pt x="133124" y="849371"/>
                          <a:pt x="155385" y="860382"/>
                          <a:pt x="175705" y="873929"/>
                        </a:cubicBezTo>
                        <a:lnTo>
                          <a:pt x="236665" y="914569"/>
                        </a:lnTo>
                        <a:lnTo>
                          <a:pt x="267145" y="934889"/>
                        </a:lnTo>
                        <a:cubicBezTo>
                          <a:pt x="277305" y="941662"/>
                          <a:pt x="286041" y="951348"/>
                          <a:pt x="297625" y="955209"/>
                        </a:cubicBezTo>
                        <a:lnTo>
                          <a:pt x="510985" y="1026329"/>
                        </a:lnTo>
                        <a:cubicBezTo>
                          <a:pt x="521145" y="1029716"/>
                          <a:pt x="532554" y="1030548"/>
                          <a:pt x="541465" y="1036489"/>
                        </a:cubicBezTo>
                        <a:cubicBezTo>
                          <a:pt x="561785" y="1050036"/>
                          <a:pt x="578478" y="1072340"/>
                          <a:pt x="602425" y="1077129"/>
                        </a:cubicBezTo>
                        <a:lnTo>
                          <a:pt x="653225" y="1087289"/>
                        </a:lnTo>
                        <a:cubicBezTo>
                          <a:pt x="674154" y="1086126"/>
                          <a:pt x="897410" y="1075873"/>
                          <a:pt x="947865" y="1066969"/>
                        </a:cubicBezTo>
                        <a:cubicBezTo>
                          <a:pt x="968958" y="1063247"/>
                          <a:pt x="987822" y="1050850"/>
                          <a:pt x="1008825" y="1046649"/>
                        </a:cubicBezTo>
                        <a:cubicBezTo>
                          <a:pt x="1025758" y="1043262"/>
                          <a:pt x="1042768" y="1040235"/>
                          <a:pt x="1059625" y="1036489"/>
                        </a:cubicBezTo>
                        <a:cubicBezTo>
                          <a:pt x="1133009" y="1020182"/>
                          <a:pt x="1066797" y="1031490"/>
                          <a:pt x="1151065" y="1016169"/>
                        </a:cubicBezTo>
                        <a:cubicBezTo>
                          <a:pt x="1171333" y="1012484"/>
                          <a:pt x="1191915" y="1010478"/>
                          <a:pt x="1212025" y="1006009"/>
                        </a:cubicBezTo>
                        <a:cubicBezTo>
                          <a:pt x="1222480" y="1003686"/>
                          <a:pt x="1232115" y="998446"/>
                          <a:pt x="1242505" y="995849"/>
                        </a:cubicBezTo>
                        <a:cubicBezTo>
                          <a:pt x="1259258" y="991661"/>
                          <a:pt x="1276552" y="989877"/>
                          <a:pt x="1293305" y="985689"/>
                        </a:cubicBezTo>
                        <a:cubicBezTo>
                          <a:pt x="1318948" y="979278"/>
                          <a:pt x="1336974" y="967481"/>
                          <a:pt x="1364425" y="965369"/>
                        </a:cubicBezTo>
                        <a:cubicBezTo>
                          <a:pt x="1438789" y="959649"/>
                          <a:pt x="1513438" y="958596"/>
                          <a:pt x="1587945" y="955209"/>
                        </a:cubicBezTo>
                        <a:cubicBezTo>
                          <a:pt x="1658601" y="946377"/>
                          <a:pt x="1665730" y="946608"/>
                          <a:pt x="1730185" y="934889"/>
                        </a:cubicBezTo>
                        <a:cubicBezTo>
                          <a:pt x="1814453" y="919568"/>
                          <a:pt x="1748241" y="930876"/>
                          <a:pt x="1821625" y="914569"/>
                        </a:cubicBezTo>
                        <a:cubicBezTo>
                          <a:pt x="1838482" y="910823"/>
                          <a:pt x="1855672" y="908597"/>
                          <a:pt x="1872425" y="904409"/>
                        </a:cubicBezTo>
                        <a:cubicBezTo>
                          <a:pt x="1882815" y="901812"/>
                          <a:pt x="1893543" y="899450"/>
                          <a:pt x="1902905" y="894249"/>
                        </a:cubicBezTo>
                        <a:cubicBezTo>
                          <a:pt x="1924253" y="882389"/>
                          <a:pt x="1963865" y="853609"/>
                          <a:pt x="1963865" y="853609"/>
                        </a:cubicBezTo>
                        <a:cubicBezTo>
                          <a:pt x="1996570" y="755495"/>
                          <a:pt x="1944126" y="908036"/>
                          <a:pt x="1994345" y="782489"/>
                        </a:cubicBezTo>
                        <a:cubicBezTo>
                          <a:pt x="2002300" y="762602"/>
                          <a:pt x="2007892" y="741849"/>
                          <a:pt x="2014665" y="721529"/>
                        </a:cubicBezTo>
                        <a:lnTo>
                          <a:pt x="2034985" y="660569"/>
                        </a:lnTo>
                        <a:lnTo>
                          <a:pt x="2055305" y="599609"/>
                        </a:lnTo>
                        <a:cubicBezTo>
                          <a:pt x="2058692" y="589449"/>
                          <a:pt x="2063365" y="579631"/>
                          <a:pt x="2065465" y="569129"/>
                        </a:cubicBezTo>
                        <a:cubicBezTo>
                          <a:pt x="2078363" y="504637"/>
                          <a:pt x="2071437" y="535082"/>
                          <a:pt x="2085785" y="477689"/>
                        </a:cubicBezTo>
                        <a:cubicBezTo>
                          <a:pt x="2078841" y="401305"/>
                          <a:pt x="2083025" y="383823"/>
                          <a:pt x="2065465" y="325289"/>
                        </a:cubicBezTo>
                        <a:cubicBezTo>
                          <a:pt x="2059310" y="304773"/>
                          <a:pt x="2057026" y="282151"/>
                          <a:pt x="2045145" y="264329"/>
                        </a:cubicBezTo>
                        <a:cubicBezTo>
                          <a:pt x="2031598" y="244009"/>
                          <a:pt x="2024825" y="216916"/>
                          <a:pt x="2004505" y="203369"/>
                        </a:cubicBezTo>
                        <a:cubicBezTo>
                          <a:pt x="1950115" y="167109"/>
                          <a:pt x="1982659" y="191683"/>
                          <a:pt x="1913065" y="122089"/>
                        </a:cubicBezTo>
                        <a:cubicBezTo>
                          <a:pt x="1890341" y="99365"/>
                          <a:pt x="1852006" y="57045"/>
                          <a:pt x="1821625" y="50969"/>
                        </a:cubicBezTo>
                        <a:lnTo>
                          <a:pt x="1770825" y="40809"/>
                        </a:lnTo>
                        <a:cubicBezTo>
                          <a:pt x="1715210" y="46988"/>
                          <a:pt x="1630454" y="53733"/>
                          <a:pt x="1577785" y="71289"/>
                        </a:cubicBezTo>
                        <a:lnTo>
                          <a:pt x="1516825" y="91609"/>
                        </a:lnTo>
                        <a:cubicBezTo>
                          <a:pt x="1506665" y="94996"/>
                          <a:pt x="1496847" y="99669"/>
                          <a:pt x="1486345" y="101769"/>
                        </a:cubicBezTo>
                        <a:lnTo>
                          <a:pt x="1435545" y="111929"/>
                        </a:lnTo>
                        <a:cubicBezTo>
                          <a:pt x="1415277" y="115614"/>
                          <a:pt x="1394695" y="117620"/>
                          <a:pt x="1374585" y="122089"/>
                        </a:cubicBezTo>
                        <a:cubicBezTo>
                          <a:pt x="1364130" y="124412"/>
                          <a:pt x="1354265" y="128862"/>
                          <a:pt x="1344105" y="132249"/>
                        </a:cubicBezTo>
                        <a:cubicBezTo>
                          <a:pt x="1252665" y="128862"/>
                          <a:pt x="1161018" y="129107"/>
                          <a:pt x="1069785" y="122089"/>
                        </a:cubicBezTo>
                        <a:cubicBezTo>
                          <a:pt x="1028706" y="118929"/>
                          <a:pt x="988505" y="108542"/>
                          <a:pt x="947865" y="101769"/>
                        </a:cubicBezTo>
                        <a:cubicBezTo>
                          <a:pt x="795807" y="76426"/>
                          <a:pt x="985738" y="107596"/>
                          <a:pt x="815785" y="81449"/>
                        </a:cubicBezTo>
                        <a:cubicBezTo>
                          <a:pt x="795424" y="78317"/>
                          <a:pt x="775186" y="74421"/>
                          <a:pt x="754825" y="71289"/>
                        </a:cubicBezTo>
                        <a:cubicBezTo>
                          <a:pt x="629910" y="52071"/>
                          <a:pt x="730430" y="68721"/>
                          <a:pt x="561785" y="50969"/>
                        </a:cubicBezTo>
                        <a:cubicBezTo>
                          <a:pt x="537969" y="48462"/>
                          <a:pt x="514372" y="44196"/>
                          <a:pt x="490665" y="40809"/>
                        </a:cubicBezTo>
                        <a:cubicBezTo>
                          <a:pt x="477118" y="44196"/>
                          <a:pt x="463451" y="47133"/>
                          <a:pt x="450025" y="50969"/>
                        </a:cubicBezTo>
                        <a:cubicBezTo>
                          <a:pt x="439727" y="53911"/>
                          <a:pt x="430047" y="63229"/>
                          <a:pt x="419545" y="61129"/>
                        </a:cubicBezTo>
                        <a:cubicBezTo>
                          <a:pt x="410152" y="59250"/>
                          <a:pt x="468652" y="-52324"/>
                          <a:pt x="399225" y="30649"/>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grpSp>
        <p:nvGrpSpPr>
          <p:cNvPr id="37" name="Group 36">
            <a:extLst>
              <a:ext uri="{FF2B5EF4-FFF2-40B4-BE49-F238E27FC236}">
                <a16:creationId xmlns:a16="http://schemas.microsoft.com/office/drawing/2014/main" id="{0CEE561A-D4C5-405B-9A7E-8497D718A756}"/>
              </a:ext>
            </a:extLst>
          </p:cNvPr>
          <p:cNvGrpSpPr/>
          <p:nvPr/>
        </p:nvGrpSpPr>
        <p:grpSpPr>
          <a:xfrm>
            <a:off x="3389530" y="3410789"/>
            <a:ext cx="3856947" cy="1097335"/>
            <a:chOff x="3389530" y="3410789"/>
            <a:chExt cx="3856947" cy="1097335"/>
          </a:xfrm>
        </p:grpSpPr>
        <p:sp>
          <p:nvSpPr>
            <p:cNvPr id="9" name="Title 2">
              <a:extLst>
                <a:ext uri="{FF2B5EF4-FFF2-40B4-BE49-F238E27FC236}">
                  <a16:creationId xmlns:a16="http://schemas.microsoft.com/office/drawing/2014/main" id="{8A121642-A76F-4583-A117-7FE30D75CEB7}"/>
                </a:ext>
              </a:extLst>
            </p:cNvPr>
            <p:cNvSpPr txBox="1">
              <a:spLocks/>
            </p:cNvSpPr>
            <p:nvPr/>
          </p:nvSpPr>
          <p:spPr>
            <a:xfrm>
              <a:off x="3389530" y="3749675"/>
              <a:ext cx="3856947" cy="758449"/>
            </a:xfrm>
            <a:prstGeom prst="rect">
              <a:avLst/>
            </a:prstGeom>
            <a:ln>
              <a:noFill/>
            </a:ln>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2000" dirty="0">
                  <a:solidFill>
                    <a:schemeClr val="accent4">
                      <a:lumMod val="75000"/>
                    </a:schemeClr>
                  </a:solidFill>
                </a:rPr>
                <a:t>verification-based systems</a:t>
              </a:r>
            </a:p>
            <a:p>
              <a:r>
                <a:rPr lang="en-US" sz="2000" b="0" dirty="0">
                  <a:solidFill>
                    <a:schemeClr val="accent4">
                      <a:lumMod val="75000"/>
                    </a:schemeClr>
                  </a:solidFill>
                </a:rPr>
                <a:t>(e.g. </a:t>
              </a:r>
              <a:r>
                <a:rPr lang="en-US" sz="2000" dirty="0" err="1">
                  <a:solidFill>
                    <a:schemeClr val="accent4">
                      <a:lumMod val="75000"/>
                    </a:schemeClr>
                  </a:solidFill>
                </a:rPr>
                <a:t>ReSyn</a:t>
              </a:r>
              <a:r>
                <a:rPr lang="en-US" sz="2000" b="0" dirty="0">
                  <a:solidFill>
                    <a:schemeClr val="accent4">
                      <a:lumMod val="75000"/>
                    </a:schemeClr>
                  </a:solidFill>
                </a:rPr>
                <a:t>)</a:t>
              </a:r>
            </a:p>
          </p:txBody>
        </p:sp>
        <p:sp>
          <p:nvSpPr>
            <p:cNvPr id="4" name="Freeform: Shape 3">
              <a:extLst>
                <a:ext uri="{FF2B5EF4-FFF2-40B4-BE49-F238E27FC236}">
                  <a16:creationId xmlns:a16="http://schemas.microsoft.com/office/drawing/2014/main" id="{2E81146E-96F9-4B0F-9023-91A504027D22}"/>
                </a:ext>
              </a:extLst>
            </p:cNvPr>
            <p:cNvSpPr/>
            <p:nvPr/>
          </p:nvSpPr>
          <p:spPr>
            <a:xfrm flipH="1">
              <a:off x="6400802" y="3410789"/>
              <a:ext cx="219075" cy="411606"/>
            </a:xfrm>
            <a:custGeom>
              <a:avLst/>
              <a:gdLst>
                <a:gd name="connsiteX0" fmla="*/ 219075 w 219075"/>
                <a:gd name="connsiteY0" fmla="*/ 411606 h 411606"/>
                <a:gd name="connsiteX1" fmla="*/ 194742 w 219075"/>
                <a:gd name="connsiteY1" fmla="*/ 366273 h 411606"/>
                <a:gd name="connsiteX2" fmla="*/ 186631 w 219075"/>
                <a:gd name="connsiteY2" fmla="*/ 320941 h 411606"/>
                <a:gd name="connsiteX3" fmla="*/ 154187 w 219075"/>
                <a:gd name="connsiteY3" fmla="*/ 194011 h 411606"/>
                <a:gd name="connsiteX4" fmla="*/ 121743 w 219075"/>
                <a:gd name="connsiteY4" fmla="*/ 139612 h 411606"/>
                <a:gd name="connsiteX5" fmla="*/ 105521 w 219075"/>
                <a:gd name="connsiteY5" fmla="*/ 112413 h 411606"/>
                <a:gd name="connsiteX6" fmla="*/ 81188 w 219075"/>
                <a:gd name="connsiteY6" fmla="*/ 94280 h 411606"/>
                <a:gd name="connsiteX7" fmla="*/ 48744 w 219075"/>
                <a:gd name="connsiteY7" fmla="*/ 39881 h 411606"/>
                <a:gd name="connsiteX8" fmla="*/ 32522 w 219075"/>
                <a:gd name="connsiteY8" fmla="*/ 12682 h 411606"/>
                <a:gd name="connsiteX9" fmla="*/ 8189 w 219075"/>
                <a:gd name="connsiteY9" fmla="*/ 3615 h 411606"/>
                <a:gd name="connsiteX10" fmla="*/ 8189 w 219075"/>
                <a:gd name="connsiteY10" fmla="*/ 58014 h 411606"/>
                <a:gd name="connsiteX11" fmla="*/ 16300 w 219075"/>
                <a:gd name="connsiteY11" fmla="*/ 112413 h 411606"/>
                <a:gd name="connsiteX12" fmla="*/ 32522 w 219075"/>
                <a:gd name="connsiteY12" fmla="*/ 175878 h 411606"/>
                <a:gd name="connsiteX13" fmla="*/ 154187 w 219075"/>
                <a:gd name="connsiteY13" fmla="*/ 12682 h 411606"/>
                <a:gd name="connsiteX14" fmla="*/ 194742 w 219075"/>
                <a:gd name="connsiteY14" fmla="*/ 21748 h 411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075" h="411606" extrusionOk="0">
                  <a:moveTo>
                    <a:pt x="219075" y="411606"/>
                  </a:moveTo>
                  <a:cubicBezTo>
                    <a:pt x="211057" y="394641"/>
                    <a:pt x="200471" y="382892"/>
                    <a:pt x="194742" y="366273"/>
                  </a:cubicBezTo>
                  <a:cubicBezTo>
                    <a:pt x="192370" y="351749"/>
                    <a:pt x="187367" y="336169"/>
                    <a:pt x="186631" y="320941"/>
                  </a:cubicBezTo>
                  <a:cubicBezTo>
                    <a:pt x="184136" y="311287"/>
                    <a:pt x="163427" y="206446"/>
                    <a:pt x="154187" y="194011"/>
                  </a:cubicBezTo>
                  <a:cubicBezTo>
                    <a:pt x="149444" y="180955"/>
                    <a:pt x="137597" y="156841"/>
                    <a:pt x="121743" y="139612"/>
                  </a:cubicBezTo>
                  <a:cubicBezTo>
                    <a:pt x="118124" y="131494"/>
                    <a:pt x="115197" y="118574"/>
                    <a:pt x="105521" y="112413"/>
                  </a:cubicBezTo>
                  <a:cubicBezTo>
                    <a:pt x="94280" y="103232"/>
                    <a:pt x="88319" y="102630"/>
                    <a:pt x="81188" y="94280"/>
                  </a:cubicBezTo>
                  <a:cubicBezTo>
                    <a:pt x="74559" y="73381"/>
                    <a:pt x="58602" y="47321"/>
                    <a:pt x="48744" y="39881"/>
                  </a:cubicBezTo>
                  <a:cubicBezTo>
                    <a:pt x="44656" y="31313"/>
                    <a:pt x="43442" y="15655"/>
                    <a:pt x="32522" y="12682"/>
                  </a:cubicBezTo>
                  <a:cubicBezTo>
                    <a:pt x="20256" y="9926"/>
                    <a:pt x="12374" y="3752"/>
                    <a:pt x="8189" y="3615"/>
                  </a:cubicBezTo>
                  <a:cubicBezTo>
                    <a:pt x="688" y="44029"/>
                    <a:pt x="467" y="15859"/>
                    <a:pt x="8189" y="58014"/>
                  </a:cubicBezTo>
                  <a:cubicBezTo>
                    <a:pt x="12384" y="73066"/>
                    <a:pt x="13059" y="96859"/>
                    <a:pt x="16300" y="112413"/>
                  </a:cubicBezTo>
                  <a:cubicBezTo>
                    <a:pt x="21738" y="141664"/>
                    <a:pt x="24039" y="150258"/>
                    <a:pt x="32522" y="175878"/>
                  </a:cubicBezTo>
                  <a:cubicBezTo>
                    <a:pt x="41738" y="-23992"/>
                    <a:pt x="-10622" y="-7373"/>
                    <a:pt x="154187" y="12682"/>
                  </a:cubicBezTo>
                  <a:cubicBezTo>
                    <a:pt x="240129" y="17006"/>
                    <a:pt x="129335" y="26063"/>
                    <a:pt x="194742" y="21748"/>
                  </a:cubicBezTo>
                </a:path>
              </a:pathLst>
            </a:custGeom>
            <a:noFill/>
            <a:ln w="19050">
              <a:solidFill>
                <a:schemeClr val="accent4">
                  <a:lumMod val="75000"/>
                </a:schemeClr>
              </a:solidFill>
              <a:extLst>
                <a:ext uri="{C807C97D-BFC1-408E-A445-0C87EB9F89A2}">
                  <ask:lineSketchStyleProps xmlns:ask="http://schemas.microsoft.com/office/drawing/2018/sketchyshapes" sd="2931122416">
                    <a:custGeom>
                      <a:avLst/>
                      <a:gdLst>
                        <a:gd name="connsiteX0" fmla="*/ 274419 w 274419"/>
                        <a:gd name="connsiteY0" fmla="*/ 461252 h 461252"/>
                        <a:gd name="connsiteX1" fmla="*/ 243939 w 274419"/>
                        <a:gd name="connsiteY1" fmla="*/ 410452 h 461252"/>
                        <a:gd name="connsiteX2" fmla="*/ 233779 w 274419"/>
                        <a:gd name="connsiteY2" fmla="*/ 359652 h 461252"/>
                        <a:gd name="connsiteX3" fmla="*/ 193139 w 274419"/>
                        <a:gd name="connsiteY3" fmla="*/ 217412 h 461252"/>
                        <a:gd name="connsiteX4" fmla="*/ 152499 w 274419"/>
                        <a:gd name="connsiteY4" fmla="*/ 156452 h 461252"/>
                        <a:gd name="connsiteX5" fmla="*/ 132179 w 274419"/>
                        <a:gd name="connsiteY5" fmla="*/ 125972 h 461252"/>
                        <a:gd name="connsiteX6" fmla="*/ 101699 w 274419"/>
                        <a:gd name="connsiteY6" fmla="*/ 105652 h 461252"/>
                        <a:gd name="connsiteX7" fmla="*/ 61059 w 274419"/>
                        <a:gd name="connsiteY7" fmla="*/ 44692 h 461252"/>
                        <a:gd name="connsiteX8" fmla="*/ 40739 w 274419"/>
                        <a:gd name="connsiteY8" fmla="*/ 14212 h 461252"/>
                        <a:gd name="connsiteX9" fmla="*/ 10259 w 274419"/>
                        <a:gd name="connsiteY9" fmla="*/ 4052 h 461252"/>
                        <a:gd name="connsiteX10" fmla="*/ 10259 w 274419"/>
                        <a:gd name="connsiteY10" fmla="*/ 65012 h 461252"/>
                        <a:gd name="connsiteX11" fmla="*/ 20419 w 274419"/>
                        <a:gd name="connsiteY11" fmla="*/ 125972 h 461252"/>
                        <a:gd name="connsiteX12" fmla="*/ 40739 w 274419"/>
                        <a:gd name="connsiteY12" fmla="*/ 197092 h 461252"/>
                        <a:gd name="connsiteX13" fmla="*/ 193139 w 274419"/>
                        <a:gd name="connsiteY13" fmla="*/ 14212 h 461252"/>
                        <a:gd name="connsiteX14" fmla="*/ 243939 w 274419"/>
                        <a:gd name="connsiteY14" fmla="*/ 24372 h 46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419" h="461252">
                          <a:moveTo>
                            <a:pt x="274419" y="461252"/>
                          </a:moveTo>
                          <a:cubicBezTo>
                            <a:pt x="264259" y="444319"/>
                            <a:pt x="251273" y="428787"/>
                            <a:pt x="243939" y="410452"/>
                          </a:cubicBezTo>
                          <a:cubicBezTo>
                            <a:pt x="237526" y="394418"/>
                            <a:pt x="237662" y="376478"/>
                            <a:pt x="233779" y="359652"/>
                          </a:cubicBezTo>
                          <a:cubicBezTo>
                            <a:pt x="231388" y="349291"/>
                            <a:pt x="204555" y="234536"/>
                            <a:pt x="193139" y="217412"/>
                          </a:cubicBezTo>
                          <a:lnTo>
                            <a:pt x="152499" y="156452"/>
                          </a:lnTo>
                          <a:cubicBezTo>
                            <a:pt x="145726" y="146292"/>
                            <a:pt x="142339" y="132745"/>
                            <a:pt x="132179" y="125972"/>
                          </a:cubicBezTo>
                          <a:lnTo>
                            <a:pt x="101699" y="105652"/>
                          </a:lnTo>
                          <a:lnTo>
                            <a:pt x="61059" y="44692"/>
                          </a:lnTo>
                          <a:cubicBezTo>
                            <a:pt x="54286" y="34532"/>
                            <a:pt x="52323" y="18073"/>
                            <a:pt x="40739" y="14212"/>
                          </a:cubicBezTo>
                          <a:lnTo>
                            <a:pt x="10259" y="4052"/>
                          </a:lnTo>
                          <a:cubicBezTo>
                            <a:pt x="-5997" y="52820"/>
                            <a:pt x="-578" y="16244"/>
                            <a:pt x="10259" y="65012"/>
                          </a:cubicBezTo>
                          <a:cubicBezTo>
                            <a:pt x="14728" y="85122"/>
                            <a:pt x="16379" y="105772"/>
                            <a:pt x="20419" y="125972"/>
                          </a:cubicBezTo>
                          <a:cubicBezTo>
                            <a:pt x="26798" y="157866"/>
                            <a:pt x="31056" y="168042"/>
                            <a:pt x="40739" y="197092"/>
                          </a:cubicBezTo>
                          <a:cubicBezTo>
                            <a:pt x="52721" y="-30558"/>
                            <a:pt x="-12874" y="-10025"/>
                            <a:pt x="193139" y="14212"/>
                          </a:cubicBezTo>
                          <a:cubicBezTo>
                            <a:pt x="297705" y="26514"/>
                            <a:pt x="170117" y="24372"/>
                            <a:pt x="243939" y="24372"/>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grpSp>
      <p:grpSp>
        <p:nvGrpSpPr>
          <p:cNvPr id="36" name="Group 35">
            <a:extLst>
              <a:ext uri="{FF2B5EF4-FFF2-40B4-BE49-F238E27FC236}">
                <a16:creationId xmlns:a16="http://schemas.microsoft.com/office/drawing/2014/main" id="{C2592A66-9FA8-401F-B7FC-2C8B56F9EA2F}"/>
              </a:ext>
            </a:extLst>
          </p:cNvPr>
          <p:cNvGrpSpPr/>
          <p:nvPr/>
        </p:nvGrpSpPr>
        <p:grpSpPr>
          <a:xfrm>
            <a:off x="1089814" y="4032846"/>
            <a:ext cx="7017737" cy="2460347"/>
            <a:chOff x="1089814" y="4032846"/>
            <a:chExt cx="7017737" cy="2460347"/>
          </a:xfrm>
        </p:grpSpPr>
        <p:sp>
          <p:nvSpPr>
            <p:cNvPr id="17" name="TextBox 16">
              <a:extLst>
                <a:ext uri="{FF2B5EF4-FFF2-40B4-BE49-F238E27FC236}">
                  <a16:creationId xmlns:a16="http://schemas.microsoft.com/office/drawing/2014/main" id="{DCB3ED08-95D0-4540-BF0B-760AB140706F}"/>
                </a:ext>
              </a:extLst>
            </p:cNvPr>
            <p:cNvSpPr txBox="1"/>
            <p:nvPr/>
          </p:nvSpPr>
          <p:spPr>
            <a:xfrm>
              <a:off x="1089815" y="4032846"/>
              <a:ext cx="1914425" cy="954107"/>
            </a:xfrm>
            <a:prstGeom prst="rect">
              <a:avLst/>
            </a:prstGeom>
            <a:noFill/>
            <a:ln>
              <a:solidFill>
                <a:schemeClr val="accent4">
                  <a:lumMod val="75000"/>
                </a:schemeClr>
              </a:solidFill>
              <a:prstDash val="dash"/>
            </a:ln>
          </p:spPr>
          <p:txBody>
            <a:bodyPr wrap="square" rIns="91440" rtlCol="0" anchor="ctr">
              <a:spAutoFit/>
            </a:bodyPr>
            <a:lstStyle/>
            <a:p>
              <a:r>
                <a:rPr lang="en-US" sz="1400" b="1" dirty="0">
                  <a:solidFill>
                    <a:schemeClr val="accent4">
                      <a:lumMod val="75000"/>
                    </a:schemeClr>
                  </a:solidFill>
                  <a:latin typeface="Fira Sans" panose="020B0503050000020004" pitchFamily="34" charset="0"/>
                </a:rPr>
                <a:t>input 1:</a:t>
              </a:r>
              <a:endParaRPr lang="en-US" sz="1400" dirty="0">
                <a:solidFill>
                  <a:schemeClr val="accent4">
                    <a:lumMod val="75000"/>
                  </a:schemeClr>
                </a:solidFill>
                <a:latin typeface="Fira Sans" panose="020B0503050000020004" pitchFamily="34" charset="0"/>
              </a:endParaRPr>
            </a:p>
            <a:p>
              <a:r>
                <a:rPr lang="en-US" sz="1400" dirty="0">
                  <a:solidFill>
                    <a:schemeClr val="accent4">
                      <a:lumMod val="75000"/>
                    </a:schemeClr>
                  </a:solidFill>
                  <a:latin typeface="Fira Sans" panose="020B0503050000020004" pitchFamily="34" charset="0"/>
                </a:rPr>
                <a:t>program with</a:t>
              </a:r>
            </a:p>
            <a:p>
              <a:r>
                <a:rPr lang="en-US" sz="1400" dirty="0">
                  <a:solidFill>
                    <a:schemeClr val="accent4">
                      <a:lumMod val="75000"/>
                    </a:schemeClr>
                  </a:solidFill>
                  <a:latin typeface="Fira Sans" panose="020B0503050000020004" pitchFamily="34" charset="0"/>
                </a:rPr>
                <a:t>cost model</a:t>
              </a:r>
            </a:p>
            <a:p>
              <a:r>
                <a:rPr lang="en-US" sz="1400" dirty="0">
                  <a:solidFill>
                    <a:schemeClr val="accent4">
                      <a:lumMod val="75000"/>
                    </a:schemeClr>
                  </a:solidFill>
                  <a:latin typeface="Fira Sans" panose="020B0503050000020004" pitchFamily="34" charset="0"/>
                </a:rPr>
                <a:t>(e.g. insert sort)</a:t>
              </a:r>
              <a:endParaRPr lang="en-US" sz="1600" dirty="0">
                <a:solidFill>
                  <a:schemeClr val="accent4">
                    <a:lumMod val="75000"/>
                  </a:schemeClr>
                </a:solidFill>
                <a:latin typeface="Fira Sans" panose="020B0503050000020004" pitchFamily="34" charset="0"/>
              </a:endParaRPr>
            </a:p>
          </p:txBody>
        </p:sp>
        <p:sp>
          <p:nvSpPr>
            <p:cNvPr id="18" name="TextBox 17">
              <a:extLst>
                <a:ext uri="{FF2B5EF4-FFF2-40B4-BE49-F238E27FC236}">
                  <a16:creationId xmlns:a16="http://schemas.microsoft.com/office/drawing/2014/main" id="{577405E6-3C4D-4632-B5B2-29A8F900B15F}"/>
                </a:ext>
              </a:extLst>
            </p:cNvPr>
            <p:cNvSpPr txBox="1"/>
            <p:nvPr/>
          </p:nvSpPr>
          <p:spPr>
            <a:xfrm>
              <a:off x="4621702" y="4842638"/>
              <a:ext cx="912429" cy="400110"/>
            </a:xfrm>
            <a:prstGeom prst="rect">
              <a:avLst/>
            </a:prstGeom>
            <a:solidFill>
              <a:schemeClr val="accent4">
                <a:lumMod val="20000"/>
                <a:lumOff val="80000"/>
              </a:schemeClr>
            </a:solidFill>
            <a:ln>
              <a:noFill/>
            </a:ln>
          </p:spPr>
          <p:txBody>
            <a:bodyPr wrap="none" rtlCol="0">
              <a:spAutoFit/>
            </a:bodyPr>
            <a:lstStyle/>
            <a:p>
              <a:r>
                <a:rPr lang="en-US" sz="2000" b="1" dirty="0" err="1">
                  <a:solidFill>
                    <a:schemeClr val="accent4">
                      <a:lumMod val="75000"/>
                    </a:schemeClr>
                  </a:solidFill>
                  <a:latin typeface="Fira Sans" panose="020B0503050000020004" pitchFamily="34" charset="0"/>
                </a:rPr>
                <a:t>ReSyn</a:t>
              </a:r>
              <a:endParaRPr lang="en-US" sz="2000" b="1" dirty="0">
                <a:solidFill>
                  <a:schemeClr val="accent4">
                    <a:lumMod val="75000"/>
                  </a:schemeClr>
                </a:solidFill>
                <a:latin typeface="Fira Sans" panose="020B0503050000020004" pitchFamily="34" charset="0"/>
              </a:endParaRPr>
            </a:p>
          </p:txBody>
        </p:sp>
        <p:sp>
          <p:nvSpPr>
            <p:cNvPr id="20" name="TextBox 19">
              <a:extLst>
                <a:ext uri="{FF2B5EF4-FFF2-40B4-BE49-F238E27FC236}">
                  <a16:creationId xmlns:a16="http://schemas.microsoft.com/office/drawing/2014/main" id="{920C15EB-FE88-4426-98AF-97581D9B6E33}"/>
                </a:ext>
              </a:extLst>
            </p:cNvPr>
            <p:cNvSpPr txBox="1"/>
            <p:nvPr/>
          </p:nvSpPr>
          <p:spPr>
            <a:xfrm>
              <a:off x="6624453" y="4504084"/>
              <a:ext cx="1483098" cy="1077218"/>
            </a:xfrm>
            <a:prstGeom prst="rect">
              <a:avLst/>
            </a:prstGeom>
            <a:noFill/>
            <a:ln>
              <a:solidFill>
                <a:schemeClr val="accent4">
                  <a:lumMod val="75000"/>
                </a:schemeClr>
              </a:solidFill>
              <a:prstDash val="dash"/>
            </a:ln>
          </p:spPr>
          <p:txBody>
            <a:bodyPr wrap="none" rtlCol="0">
              <a:spAutoFit/>
            </a:bodyPr>
            <a:lstStyle/>
            <a:p>
              <a:r>
                <a:rPr lang="en-US" sz="1600" b="1" dirty="0">
                  <a:solidFill>
                    <a:schemeClr val="accent4">
                      <a:lumMod val="75000"/>
                    </a:schemeClr>
                  </a:solidFill>
                  <a:latin typeface="Fira Sans" panose="020B0503050000020004" pitchFamily="34" charset="0"/>
                </a:rPr>
                <a:t>output:</a:t>
              </a:r>
            </a:p>
            <a:p>
              <a:r>
                <a:rPr lang="en-US" sz="1600" dirty="0">
                  <a:solidFill>
                    <a:schemeClr val="accent4">
                      <a:lumMod val="75000"/>
                    </a:schemeClr>
                  </a:solidFill>
                  <a:latin typeface="Fira Sans" panose="020B0503050000020004" pitchFamily="34" charset="0"/>
                </a:rPr>
                <a:t>“this bound is</a:t>
              </a:r>
            </a:p>
            <a:p>
              <a:r>
                <a:rPr lang="en-US" sz="1600" dirty="0">
                  <a:solidFill>
                    <a:schemeClr val="accent4">
                      <a:lumMod val="75000"/>
                    </a:schemeClr>
                  </a:solidFill>
                  <a:latin typeface="Fira Sans" panose="020B0503050000020004" pitchFamily="34" charset="0"/>
                </a:rPr>
                <a:t>valid for this</a:t>
              </a:r>
            </a:p>
            <a:p>
              <a:r>
                <a:rPr lang="en-US" sz="1600" dirty="0">
                  <a:solidFill>
                    <a:schemeClr val="accent4">
                      <a:lumMod val="75000"/>
                    </a:schemeClr>
                  </a:solidFill>
                  <a:latin typeface="Fira Sans" panose="020B0503050000020004" pitchFamily="34" charset="0"/>
                </a:rPr>
                <a:t>program”</a:t>
              </a:r>
            </a:p>
          </p:txBody>
        </p:sp>
        <p:cxnSp>
          <p:nvCxnSpPr>
            <p:cNvPr id="28" name="Straight Arrow Connector 27">
              <a:extLst>
                <a:ext uri="{FF2B5EF4-FFF2-40B4-BE49-F238E27FC236}">
                  <a16:creationId xmlns:a16="http://schemas.microsoft.com/office/drawing/2014/main" id="{37273046-C7AE-466A-B86A-7F329BA59F4A}"/>
                </a:ext>
              </a:extLst>
            </p:cNvPr>
            <p:cNvCxnSpPr>
              <a:cxnSpLocks/>
              <a:stCxn id="17" idx="3"/>
              <a:endCxn id="18" idx="1"/>
            </p:cNvCxnSpPr>
            <p:nvPr/>
          </p:nvCxnSpPr>
          <p:spPr>
            <a:xfrm>
              <a:off x="3004240" y="4509900"/>
              <a:ext cx="1617462" cy="532793"/>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C2B708B-9988-4ED8-A126-409E41E459FB}"/>
                </a:ext>
              </a:extLst>
            </p:cNvPr>
            <p:cNvCxnSpPr>
              <a:stCxn id="18" idx="3"/>
              <a:endCxn id="20" idx="1"/>
            </p:cNvCxnSpPr>
            <p:nvPr/>
          </p:nvCxnSpPr>
          <p:spPr>
            <a:xfrm>
              <a:off x="5534131" y="5042693"/>
              <a:ext cx="1090322" cy="0"/>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3ED7632-7CDB-4922-8C3D-1A42694D4361}"/>
                </a:ext>
              </a:extLst>
            </p:cNvPr>
            <p:cNvSpPr txBox="1"/>
            <p:nvPr/>
          </p:nvSpPr>
          <p:spPr>
            <a:xfrm>
              <a:off x="1089814" y="5108198"/>
              <a:ext cx="1914425" cy="1384995"/>
            </a:xfrm>
            <a:prstGeom prst="rect">
              <a:avLst/>
            </a:prstGeom>
            <a:noFill/>
            <a:ln>
              <a:solidFill>
                <a:schemeClr val="accent4">
                  <a:lumMod val="75000"/>
                </a:schemeClr>
              </a:solidFill>
              <a:prstDash val="dash"/>
            </a:ln>
          </p:spPr>
          <p:txBody>
            <a:bodyPr wrap="square" rIns="91440" rtlCol="0" anchor="ctr">
              <a:spAutoFit/>
            </a:bodyPr>
            <a:lstStyle/>
            <a:p>
              <a:r>
                <a:rPr lang="en-US" sz="1400" b="1" dirty="0">
                  <a:solidFill>
                    <a:schemeClr val="accent4">
                      <a:lumMod val="75000"/>
                    </a:schemeClr>
                  </a:solidFill>
                  <a:latin typeface="Fira Sans" panose="020B0503050000020004" pitchFamily="34" charset="0"/>
                </a:rPr>
                <a:t>input 2:</a:t>
              </a:r>
              <a:endParaRPr lang="en-US" sz="1400" dirty="0">
                <a:solidFill>
                  <a:schemeClr val="accent4">
                    <a:lumMod val="75000"/>
                  </a:schemeClr>
                </a:solidFill>
                <a:latin typeface="Fira Sans" panose="020B0503050000020004" pitchFamily="34" charset="0"/>
              </a:endParaRPr>
            </a:p>
            <a:p>
              <a:r>
                <a:rPr lang="en-US" sz="1400" dirty="0">
                  <a:solidFill>
                    <a:schemeClr val="accent4">
                      <a:lumMod val="75000"/>
                    </a:schemeClr>
                  </a:solidFill>
                  <a:latin typeface="Fira Sans" panose="020B0503050000020004" pitchFamily="34" charset="0"/>
                </a:rPr>
                <a:t>resource bound</a:t>
              </a:r>
            </a:p>
            <a:p>
              <a:r>
                <a:rPr lang="en-US" sz="1400" dirty="0">
                  <a:solidFill>
                    <a:schemeClr val="accent4">
                      <a:lumMod val="75000"/>
                    </a:schemeClr>
                  </a:solidFill>
                  <a:latin typeface="Fira Sans" panose="020B0503050000020004" pitchFamily="34" charset="0"/>
                </a:rPr>
                <a:t>to verify (e.g. “this program ranges</a:t>
              </a:r>
            </a:p>
            <a:p>
              <a:r>
                <a:rPr lang="en-US" sz="1400" dirty="0">
                  <a:solidFill>
                    <a:schemeClr val="accent4">
                      <a:lumMod val="75000"/>
                    </a:schemeClr>
                  </a:solidFill>
                  <a:latin typeface="Fira Sans" panose="020B0503050000020004" pitchFamily="34" charset="0"/>
                </a:rPr>
                <a:t>from O(n) to O(𝑛^2),</a:t>
              </a:r>
            </a:p>
            <a:p>
              <a:r>
                <a:rPr lang="en-US" sz="1400" dirty="0">
                  <a:solidFill>
                    <a:schemeClr val="accent4">
                      <a:lumMod val="75000"/>
                    </a:schemeClr>
                  </a:solidFill>
                  <a:latin typeface="Fira Sans" panose="020B0503050000020004" pitchFamily="34" charset="0"/>
                </a:rPr>
                <a:t>depending on input”)</a:t>
              </a:r>
              <a:endParaRPr lang="en-US" sz="1600" dirty="0">
                <a:solidFill>
                  <a:schemeClr val="accent4">
                    <a:lumMod val="75000"/>
                  </a:schemeClr>
                </a:solidFill>
                <a:latin typeface="Fira Sans" panose="020B0503050000020004" pitchFamily="34" charset="0"/>
              </a:endParaRPr>
            </a:p>
          </p:txBody>
        </p:sp>
        <p:cxnSp>
          <p:nvCxnSpPr>
            <p:cNvPr id="31" name="Straight Arrow Connector 30">
              <a:extLst>
                <a:ext uri="{FF2B5EF4-FFF2-40B4-BE49-F238E27FC236}">
                  <a16:creationId xmlns:a16="http://schemas.microsoft.com/office/drawing/2014/main" id="{A0990098-C454-4DBC-B4A3-6BB7132DE273}"/>
                </a:ext>
              </a:extLst>
            </p:cNvPr>
            <p:cNvCxnSpPr>
              <a:cxnSpLocks/>
              <a:stCxn id="30" idx="3"/>
              <a:endCxn id="18" idx="1"/>
            </p:cNvCxnSpPr>
            <p:nvPr/>
          </p:nvCxnSpPr>
          <p:spPr>
            <a:xfrm flipV="1">
              <a:off x="3004239" y="5042693"/>
              <a:ext cx="1617463" cy="758003"/>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18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grpSp>
        <p:nvGrpSpPr>
          <p:cNvPr id="35" name="Group 34">
            <a:extLst>
              <a:ext uri="{FF2B5EF4-FFF2-40B4-BE49-F238E27FC236}">
                <a16:creationId xmlns:a16="http://schemas.microsoft.com/office/drawing/2014/main" id="{478F0BE9-B7B3-49C3-B5BB-E853A3EC3F6F}"/>
              </a:ext>
            </a:extLst>
          </p:cNvPr>
          <p:cNvGrpSpPr/>
          <p:nvPr/>
        </p:nvGrpSpPr>
        <p:grpSpPr>
          <a:xfrm>
            <a:off x="751755" y="2729100"/>
            <a:ext cx="7640490" cy="512774"/>
            <a:chOff x="751755" y="2729100"/>
            <a:chExt cx="7640490" cy="512774"/>
          </a:xfrm>
        </p:grpSpPr>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grpSp>
      <p:sp>
        <p:nvSpPr>
          <p:cNvPr id="2" name="Freeform: Shape 1">
            <a:extLst>
              <a:ext uri="{FF2B5EF4-FFF2-40B4-BE49-F238E27FC236}">
                <a16:creationId xmlns:a16="http://schemas.microsoft.com/office/drawing/2014/main" id="{FA6BED35-BBD2-45F7-89D2-AFDDF7D09B58}"/>
              </a:ext>
            </a:extLst>
          </p:cNvPr>
          <p:cNvSpPr/>
          <p:nvPr/>
        </p:nvSpPr>
        <p:spPr>
          <a:xfrm>
            <a:off x="6400802" y="2323500"/>
            <a:ext cx="2085785" cy="1087289"/>
          </a:xfrm>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extrusionOk="0">
                <a:moveTo>
                  <a:pt x="399225" y="30649"/>
                </a:moveTo>
                <a:cubicBezTo>
                  <a:pt x="352394" y="103882"/>
                  <a:pt x="143870" y="397036"/>
                  <a:pt x="2985" y="558969"/>
                </a:cubicBezTo>
                <a:cubicBezTo>
                  <a:pt x="-10255" y="580688"/>
                  <a:pt x="17905" y="599852"/>
                  <a:pt x="23305" y="619929"/>
                </a:cubicBezTo>
                <a:cubicBezTo>
                  <a:pt x="80662" y="737408"/>
                  <a:pt x="-3894" y="563914"/>
                  <a:pt x="53785" y="680889"/>
                </a:cubicBezTo>
                <a:cubicBezTo>
                  <a:pt x="62595" y="700175"/>
                  <a:pt x="67655" y="725187"/>
                  <a:pt x="74105" y="741849"/>
                </a:cubicBezTo>
                <a:cubicBezTo>
                  <a:pt x="77186" y="751982"/>
                  <a:pt x="83776" y="766169"/>
                  <a:pt x="84265" y="772329"/>
                </a:cubicBezTo>
                <a:cubicBezTo>
                  <a:pt x="92896" y="797152"/>
                  <a:pt x="95304" y="815041"/>
                  <a:pt x="114745" y="833289"/>
                </a:cubicBezTo>
                <a:cubicBezTo>
                  <a:pt x="134755" y="847938"/>
                  <a:pt x="153644" y="856852"/>
                  <a:pt x="175705" y="873929"/>
                </a:cubicBezTo>
                <a:cubicBezTo>
                  <a:pt x="180429" y="883558"/>
                  <a:pt x="212417" y="903041"/>
                  <a:pt x="236665" y="914569"/>
                </a:cubicBezTo>
                <a:cubicBezTo>
                  <a:pt x="247442" y="924558"/>
                  <a:pt x="261407" y="934400"/>
                  <a:pt x="267145" y="934889"/>
                </a:cubicBezTo>
                <a:cubicBezTo>
                  <a:pt x="278884" y="940468"/>
                  <a:pt x="285539" y="950837"/>
                  <a:pt x="297625" y="955209"/>
                </a:cubicBezTo>
                <a:cubicBezTo>
                  <a:pt x="347068" y="980832"/>
                  <a:pt x="456496" y="995463"/>
                  <a:pt x="510985" y="1026329"/>
                </a:cubicBezTo>
                <a:cubicBezTo>
                  <a:pt x="520066" y="1030579"/>
                  <a:pt x="532877" y="1031256"/>
                  <a:pt x="541465" y="1036489"/>
                </a:cubicBezTo>
                <a:cubicBezTo>
                  <a:pt x="561167" y="1048602"/>
                  <a:pt x="578753" y="1074023"/>
                  <a:pt x="602425" y="1077129"/>
                </a:cubicBezTo>
                <a:cubicBezTo>
                  <a:pt x="623059" y="1082894"/>
                  <a:pt x="646158" y="1084952"/>
                  <a:pt x="653225" y="1087289"/>
                </a:cubicBezTo>
                <a:cubicBezTo>
                  <a:pt x="667148" y="1086020"/>
                  <a:pt x="896578" y="1077319"/>
                  <a:pt x="947865" y="1066969"/>
                </a:cubicBezTo>
                <a:cubicBezTo>
                  <a:pt x="969945" y="1059546"/>
                  <a:pt x="986370" y="1048123"/>
                  <a:pt x="1008825" y="1046649"/>
                </a:cubicBezTo>
                <a:cubicBezTo>
                  <a:pt x="1026970" y="1042482"/>
                  <a:pt x="1043252" y="1037743"/>
                  <a:pt x="1059625" y="1036489"/>
                </a:cubicBezTo>
                <a:cubicBezTo>
                  <a:pt x="1125590" y="1013716"/>
                  <a:pt x="1059381" y="1031532"/>
                  <a:pt x="1151065" y="1016169"/>
                </a:cubicBezTo>
                <a:cubicBezTo>
                  <a:pt x="1170853" y="1011901"/>
                  <a:pt x="1192441" y="1011323"/>
                  <a:pt x="1212025" y="1006009"/>
                </a:cubicBezTo>
                <a:cubicBezTo>
                  <a:pt x="1221515" y="1004583"/>
                  <a:pt x="1232558" y="999813"/>
                  <a:pt x="1242505" y="995849"/>
                </a:cubicBezTo>
                <a:cubicBezTo>
                  <a:pt x="1259794" y="991730"/>
                  <a:pt x="1278715" y="987858"/>
                  <a:pt x="1293305" y="985689"/>
                </a:cubicBezTo>
                <a:cubicBezTo>
                  <a:pt x="1320204" y="978597"/>
                  <a:pt x="1337260" y="965061"/>
                  <a:pt x="1364425" y="965369"/>
                </a:cubicBezTo>
                <a:cubicBezTo>
                  <a:pt x="1437876" y="973414"/>
                  <a:pt x="1509891" y="963096"/>
                  <a:pt x="1587945" y="955209"/>
                </a:cubicBezTo>
                <a:cubicBezTo>
                  <a:pt x="1658463" y="947104"/>
                  <a:pt x="1665514" y="946884"/>
                  <a:pt x="1730185" y="934889"/>
                </a:cubicBezTo>
                <a:cubicBezTo>
                  <a:pt x="1820645" y="919018"/>
                  <a:pt x="1745689" y="920983"/>
                  <a:pt x="1821625" y="914569"/>
                </a:cubicBezTo>
                <a:cubicBezTo>
                  <a:pt x="1840380" y="911649"/>
                  <a:pt x="1854951" y="908642"/>
                  <a:pt x="1872425" y="904409"/>
                </a:cubicBezTo>
                <a:cubicBezTo>
                  <a:pt x="1882893" y="902551"/>
                  <a:pt x="1893908" y="898241"/>
                  <a:pt x="1902905" y="894249"/>
                </a:cubicBezTo>
                <a:cubicBezTo>
                  <a:pt x="1924253" y="882388"/>
                  <a:pt x="1963865" y="853609"/>
                  <a:pt x="1963865" y="853609"/>
                </a:cubicBezTo>
                <a:cubicBezTo>
                  <a:pt x="1991232" y="761302"/>
                  <a:pt x="1926107" y="895537"/>
                  <a:pt x="1994345" y="782489"/>
                </a:cubicBezTo>
                <a:cubicBezTo>
                  <a:pt x="2001917" y="762816"/>
                  <a:pt x="2005548" y="742586"/>
                  <a:pt x="2014665" y="721529"/>
                </a:cubicBezTo>
                <a:cubicBezTo>
                  <a:pt x="2022428" y="697467"/>
                  <a:pt x="2027162" y="681149"/>
                  <a:pt x="2034985" y="660569"/>
                </a:cubicBezTo>
                <a:cubicBezTo>
                  <a:pt x="2047850" y="636535"/>
                  <a:pt x="2048145" y="618350"/>
                  <a:pt x="2055305" y="599609"/>
                </a:cubicBezTo>
                <a:cubicBezTo>
                  <a:pt x="2058434" y="589646"/>
                  <a:pt x="2062742" y="577711"/>
                  <a:pt x="2065465" y="569129"/>
                </a:cubicBezTo>
                <a:cubicBezTo>
                  <a:pt x="2084269" y="506431"/>
                  <a:pt x="2072762" y="539953"/>
                  <a:pt x="2085785" y="477689"/>
                </a:cubicBezTo>
                <a:cubicBezTo>
                  <a:pt x="2079765" y="404007"/>
                  <a:pt x="2082749" y="384280"/>
                  <a:pt x="2065465" y="325289"/>
                </a:cubicBezTo>
                <a:cubicBezTo>
                  <a:pt x="2062273" y="303160"/>
                  <a:pt x="2057169" y="282826"/>
                  <a:pt x="2045145" y="264329"/>
                </a:cubicBezTo>
                <a:cubicBezTo>
                  <a:pt x="2031626" y="243099"/>
                  <a:pt x="2022559" y="214719"/>
                  <a:pt x="2004505" y="203369"/>
                </a:cubicBezTo>
                <a:cubicBezTo>
                  <a:pt x="1944886" y="168087"/>
                  <a:pt x="1977487" y="188353"/>
                  <a:pt x="1913065" y="122089"/>
                </a:cubicBezTo>
                <a:cubicBezTo>
                  <a:pt x="1893241" y="100616"/>
                  <a:pt x="1850364" y="57684"/>
                  <a:pt x="1821625" y="50969"/>
                </a:cubicBezTo>
                <a:cubicBezTo>
                  <a:pt x="1798108" y="50677"/>
                  <a:pt x="1780154" y="46398"/>
                  <a:pt x="1770825" y="40809"/>
                </a:cubicBezTo>
                <a:cubicBezTo>
                  <a:pt x="1720360" y="54873"/>
                  <a:pt x="1633773" y="51950"/>
                  <a:pt x="1577785" y="71289"/>
                </a:cubicBezTo>
                <a:cubicBezTo>
                  <a:pt x="1552005" y="84564"/>
                  <a:pt x="1534743" y="83964"/>
                  <a:pt x="1516825" y="91609"/>
                </a:cubicBezTo>
                <a:cubicBezTo>
                  <a:pt x="1508145" y="95951"/>
                  <a:pt x="1496460" y="99678"/>
                  <a:pt x="1486345" y="101769"/>
                </a:cubicBezTo>
                <a:cubicBezTo>
                  <a:pt x="1468016" y="109581"/>
                  <a:pt x="1448847" y="107287"/>
                  <a:pt x="1435545" y="111929"/>
                </a:cubicBezTo>
                <a:cubicBezTo>
                  <a:pt x="1415111" y="115206"/>
                  <a:pt x="1397697" y="117030"/>
                  <a:pt x="1374585" y="122089"/>
                </a:cubicBezTo>
                <a:cubicBezTo>
                  <a:pt x="1366103" y="124877"/>
                  <a:pt x="1354888" y="127437"/>
                  <a:pt x="1344105" y="132249"/>
                </a:cubicBezTo>
                <a:cubicBezTo>
                  <a:pt x="1268940" y="128768"/>
                  <a:pt x="1161490" y="118224"/>
                  <a:pt x="1069785" y="122089"/>
                </a:cubicBezTo>
                <a:cubicBezTo>
                  <a:pt x="1022891" y="119114"/>
                  <a:pt x="989476" y="105880"/>
                  <a:pt x="947865" y="101769"/>
                </a:cubicBezTo>
                <a:cubicBezTo>
                  <a:pt x="801138" y="84592"/>
                  <a:pt x="994922" y="129376"/>
                  <a:pt x="815785" y="81449"/>
                </a:cubicBezTo>
                <a:cubicBezTo>
                  <a:pt x="792360" y="78402"/>
                  <a:pt x="775352" y="73675"/>
                  <a:pt x="754825" y="71289"/>
                </a:cubicBezTo>
                <a:cubicBezTo>
                  <a:pt x="635617" y="38132"/>
                  <a:pt x="721749" y="65451"/>
                  <a:pt x="561785" y="50969"/>
                </a:cubicBezTo>
                <a:cubicBezTo>
                  <a:pt x="538131" y="46881"/>
                  <a:pt x="517101" y="43232"/>
                  <a:pt x="490665" y="40809"/>
                </a:cubicBezTo>
                <a:cubicBezTo>
                  <a:pt x="475765" y="41851"/>
                  <a:pt x="462976" y="44667"/>
                  <a:pt x="450025" y="50969"/>
                </a:cubicBezTo>
                <a:cubicBezTo>
                  <a:pt x="441779" y="53880"/>
                  <a:pt x="429640" y="63319"/>
                  <a:pt x="419545" y="61129"/>
                </a:cubicBezTo>
                <a:cubicBezTo>
                  <a:pt x="412848" y="52436"/>
                  <a:pt x="458556" y="-57876"/>
                  <a:pt x="399225" y="30649"/>
                </a:cubicBezTo>
                <a:close/>
              </a:path>
            </a:pathLst>
          </a:custGeom>
          <a:noFill/>
          <a:ln w="19050">
            <a:solidFill>
              <a:schemeClr val="accent4">
                <a:lumMod val="75000"/>
              </a:schemeClr>
            </a:solidFill>
            <a:prstDash val="dash"/>
            <a:extLst>
              <a:ext uri="{C807C97D-BFC1-408E-A445-0C87EB9F89A2}">
                <ask:lineSketchStyleProps xmlns:ask="http://schemas.microsoft.com/office/drawing/2018/sketchyshapes" sd="2868771900">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a:moveTo>
                          <a:pt x="399225" y="30649"/>
                        </a:moveTo>
                        <a:cubicBezTo>
                          <a:pt x="329798" y="113622"/>
                          <a:pt x="121376" y="373383"/>
                          <a:pt x="2985" y="558969"/>
                        </a:cubicBezTo>
                        <a:cubicBezTo>
                          <a:pt x="-8535" y="577027"/>
                          <a:pt x="16532" y="599609"/>
                          <a:pt x="23305" y="619929"/>
                        </a:cubicBezTo>
                        <a:cubicBezTo>
                          <a:pt x="60358" y="731089"/>
                          <a:pt x="1264" y="562716"/>
                          <a:pt x="53785" y="680889"/>
                        </a:cubicBezTo>
                        <a:cubicBezTo>
                          <a:pt x="62484" y="700462"/>
                          <a:pt x="67332" y="721529"/>
                          <a:pt x="74105" y="741849"/>
                        </a:cubicBezTo>
                        <a:lnTo>
                          <a:pt x="84265" y="772329"/>
                        </a:lnTo>
                        <a:cubicBezTo>
                          <a:pt x="91512" y="794071"/>
                          <a:pt x="96208" y="817069"/>
                          <a:pt x="114745" y="833289"/>
                        </a:cubicBezTo>
                        <a:cubicBezTo>
                          <a:pt x="133124" y="849371"/>
                          <a:pt x="155385" y="860382"/>
                          <a:pt x="175705" y="873929"/>
                        </a:cubicBezTo>
                        <a:lnTo>
                          <a:pt x="236665" y="914569"/>
                        </a:lnTo>
                        <a:lnTo>
                          <a:pt x="267145" y="934889"/>
                        </a:lnTo>
                        <a:cubicBezTo>
                          <a:pt x="277305" y="941662"/>
                          <a:pt x="286041" y="951348"/>
                          <a:pt x="297625" y="955209"/>
                        </a:cubicBezTo>
                        <a:lnTo>
                          <a:pt x="510985" y="1026329"/>
                        </a:lnTo>
                        <a:cubicBezTo>
                          <a:pt x="521145" y="1029716"/>
                          <a:pt x="532554" y="1030548"/>
                          <a:pt x="541465" y="1036489"/>
                        </a:cubicBezTo>
                        <a:cubicBezTo>
                          <a:pt x="561785" y="1050036"/>
                          <a:pt x="578478" y="1072340"/>
                          <a:pt x="602425" y="1077129"/>
                        </a:cubicBezTo>
                        <a:lnTo>
                          <a:pt x="653225" y="1087289"/>
                        </a:lnTo>
                        <a:cubicBezTo>
                          <a:pt x="674154" y="1086126"/>
                          <a:pt x="897410" y="1075873"/>
                          <a:pt x="947865" y="1066969"/>
                        </a:cubicBezTo>
                        <a:cubicBezTo>
                          <a:pt x="968958" y="1063247"/>
                          <a:pt x="987822" y="1050850"/>
                          <a:pt x="1008825" y="1046649"/>
                        </a:cubicBezTo>
                        <a:cubicBezTo>
                          <a:pt x="1025758" y="1043262"/>
                          <a:pt x="1042768" y="1040235"/>
                          <a:pt x="1059625" y="1036489"/>
                        </a:cubicBezTo>
                        <a:cubicBezTo>
                          <a:pt x="1133009" y="1020182"/>
                          <a:pt x="1066797" y="1031490"/>
                          <a:pt x="1151065" y="1016169"/>
                        </a:cubicBezTo>
                        <a:cubicBezTo>
                          <a:pt x="1171333" y="1012484"/>
                          <a:pt x="1191915" y="1010478"/>
                          <a:pt x="1212025" y="1006009"/>
                        </a:cubicBezTo>
                        <a:cubicBezTo>
                          <a:pt x="1222480" y="1003686"/>
                          <a:pt x="1232115" y="998446"/>
                          <a:pt x="1242505" y="995849"/>
                        </a:cubicBezTo>
                        <a:cubicBezTo>
                          <a:pt x="1259258" y="991661"/>
                          <a:pt x="1276552" y="989877"/>
                          <a:pt x="1293305" y="985689"/>
                        </a:cubicBezTo>
                        <a:cubicBezTo>
                          <a:pt x="1318948" y="979278"/>
                          <a:pt x="1336974" y="967481"/>
                          <a:pt x="1364425" y="965369"/>
                        </a:cubicBezTo>
                        <a:cubicBezTo>
                          <a:pt x="1438789" y="959649"/>
                          <a:pt x="1513438" y="958596"/>
                          <a:pt x="1587945" y="955209"/>
                        </a:cubicBezTo>
                        <a:cubicBezTo>
                          <a:pt x="1658601" y="946377"/>
                          <a:pt x="1665730" y="946608"/>
                          <a:pt x="1730185" y="934889"/>
                        </a:cubicBezTo>
                        <a:cubicBezTo>
                          <a:pt x="1814453" y="919568"/>
                          <a:pt x="1748241" y="930876"/>
                          <a:pt x="1821625" y="914569"/>
                        </a:cubicBezTo>
                        <a:cubicBezTo>
                          <a:pt x="1838482" y="910823"/>
                          <a:pt x="1855672" y="908597"/>
                          <a:pt x="1872425" y="904409"/>
                        </a:cubicBezTo>
                        <a:cubicBezTo>
                          <a:pt x="1882815" y="901812"/>
                          <a:pt x="1893543" y="899450"/>
                          <a:pt x="1902905" y="894249"/>
                        </a:cubicBezTo>
                        <a:cubicBezTo>
                          <a:pt x="1924253" y="882389"/>
                          <a:pt x="1963865" y="853609"/>
                          <a:pt x="1963865" y="853609"/>
                        </a:cubicBezTo>
                        <a:cubicBezTo>
                          <a:pt x="1996570" y="755495"/>
                          <a:pt x="1944126" y="908036"/>
                          <a:pt x="1994345" y="782489"/>
                        </a:cubicBezTo>
                        <a:cubicBezTo>
                          <a:pt x="2002300" y="762602"/>
                          <a:pt x="2007892" y="741849"/>
                          <a:pt x="2014665" y="721529"/>
                        </a:cubicBezTo>
                        <a:lnTo>
                          <a:pt x="2034985" y="660569"/>
                        </a:lnTo>
                        <a:lnTo>
                          <a:pt x="2055305" y="599609"/>
                        </a:lnTo>
                        <a:cubicBezTo>
                          <a:pt x="2058692" y="589449"/>
                          <a:pt x="2063365" y="579631"/>
                          <a:pt x="2065465" y="569129"/>
                        </a:cubicBezTo>
                        <a:cubicBezTo>
                          <a:pt x="2078363" y="504637"/>
                          <a:pt x="2071437" y="535082"/>
                          <a:pt x="2085785" y="477689"/>
                        </a:cubicBezTo>
                        <a:cubicBezTo>
                          <a:pt x="2078841" y="401305"/>
                          <a:pt x="2083025" y="383823"/>
                          <a:pt x="2065465" y="325289"/>
                        </a:cubicBezTo>
                        <a:cubicBezTo>
                          <a:pt x="2059310" y="304773"/>
                          <a:pt x="2057026" y="282151"/>
                          <a:pt x="2045145" y="264329"/>
                        </a:cubicBezTo>
                        <a:cubicBezTo>
                          <a:pt x="2031598" y="244009"/>
                          <a:pt x="2024825" y="216916"/>
                          <a:pt x="2004505" y="203369"/>
                        </a:cubicBezTo>
                        <a:cubicBezTo>
                          <a:pt x="1950115" y="167109"/>
                          <a:pt x="1982659" y="191683"/>
                          <a:pt x="1913065" y="122089"/>
                        </a:cubicBezTo>
                        <a:cubicBezTo>
                          <a:pt x="1890341" y="99365"/>
                          <a:pt x="1852006" y="57045"/>
                          <a:pt x="1821625" y="50969"/>
                        </a:cubicBezTo>
                        <a:lnTo>
                          <a:pt x="1770825" y="40809"/>
                        </a:lnTo>
                        <a:cubicBezTo>
                          <a:pt x="1715210" y="46988"/>
                          <a:pt x="1630454" y="53733"/>
                          <a:pt x="1577785" y="71289"/>
                        </a:cubicBezTo>
                        <a:lnTo>
                          <a:pt x="1516825" y="91609"/>
                        </a:lnTo>
                        <a:cubicBezTo>
                          <a:pt x="1506665" y="94996"/>
                          <a:pt x="1496847" y="99669"/>
                          <a:pt x="1486345" y="101769"/>
                        </a:cubicBezTo>
                        <a:lnTo>
                          <a:pt x="1435545" y="111929"/>
                        </a:lnTo>
                        <a:cubicBezTo>
                          <a:pt x="1415277" y="115614"/>
                          <a:pt x="1394695" y="117620"/>
                          <a:pt x="1374585" y="122089"/>
                        </a:cubicBezTo>
                        <a:cubicBezTo>
                          <a:pt x="1364130" y="124412"/>
                          <a:pt x="1354265" y="128862"/>
                          <a:pt x="1344105" y="132249"/>
                        </a:cubicBezTo>
                        <a:cubicBezTo>
                          <a:pt x="1252665" y="128862"/>
                          <a:pt x="1161018" y="129107"/>
                          <a:pt x="1069785" y="122089"/>
                        </a:cubicBezTo>
                        <a:cubicBezTo>
                          <a:pt x="1028706" y="118929"/>
                          <a:pt x="988505" y="108542"/>
                          <a:pt x="947865" y="101769"/>
                        </a:cubicBezTo>
                        <a:cubicBezTo>
                          <a:pt x="795807" y="76426"/>
                          <a:pt x="985738" y="107596"/>
                          <a:pt x="815785" y="81449"/>
                        </a:cubicBezTo>
                        <a:cubicBezTo>
                          <a:pt x="795424" y="78317"/>
                          <a:pt x="775186" y="74421"/>
                          <a:pt x="754825" y="71289"/>
                        </a:cubicBezTo>
                        <a:cubicBezTo>
                          <a:pt x="629910" y="52071"/>
                          <a:pt x="730430" y="68721"/>
                          <a:pt x="561785" y="50969"/>
                        </a:cubicBezTo>
                        <a:cubicBezTo>
                          <a:pt x="537969" y="48462"/>
                          <a:pt x="514372" y="44196"/>
                          <a:pt x="490665" y="40809"/>
                        </a:cubicBezTo>
                        <a:cubicBezTo>
                          <a:pt x="477118" y="44196"/>
                          <a:pt x="463451" y="47133"/>
                          <a:pt x="450025" y="50969"/>
                        </a:cubicBezTo>
                        <a:cubicBezTo>
                          <a:pt x="439727" y="53911"/>
                          <a:pt x="430047" y="63229"/>
                          <a:pt x="419545" y="61129"/>
                        </a:cubicBezTo>
                        <a:cubicBezTo>
                          <a:pt x="410152" y="59250"/>
                          <a:pt x="468652" y="-52324"/>
                          <a:pt x="399225" y="30649"/>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grpSp>
        <p:nvGrpSpPr>
          <p:cNvPr id="37" name="Group 36">
            <a:extLst>
              <a:ext uri="{FF2B5EF4-FFF2-40B4-BE49-F238E27FC236}">
                <a16:creationId xmlns:a16="http://schemas.microsoft.com/office/drawing/2014/main" id="{0CEE561A-D4C5-405B-9A7E-8497D718A756}"/>
              </a:ext>
            </a:extLst>
          </p:cNvPr>
          <p:cNvGrpSpPr/>
          <p:nvPr/>
        </p:nvGrpSpPr>
        <p:grpSpPr>
          <a:xfrm>
            <a:off x="3389530" y="3410789"/>
            <a:ext cx="3856947" cy="1097335"/>
            <a:chOff x="3389530" y="3410789"/>
            <a:chExt cx="3856947" cy="1097335"/>
          </a:xfrm>
        </p:grpSpPr>
        <p:sp>
          <p:nvSpPr>
            <p:cNvPr id="9" name="Title 2">
              <a:extLst>
                <a:ext uri="{FF2B5EF4-FFF2-40B4-BE49-F238E27FC236}">
                  <a16:creationId xmlns:a16="http://schemas.microsoft.com/office/drawing/2014/main" id="{8A121642-A76F-4583-A117-7FE30D75CEB7}"/>
                </a:ext>
              </a:extLst>
            </p:cNvPr>
            <p:cNvSpPr txBox="1">
              <a:spLocks/>
            </p:cNvSpPr>
            <p:nvPr/>
          </p:nvSpPr>
          <p:spPr>
            <a:xfrm>
              <a:off x="3389530" y="3749675"/>
              <a:ext cx="3856947" cy="758449"/>
            </a:xfrm>
            <a:prstGeom prst="rect">
              <a:avLst/>
            </a:prstGeom>
            <a:ln>
              <a:noFill/>
            </a:ln>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2000" dirty="0">
                  <a:solidFill>
                    <a:schemeClr val="accent4">
                      <a:lumMod val="75000"/>
                    </a:schemeClr>
                  </a:solidFill>
                </a:rPr>
                <a:t>verification-based systems</a:t>
              </a:r>
            </a:p>
            <a:p>
              <a:r>
                <a:rPr lang="en-US" sz="2000" b="0" dirty="0">
                  <a:solidFill>
                    <a:schemeClr val="accent4">
                      <a:lumMod val="75000"/>
                    </a:schemeClr>
                  </a:solidFill>
                </a:rPr>
                <a:t>(e.g. </a:t>
              </a:r>
              <a:r>
                <a:rPr lang="en-US" sz="2000" dirty="0" err="1">
                  <a:solidFill>
                    <a:schemeClr val="accent4">
                      <a:lumMod val="75000"/>
                    </a:schemeClr>
                  </a:solidFill>
                </a:rPr>
                <a:t>ReSyn</a:t>
              </a:r>
              <a:r>
                <a:rPr lang="en-US" sz="2000" b="0" dirty="0">
                  <a:solidFill>
                    <a:schemeClr val="accent4">
                      <a:lumMod val="75000"/>
                    </a:schemeClr>
                  </a:solidFill>
                </a:rPr>
                <a:t>)</a:t>
              </a:r>
            </a:p>
          </p:txBody>
        </p:sp>
        <p:sp>
          <p:nvSpPr>
            <p:cNvPr id="4" name="Freeform: Shape 3">
              <a:extLst>
                <a:ext uri="{FF2B5EF4-FFF2-40B4-BE49-F238E27FC236}">
                  <a16:creationId xmlns:a16="http://schemas.microsoft.com/office/drawing/2014/main" id="{2E81146E-96F9-4B0F-9023-91A504027D22}"/>
                </a:ext>
              </a:extLst>
            </p:cNvPr>
            <p:cNvSpPr/>
            <p:nvPr/>
          </p:nvSpPr>
          <p:spPr>
            <a:xfrm flipH="1">
              <a:off x="6400802" y="3410789"/>
              <a:ext cx="219075" cy="411606"/>
            </a:xfrm>
            <a:custGeom>
              <a:avLst/>
              <a:gdLst>
                <a:gd name="connsiteX0" fmla="*/ 219075 w 219075"/>
                <a:gd name="connsiteY0" fmla="*/ 411606 h 411606"/>
                <a:gd name="connsiteX1" fmla="*/ 194742 w 219075"/>
                <a:gd name="connsiteY1" fmla="*/ 366273 h 411606"/>
                <a:gd name="connsiteX2" fmla="*/ 186631 w 219075"/>
                <a:gd name="connsiteY2" fmla="*/ 320941 h 411606"/>
                <a:gd name="connsiteX3" fmla="*/ 154187 w 219075"/>
                <a:gd name="connsiteY3" fmla="*/ 194011 h 411606"/>
                <a:gd name="connsiteX4" fmla="*/ 121743 w 219075"/>
                <a:gd name="connsiteY4" fmla="*/ 139612 h 411606"/>
                <a:gd name="connsiteX5" fmla="*/ 105521 w 219075"/>
                <a:gd name="connsiteY5" fmla="*/ 112413 h 411606"/>
                <a:gd name="connsiteX6" fmla="*/ 81188 w 219075"/>
                <a:gd name="connsiteY6" fmla="*/ 94280 h 411606"/>
                <a:gd name="connsiteX7" fmla="*/ 48744 w 219075"/>
                <a:gd name="connsiteY7" fmla="*/ 39881 h 411606"/>
                <a:gd name="connsiteX8" fmla="*/ 32522 w 219075"/>
                <a:gd name="connsiteY8" fmla="*/ 12682 h 411606"/>
                <a:gd name="connsiteX9" fmla="*/ 8189 w 219075"/>
                <a:gd name="connsiteY9" fmla="*/ 3615 h 411606"/>
                <a:gd name="connsiteX10" fmla="*/ 8189 w 219075"/>
                <a:gd name="connsiteY10" fmla="*/ 58014 h 411606"/>
                <a:gd name="connsiteX11" fmla="*/ 16300 w 219075"/>
                <a:gd name="connsiteY11" fmla="*/ 112413 h 411606"/>
                <a:gd name="connsiteX12" fmla="*/ 32522 w 219075"/>
                <a:gd name="connsiteY12" fmla="*/ 175878 h 411606"/>
                <a:gd name="connsiteX13" fmla="*/ 154187 w 219075"/>
                <a:gd name="connsiteY13" fmla="*/ 12682 h 411606"/>
                <a:gd name="connsiteX14" fmla="*/ 194742 w 219075"/>
                <a:gd name="connsiteY14" fmla="*/ 21748 h 411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075" h="411606" extrusionOk="0">
                  <a:moveTo>
                    <a:pt x="219075" y="411606"/>
                  </a:moveTo>
                  <a:cubicBezTo>
                    <a:pt x="211057" y="394641"/>
                    <a:pt x="200471" y="382892"/>
                    <a:pt x="194742" y="366273"/>
                  </a:cubicBezTo>
                  <a:cubicBezTo>
                    <a:pt x="192370" y="351749"/>
                    <a:pt x="187367" y="336169"/>
                    <a:pt x="186631" y="320941"/>
                  </a:cubicBezTo>
                  <a:cubicBezTo>
                    <a:pt x="184136" y="311287"/>
                    <a:pt x="163427" y="206446"/>
                    <a:pt x="154187" y="194011"/>
                  </a:cubicBezTo>
                  <a:cubicBezTo>
                    <a:pt x="149444" y="180955"/>
                    <a:pt x="137597" y="156841"/>
                    <a:pt x="121743" y="139612"/>
                  </a:cubicBezTo>
                  <a:cubicBezTo>
                    <a:pt x="118124" y="131494"/>
                    <a:pt x="115197" y="118574"/>
                    <a:pt x="105521" y="112413"/>
                  </a:cubicBezTo>
                  <a:cubicBezTo>
                    <a:pt x="94280" y="103232"/>
                    <a:pt x="88319" y="102630"/>
                    <a:pt x="81188" y="94280"/>
                  </a:cubicBezTo>
                  <a:cubicBezTo>
                    <a:pt x="74559" y="73381"/>
                    <a:pt x="58602" y="47321"/>
                    <a:pt x="48744" y="39881"/>
                  </a:cubicBezTo>
                  <a:cubicBezTo>
                    <a:pt x="44656" y="31313"/>
                    <a:pt x="43442" y="15655"/>
                    <a:pt x="32522" y="12682"/>
                  </a:cubicBezTo>
                  <a:cubicBezTo>
                    <a:pt x="20256" y="9926"/>
                    <a:pt x="12374" y="3752"/>
                    <a:pt x="8189" y="3615"/>
                  </a:cubicBezTo>
                  <a:cubicBezTo>
                    <a:pt x="688" y="44029"/>
                    <a:pt x="467" y="15859"/>
                    <a:pt x="8189" y="58014"/>
                  </a:cubicBezTo>
                  <a:cubicBezTo>
                    <a:pt x="12384" y="73066"/>
                    <a:pt x="13059" y="96859"/>
                    <a:pt x="16300" y="112413"/>
                  </a:cubicBezTo>
                  <a:cubicBezTo>
                    <a:pt x="21738" y="141664"/>
                    <a:pt x="24039" y="150258"/>
                    <a:pt x="32522" y="175878"/>
                  </a:cubicBezTo>
                  <a:cubicBezTo>
                    <a:pt x="41738" y="-23992"/>
                    <a:pt x="-10622" y="-7373"/>
                    <a:pt x="154187" y="12682"/>
                  </a:cubicBezTo>
                  <a:cubicBezTo>
                    <a:pt x="240129" y="17006"/>
                    <a:pt x="129335" y="26063"/>
                    <a:pt x="194742" y="21748"/>
                  </a:cubicBezTo>
                </a:path>
              </a:pathLst>
            </a:custGeom>
            <a:noFill/>
            <a:ln w="19050">
              <a:solidFill>
                <a:schemeClr val="accent4">
                  <a:lumMod val="75000"/>
                </a:schemeClr>
              </a:solidFill>
              <a:extLst>
                <a:ext uri="{C807C97D-BFC1-408E-A445-0C87EB9F89A2}">
                  <ask:lineSketchStyleProps xmlns:ask="http://schemas.microsoft.com/office/drawing/2018/sketchyshapes" sd="2931122416">
                    <a:custGeom>
                      <a:avLst/>
                      <a:gdLst>
                        <a:gd name="connsiteX0" fmla="*/ 274419 w 274419"/>
                        <a:gd name="connsiteY0" fmla="*/ 461252 h 461252"/>
                        <a:gd name="connsiteX1" fmla="*/ 243939 w 274419"/>
                        <a:gd name="connsiteY1" fmla="*/ 410452 h 461252"/>
                        <a:gd name="connsiteX2" fmla="*/ 233779 w 274419"/>
                        <a:gd name="connsiteY2" fmla="*/ 359652 h 461252"/>
                        <a:gd name="connsiteX3" fmla="*/ 193139 w 274419"/>
                        <a:gd name="connsiteY3" fmla="*/ 217412 h 461252"/>
                        <a:gd name="connsiteX4" fmla="*/ 152499 w 274419"/>
                        <a:gd name="connsiteY4" fmla="*/ 156452 h 461252"/>
                        <a:gd name="connsiteX5" fmla="*/ 132179 w 274419"/>
                        <a:gd name="connsiteY5" fmla="*/ 125972 h 461252"/>
                        <a:gd name="connsiteX6" fmla="*/ 101699 w 274419"/>
                        <a:gd name="connsiteY6" fmla="*/ 105652 h 461252"/>
                        <a:gd name="connsiteX7" fmla="*/ 61059 w 274419"/>
                        <a:gd name="connsiteY7" fmla="*/ 44692 h 461252"/>
                        <a:gd name="connsiteX8" fmla="*/ 40739 w 274419"/>
                        <a:gd name="connsiteY8" fmla="*/ 14212 h 461252"/>
                        <a:gd name="connsiteX9" fmla="*/ 10259 w 274419"/>
                        <a:gd name="connsiteY9" fmla="*/ 4052 h 461252"/>
                        <a:gd name="connsiteX10" fmla="*/ 10259 w 274419"/>
                        <a:gd name="connsiteY10" fmla="*/ 65012 h 461252"/>
                        <a:gd name="connsiteX11" fmla="*/ 20419 w 274419"/>
                        <a:gd name="connsiteY11" fmla="*/ 125972 h 461252"/>
                        <a:gd name="connsiteX12" fmla="*/ 40739 w 274419"/>
                        <a:gd name="connsiteY12" fmla="*/ 197092 h 461252"/>
                        <a:gd name="connsiteX13" fmla="*/ 193139 w 274419"/>
                        <a:gd name="connsiteY13" fmla="*/ 14212 h 461252"/>
                        <a:gd name="connsiteX14" fmla="*/ 243939 w 274419"/>
                        <a:gd name="connsiteY14" fmla="*/ 24372 h 46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419" h="461252">
                          <a:moveTo>
                            <a:pt x="274419" y="461252"/>
                          </a:moveTo>
                          <a:cubicBezTo>
                            <a:pt x="264259" y="444319"/>
                            <a:pt x="251273" y="428787"/>
                            <a:pt x="243939" y="410452"/>
                          </a:cubicBezTo>
                          <a:cubicBezTo>
                            <a:pt x="237526" y="394418"/>
                            <a:pt x="237662" y="376478"/>
                            <a:pt x="233779" y="359652"/>
                          </a:cubicBezTo>
                          <a:cubicBezTo>
                            <a:pt x="231388" y="349291"/>
                            <a:pt x="204555" y="234536"/>
                            <a:pt x="193139" y="217412"/>
                          </a:cubicBezTo>
                          <a:lnTo>
                            <a:pt x="152499" y="156452"/>
                          </a:lnTo>
                          <a:cubicBezTo>
                            <a:pt x="145726" y="146292"/>
                            <a:pt x="142339" y="132745"/>
                            <a:pt x="132179" y="125972"/>
                          </a:cubicBezTo>
                          <a:lnTo>
                            <a:pt x="101699" y="105652"/>
                          </a:lnTo>
                          <a:lnTo>
                            <a:pt x="61059" y="44692"/>
                          </a:lnTo>
                          <a:cubicBezTo>
                            <a:pt x="54286" y="34532"/>
                            <a:pt x="52323" y="18073"/>
                            <a:pt x="40739" y="14212"/>
                          </a:cubicBezTo>
                          <a:lnTo>
                            <a:pt x="10259" y="4052"/>
                          </a:lnTo>
                          <a:cubicBezTo>
                            <a:pt x="-5997" y="52820"/>
                            <a:pt x="-578" y="16244"/>
                            <a:pt x="10259" y="65012"/>
                          </a:cubicBezTo>
                          <a:cubicBezTo>
                            <a:pt x="14728" y="85122"/>
                            <a:pt x="16379" y="105772"/>
                            <a:pt x="20419" y="125972"/>
                          </a:cubicBezTo>
                          <a:cubicBezTo>
                            <a:pt x="26798" y="157866"/>
                            <a:pt x="31056" y="168042"/>
                            <a:pt x="40739" y="197092"/>
                          </a:cubicBezTo>
                          <a:cubicBezTo>
                            <a:pt x="52721" y="-30558"/>
                            <a:pt x="-12874" y="-10025"/>
                            <a:pt x="193139" y="14212"/>
                          </a:cubicBezTo>
                          <a:cubicBezTo>
                            <a:pt x="297705" y="26514"/>
                            <a:pt x="170117" y="24372"/>
                            <a:pt x="243939" y="24372"/>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grpSp>
      <p:grpSp>
        <p:nvGrpSpPr>
          <p:cNvPr id="36" name="Group 35">
            <a:extLst>
              <a:ext uri="{FF2B5EF4-FFF2-40B4-BE49-F238E27FC236}">
                <a16:creationId xmlns:a16="http://schemas.microsoft.com/office/drawing/2014/main" id="{C2592A66-9FA8-401F-B7FC-2C8B56F9EA2F}"/>
              </a:ext>
            </a:extLst>
          </p:cNvPr>
          <p:cNvGrpSpPr/>
          <p:nvPr/>
        </p:nvGrpSpPr>
        <p:grpSpPr>
          <a:xfrm>
            <a:off x="1089814" y="4032846"/>
            <a:ext cx="7017737" cy="2460347"/>
            <a:chOff x="1089814" y="4032846"/>
            <a:chExt cx="7017737" cy="2460347"/>
          </a:xfrm>
        </p:grpSpPr>
        <p:sp>
          <p:nvSpPr>
            <p:cNvPr id="17" name="TextBox 16">
              <a:extLst>
                <a:ext uri="{FF2B5EF4-FFF2-40B4-BE49-F238E27FC236}">
                  <a16:creationId xmlns:a16="http://schemas.microsoft.com/office/drawing/2014/main" id="{DCB3ED08-95D0-4540-BF0B-760AB140706F}"/>
                </a:ext>
              </a:extLst>
            </p:cNvPr>
            <p:cNvSpPr txBox="1"/>
            <p:nvPr/>
          </p:nvSpPr>
          <p:spPr>
            <a:xfrm>
              <a:off x="1089815" y="4032846"/>
              <a:ext cx="1914425" cy="954107"/>
            </a:xfrm>
            <a:prstGeom prst="rect">
              <a:avLst/>
            </a:prstGeom>
            <a:noFill/>
            <a:ln>
              <a:solidFill>
                <a:schemeClr val="accent4">
                  <a:lumMod val="75000"/>
                </a:schemeClr>
              </a:solidFill>
              <a:prstDash val="dash"/>
            </a:ln>
          </p:spPr>
          <p:txBody>
            <a:bodyPr wrap="square" rIns="91440" rtlCol="0" anchor="ctr">
              <a:spAutoFit/>
            </a:bodyPr>
            <a:lstStyle/>
            <a:p>
              <a:r>
                <a:rPr lang="en-US" sz="1400" b="1" dirty="0">
                  <a:solidFill>
                    <a:schemeClr val="accent4">
                      <a:lumMod val="75000"/>
                    </a:schemeClr>
                  </a:solidFill>
                  <a:latin typeface="Fira Sans" panose="020B0503050000020004" pitchFamily="34" charset="0"/>
                </a:rPr>
                <a:t>input 1:</a:t>
              </a:r>
              <a:endParaRPr lang="en-US" sz="1400" dirty="0">
                <a:solidFill>
                  <a:schemeClr val="accent4">
                    <a:lumMod val="75000"/>
                  </a:schemeClr>
                </a:solidFill>
                <a:latin typeface="Fira Sans" panose="020B0503050000020004" pitchFamily="34" charset="0"/>
              </a:endParaRPr>
            </a:p>
            <a:p>
              <a:r>
                <a:rPr lang="en-US" sz="1400" dirty="0">
                  <a:solidFill>
                    <a:schemeClr val="accent4">
                      <a:lumMod val="75000"/>
                    </a:schemeClr>
                  </a:solidFill>
                  <a:latin typeface="Fira Sans" panose="020B0503050000020004" pitchFamily="34" charset="0"/>
                </a:rPr>
                <a:t>program with</a:t>
              </a:r>
            </a:p>
            <a:p>
              <a:r>
                <a:rPr lang="en-US" sz="1400" dirty="0">
                  <a:solidFill>
                    <a:schemeClr val="accent4">
                      <a:lumMod val="75000"/>
                    </a:schemeClr>
                  </a:solidFill>
                  <a:latin typeface="Fira Sans" panose="020B0503050000020004" pitchFamily="34" charset="0"/>
                </a:rPr>
                <a:t>cost model</a:t>
              </a:r>
            </a:p>
            <a:p>
              <a:r>
                <a:rPr lang="en-US" sz="1400" dirty="0">
                  <a:solidFill>
                    <a:schemeClr val="accent4">
                      <a:lumMod val="75000"/>
                    </a:schemeClr>
                  </a:solidFill>
                  <a:latin typeface="Fira Sans" panose="020B0503050000020004" pitchFamily="34" charset="0"/>
                </a:rPr>
                <a:t>(e.g. insert sort)</a:t>
              </a:r>
              <a:endParaRPr lang="en-US" sz="1600" dirty="0">
                <a:solidFill>
                  <a:schemeClr val="accent4">
                    <a:lumMod val="75000"/>
                  </a:schemeClr>
                </a:solidFill>
                <a:latin typeface="Fira Sans" panose="020B0503050000020004" pitchFamily="34" charset="0"/>
              </a:endParaRPr>
            </a:p>
          </p:txBody>
        </p:sp>
        <p:sp>
          <p:nvSpPr>
            <p:cNvPr id="18" name="TextBox 17">
              <a:extLst>
                <a:ext uri="{FF2B5EF4-FFF2-40B4-BE49-F238E27FC236}">
                  <a16:creationId xmlns:a16="http://schemas.microsoft.com/office/drawing/2014/main" id="{577405E6-3C4D-4632-B5B2-29A8F900B15F}"/>
                </a:ext>
              </a:extLst>
            </p:cNvPr>
            <p:cNvSpPr txBox="1"/>
            <p:nvPr/>
          </p:nvSpPr>
          <p:spPr>
            <a:xfrm>
              <a:off x="4621702" y="4842638"/>
              <a:ext cx="912429" cy="400110"/>
            </a:xfrm>
            <a:prstGeom prst="rect">
              <a:avLst/>
            </a:prstGeom>
            <a:solidFill>
              <a:schemeClr val="accent4">
                <a:lumMod val="20000"/>
                <a:lumOff val="80000"/>
              </a:schemeClr>
            </a:solidFill>
            <a:ln>
              <a:noFill/>
            </a:ln>
          </p:spPr>
          <p:txBody>
            <a:bodyPr wrap="none" rtlCol="0">
              <a:spAutoFit/>
            </a:bodyPr>
            <a:lstStyle/>
            <a:p>
              <a:r>
                <a:rPr lang="en-US" sz="2000" b="1" dirty="0" err="1">
                  <a:solidFill>
                    <a:schemeClr val="accent4">
                      <a:lumMod val="75000"/>
                    </a:schemeClr>
                  </a:solidFill>
                  <a:latin typeface="Fira Sans" panose="020B0503050000020004" pitchFamily="34" charset="0"/>
                </a:rPr>
                <a:t>ReSyn</a:t>
              </a:r>
              <a:endParaRPr lang="en-US" sz="2000" b="1" dirty="0">
                <a:solidFill>
                  <a:schemeClr val="accent4">
                    <a:lumMod val="75000"/>
                  </a:schemeClr>
                </a:solidFill>
                <a:latin typeface="Fira Sans" panose="020B0503050000020004" pitchFamily="34" charset="0"/>
              </a:endParaRPr>
            </a:p>
          </p:txBody>
        </p:sp>
        <p:sp>
          <p:nvSpPr>
            <p:cNvPr id="20" name="TextBox 19">
              <a:extLst>
                <a:ext uri="{FF2B5EF4-FFF2-40B4-BE49-F238E27FC236}">
                  <a16:creationId xmlns:a16="http://schemas.microsoft.com/office/drawing/2014/main" id="{920C15EB-FE88-4426-98AF-97581D9B6E33}"/>
                </a:ext>
              </a:extLst>
            </p:cNvPr>
            <p:cNvSpPr txBox="1"/>
            <p:nvPr/>
          </p:nvSpPr>
          <p:spPr>
            <a:xfrm>
              <a:off x="6624453" y="4504084"/>
              <a:ext cx="1483098" cy="1077218"/>
            </a:xfrm>
            <a:prstGeom prst="rect">
              <a:avLst/>
            </a:prstGeom>
            <a:noFill/>
            <a:ln>
              <a:solidFill>
                <a:schemeClr val="accent4">
                  <a:lumMod val="75000"/>
                </a:schemeClr>
              </a:solidFill>
              <a:prstDash val="dash"/>
            </a:ln>
          </p:spPr>
          <p:txBody>
            <a:bodyPr wrap="none" rtlCol="0">
              <a:spAutoFit/>
            </a:bodyPr>
            <a:lstStyle/>
            <a:p>
              <a:r>
                <a:rPr lang="en-US" sz="1600" b="1" dirty="0">
                  <a:solidFill>
                    <a:schemeClr val="accent4">
                      <a:lumMod val="75000"/>
                    </a:schemeClr>
                  </a:solidFill>
                  <a:latin typeface="Fira Sans" panose="020B0503050000020004" pitchFamily="34" charset="0"/>
                </a:rPr>
                <a:t>output:</a:t>
              </a:r>
            </a:p>
            <a:p>
              <a:r>
                <a:rPr lang="en-US" sz="1600" dirty="0">
                  <a:solidFill>
                    <a:schemeClr val="accent4">
                      <a:lumMod val="75000"/>
                    </a:schemeClr>
                  </a:solidFill>
                  <a:latin typeface="Fira Sans" panose="020B0503050000020004" pitchFamily="34" charset="0"/>
                </a:rPr>
                <a:t>“this bound is</a:t>
              </a:r>
            </a:p>
            <a:p>
              <a:r>
                <a:rPr lang="en-US" sz="1600" dirty="0">
                  <a:solidFill>
                    <a:schemeClr val="accent4">
                      <a:lumMod val="75000"/>
                    </a:schemeClr>
                  </a:solidFill>
                  <a:latin typeface="Fira Sans" panose="020B0503050000020004" pitchFamily="34" charset="0"/>
                </a:rPr>
                <a:t>valid for this</a:t>
              </a:r>
            </a:p>
            <a:p>
              <a:r>
                <a:rPr lang="en-US" sz="1600" dirty="0">
                  <a:solidFill>
                    <a:schemeClr val="accent4">
                      <a:lumMod val="75000"/>
                    </a:schemeClr>
                  </a:solidFill>
                  <a:latin typeface="Fira Sans" panose="020B0503050000020004" pitchFamily="34" charset="0"/>
                </a:rPr>
                <a:t>program”</a:t>
              </a:r>
            </a:p>
          </p:txBody>
        </p:sp>
        <p:cxnSp>
          <p:nvCxnSpPr>
            <p:cNvPr id="28" name="Straight Arrow Connector 27">
              <a:extLst>
                <a:ext uri="{FF2B5EF4-FFF2-40B4-BE49-F238E27FC236}">
                  <a16:creationId xmlns:a16="http://schemas.microsoft.com/office/drawing/2014/main" id="{37273046-C7AE-466A-B86A-7F329BA59F4A}"/>
                </a:ext>
              </a:extLst>
            </p:cNvPr>
            <p:cNvCxnSpPr>
              <a:cxnSpLocks/>
              <a:stCxn id="17" idx="3"/>
              <a:endCxn id="18" idx="1"/>
            </p:cNvCxnSpPr>
            <p:nvPr/>
          </p:nvCxnSpPr>
          <p:spPr>
            <a:xfrm>
              <a:off x="3004240" y="4509900"/>
              <a:ext cx="1617462" cy="532793"/>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C2B708B-9988-4ED8-A126-409E41E459FB}"/>
                </a:ext>
              </a:extLst>
            </p:cNvPr>
            <p:cNvCxnSpPr>
              <a:stCxn id="18" idx="3"/>
              <a:endCxn id="20" idx="1"/>
            </p:cNvCxnSpPr>
            <p:nvPr/>
          </p:nvCxnSpPr>
          <p:spPr>
            <a:xfrm>
              <a:off x="5534131" y="5042693"/>
              <a:ext cx="1090322" cy="0"/>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3ED7632-7CDB-4922-8C3D-1A42694D4361}"/>
                </a:ext>
              </a:extLst>
            </p:cNvPr>
            <p:cNvSpPr txBox="1"/>
            <p:nvPr/>
          </p:nvSpPr>
          <p:spPr>
            <a:xfrm>
              <a:off x="1089814" y="5108198"/>
              <a:ext cx="1914425" cy="1384995"/>
            </a:xfrm>
            <a:prstGeom prst="rect">
              <a:avLst/>
            </a:prstGeom>
            <a:noFill/>
            <a:ln>
              <a:solidFill>
                <a:schemeClr val="accent4">
                  <a:lumMod val="75000"/>
                </a:schemeClr>
              </a:solidFill>
              <a:prstDash val="dash"/>
            </a:ln>
          </p:spPr>
          <p:txBody>
            <a:bodyPr wrap="square" rIns="91440" rtlCol="0" anchor="ctr">
              <a:spAutoFit/>
            </a:bodyPr>
            <a:lstStyle/>
            <a:p>
              <a:r>
                <a:rPr lang="en-US" sz="1400" b="1" dirty="0">
                  <a:solidFill>
                    <a:schemeClr val="accent4">
                      <a:lumMod val="75000"/>
                    </a:schemeClr>
                  </a:solidFill>
                  <a:latin typeface="Fira Sans" panose="020B0503050000020004" pitchFamily="34" charset="0"/>
                </a:rPr>
                <a:t>input 2:</a:t>
              </a:r>
              <a:endParaRPr lang="en-US" sz="1400" dirty="0">
                <a:solidFill>
                  <a:schemeClr val="accent4">
                    <a:lumMod val="75000"/>
                  </a:schemeClr>
                </a:solidFill>
                <a:latin typeface="Fira Sans" panose="020B0503050000020004" pitchFamily="34" charset="0"/>
              </a:endParaRPr>
            </a:p>
            <a:p>
              <a:r>
                <a:rPr lang="en-US" sz="1400" dirty="0">
                  <a:solidFill>
                    <a:schemeClr val="accent4">
                      <a:lumMod val="75000"/>
                    </a:schemeClr>
                  </a:solidFill>
                  <a:latin typeface="Fira Sans" panose="020B0503050000020004" pitchFamily="34" charset="0"/>
                </a:rPr>
                <a:t>resource bound</a:t>
              </a:r>
            </a:p>
            <a:p>
              <a:r>
                <a:rPr lang="en-US" sz="1400" dirty="0">
                  <a:solidFill>
                    <a:schemeClr val="accent4">
                      <a:lumMod val="75000"/>
                    </a:schemeClr>
                  </a:solidFill>
                  <a:latin typeface="Fira Sans" panose="020B0503050000020004" pitchFamily="34" charset="0"/>
                </a:rPr>
                <a:t>to verify (e.g. “this program ranges</a:t>
              </a:r>
            </a:p>
            <a:p>
              <a:r>
                <a:rPr lang="en-US" sz="1400" dirty="0">
                  <a:solidFill>
                    <a:schemeClr val="accent4">
                      <a:lumMod val="75000"/>
                    </a:schemeClr>
                  </a:solidFill>
                  <a:latin typeface="Fira Sans" panose="020B0503050000020004" pitchFamily="34" charset="0"/>
                </a:rPr>
                <a:t>from O(n) to O(𝑛^2),</a:t>
              </a:r>
            </a:p>
            <a:p>
              <a:r>
                <a:rPr lang="en-US" sz="1400" dirty="0">
                  <a:solidFill>
                    <a:schemeClr val="accent4">
                      <a:lumMod val="75000"/>
                    </a:schemeClr>
                  </a:solidFill>
                  <a:latin typeface="Fira Sans" panose="020B0503050000020004" pitchFamily="34" charset="0"/>
                </a:rPr>
                <a:t>depending on input”)</a:t>
              </a:r>
              <a:endParaRPr lang="en-US" sz="1600" dirty="0">
                <a:solidFill>
                  <a:schemeClr val="accent4">
                    <a:lumMod val="75000"/>
                  </a:schemeClr>
                </a:solidFill>
                <a:latin typeface="Fira Sans" panose="020B0503050000020004" pitchFamily="34" charset="0"/>
              </a:endParaRPr>
            </a:p>
          </p:txBody>
        </p:sp>
        <p:cxnSp>
          <p:nvCxnSpPr>
            <p:cNvPr id="31" name="Straight Arrow Connector 30">
              <a:extLst>
                <a:ext uri="{FF2B5EF4-FFF2-40B4-BE49-F238E27FC236}">
                  <a16:creationId xmlns:a16="http://schemas.microsoft.com/office/drawing/2014/main" id="{A0990098-C454-4DBC-B4A3-6BB7132DE273}"/>
                </a:ext>
              </a:extLst>
            </p:cNvPr>
            <p:cNvCxnSpPr>
              <a:cxnSpLocks/>
              <a:stCxn id="30" idx="3"/>
              <a:endCxn id="18" idx="1"/>
            </p:cNvCxnSpPr>
            <p:nvPr/>
          </p:nvCxnSpPr>
          <p:spPr>
            <a:xfrm flipV="1">
              <a:off x="3004239" y="5042693"/>
              <a:ext cx="1617463" cy="758003"/>
            </a:xfrm>
            <a:prstGeom prst="straightConnector1">
              <a:avLst/>
            </a:prstGeom>
            <a:ln>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4201556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36"/>
                                        </p:tgtEl>
                                      </p:cBhvr>
                                    </p:animEffect>
                                    <p:set>
                                      <p:cBhvr>
                                        <p:cTn id="7" dur="1" fill="hold">
                                          <p:stCondLst>
                                            <p:cond delay="99"/>
                                          </p:stCondLst>
                                        </p:cTn>
                                        <p:tgtEl>
                                          <p:spTgt spid="3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
                                        <p:tgtEl>
                                          <p:spTgt spid="37"/>
                                        </p:tgtEl>
                                      </p:cBhvr>
                                    </p:animEffect>
                                    <p:set>
                                      <p:cBhvr>
                                        <p:cTn id="10" dur="1" fill="hold">
                                          <p:stCondLst>
                                            <p:cond delay="99"/>
                                          </p:stCondLst>
                                        </p:cTn>
                                        <p:tgtEl>
                                          <p:spTgt spid="3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
                                        <p:tgtEl>
                                          <p:spTgt spid="2"/>
                                        </p:tgtEl>
                                      </p:cBhvr>
                                    </p:animEffect>
                                    <p:set>
                                      <p:cBhvr>
                                        <p:cTn id="13" dur="1" fill="hold">
                                          <p:stCondLst>
                                            <p:cond delay="99"/>
                                          </p:stCondLst>
                                        </p:cTn>
                                        <p:tgtEl>
                                          <p:spTgt spid="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
                                        <p:tgtEl>
                                          <p:spTgt spid="35"/>
                                        </p:tgtEl>
                                      </p:cBhvr>
                                    </p:animEffect>
                                    <p:set>
                                      <p:cBhvr>
                                        <p:cTn id="16" dur="1" fill="hold">
                                          <p:stCondLst>
                                            <p:cond delay="99"/>
                                          </p:stCondLst>
                                        </p:cTn>
                                        <p:tgtEl>
                                          <p:spTgt spid="35"/>
                                        </p:tgtEl>
                                        <p:attrNameLst>
                                          <p:attrName>style.visibility</p:attrName>
                                        </p:attrNameLst>
                                      </p:cBhvr>
                                      <p:to>
                                        <p:strVal val="hidden"/>
                                      </p:to>
                                    </p:set>
                                  </p:childTnLst>
                                </p:cTn>
                              </p:par>
                              <p:par>
                                <p:cTn id="17" presetID="3" presetClass="emph" presetSubtype="2" fill="hold" grpId="0" nodeType="withEffect">
                                  <p:stCondLst>
                                    <p:cond delay="100"/>
                                  </p:stCondLst>
                                  <p:childTnLst>
                                    <p:animClr clrSpc="rgb" dir="cw">
                                      <p:cBhvr override="childStyle">
                                        <p:cTn id="18" dur="100" fill="hold"/>
                                        <p:tgtEl>
                                          <p:spTgt spid="7"/>
                                        </p:tgtEl>
                                        <p:attrNameLst>
                                          <p:attrName>style.color</p:attrName>
                                        </p:attrNameLst>
                                      </p:cBhvr>
                                      <p:to>
                                        <a:srgbClr val="7794A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EFCF7EF-603B-4D31-AD53-369EE32A1484}"/>
                  </a:ext>
                </a:extLst>
              </p:cNvPr>
              <p:cNvSpPr txBox="1"/>
              <p:nvPr/>
            </p:nvSpPr>
            <p:spPr>
              <a:xfrm>
                <a:off x="689955" y="3974700"/>
                <a:ext cx="5512599" cy="405624"/>
              </a:xfrm>
              <a:prstGeom prst="rect">
                <a:avLst/>
              </a:prstGeom>
              <a:noFill/>
            </p:spPr>
            <p:txBody>
              <a:bodyPr wrap="none" rtlCol="0">
                <a:spAutoFit/>
              </a:bodyPr>
              <a:lstStyle/>
              <a:p>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range :: </a:t>
                </a:r>
                <a:r>
                  <a:rPr lang="en-US" sz="2000" i="1" dirty="0">
                    <a:solidFill>
                      <a:srgbClr val="466A7C"/>
                    </a:solidFill>
                    <a:latin typeface="Fira Sans" panose="020B0503050000020004" pitchFamily="34" charset="0"/>
                    <a:ea typeface="Hack" panose="020B0609030202020204" pitchFamily="49" charset="0"/>
                    <a:cs typeface="Hack" panose="020B0609030202020204" pitchFamily="49" charset="0"/>
                  </a:rPr>
                  <a:t>lo</a:t>
                </a:r>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Int → { </a:t>
                </a:r>
                <a14:m>
                  <m:oMath xmlns:m="http://schemas.openxmlformats.org/officeDocument/2006/math">
                    <m:sSup>
                      <m:sSupPr>
                        <m:ctrlPr>
                          <a:rPr lang="en-US" sz="20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2000" b="0" i="0" smtClean="0">
                            <a:solidFill>
                              <a:srgbClr val="466A7C"/>
                            </a:solidFill>
                            <a:latin typeface="Fira Sans" panose="020B0503050000020004" pitchFamily="34" charset="0"/>
                            <a:ea typeface="Hack" panose="020B0609030202020204" pitchFamily="49" charset="0"/>
                            <a:cs typeface="Hack" panose="020B0609030202020204" pitchFamily="49" charset="0"/>
                          </a:rPr>
                          <m:t>Int</m:t>
                        </m:r>
                      </m:e>
                      <m:sup>
                        <m:r>
                          <a:rPr lang="el-GR" sz="2000" i="1">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sup>
                    </m:sSup>
                  </m:oMath>
                </a14:m>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a:t>
                </a:r>
                <a14:m>
                  <m:oMath xmlns:m="http://schemas.openxmlformats.org/officeDocument/2006/math">
                    <m:r>
                      <a:rPr lang="el-GR" sz="2000" i="1" smtClean="0">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oMath>
                </a14:m>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 List Int</a:t>
                </a:r>
              </a:p>
            </p:txBody>
          </p:sp>
        </mc:Choice>
        <mc:Fallback xmlns="">
          <p:sp>
            <p:nvSpPr>
              <p:cNvPr id="2" name="TextBox 1">
                <a:extLst>
                  <a:ext uri="{FF2B5EF4-FFF2-40B4-BE49-F238E27FC236}">
                    <a16:creationId xmlns:a16="http://schemas.microsoft.com/office/drawing/2014/main" id="{AEFCF7EF-603B-4D31-AD53-369EE32A1484}"/>
                  </a:ext>
                </a:extLst>
              </p:cNvPr>
              <p:cNvSpPr txBox="1">
                <a:spLocks noRot="1" noChangeAspect="1" noMove="1" noResize="1" noEditPoints="1" noAdjustHandles="1" noChangeArrowheads="1" noChangeShapeType="1" noTextEdit="1"/>
              </p:cNvSpPr>
              <p:nvPr/>
            </p:nvSpPr>
            <p:spPr>
              <a:xfrm>
                <a:off x="689955" y="3974700"/>
                <a:ext cx="5512599" cy="405624"/>
              </a:xfrm>
              <a:prstGeom prst="rect">
                <a:avLst/>
              </a:prstGeom>
              <a:blipFill>
                <a:blip r:embed="rId3"/>
                <a:stretch>
                  <a:fillRect l="-1106" t="-5970" b="-25373"/>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B24A0A52-2DEA-47EF-8182-38B7A00E0D9B}"/>
              </a:ext>
            </a:extLst>
          </p:cNvPr>
          <p:cNvSpPr txBox="1"/>
          <p:nvPr/>
        </p:nvSpPr>
        <p:spPr>
          <a:xfrm rot="21302130">
            <a:off x="773450" y="3256780"/>
            <a:ext cx="1785577" cy="461665"/>
          </a:xfrm>
          <a:prstGeom prst="rect">
            <a:avLst/>
          </a:prstGeom>
          <a:noFill/>
          <a:ln>
            <a:noFill/>
            <a:prstDash val="dash"/>
          </a:ln>
        </p:spPr>
        <p:txBody>
          <a:bodyPr wrap="square" rIns="91440" rtlCol="0" anchor="ctr">
            <a:spAutoFit/>
          </a:bodyPr>
          <a:lstStyle/>
          <a:p>
            <a:r>
              <a:rPr lang="en-US" sz="1200" b="1" dirty="0">
                <a:solidFill>
                  <a:schemeClr val="accent6">
                    <a:lumMod val="75000"/>
                  </a:schemeClr>
                </a:solidFill>
                <a:latin typeface="Fira Sans" panose="020B0503050000020004" pitchFamily="34" charset="0"/>
              </a:rPr>
              <a:t>naming argument</a:t>
            </a:r>
          </a:p>
          <a:p>
            <a:r>
              <a:rPr lang="en-US" sz="1200" dirty="0">
                <a:solidFill>
                  <a:schemeClr val="accent6">
                    <a:lumMod val="75000"/>
                  </a:schemeClr>
                </a:solidFill>
                <a:latin typeface="Fira Sans" panose="020B0503050000020004" pitchFamily="34" charset="0"/>
              </a:rPr>
              <a:t>to refer to it later</a:t>
            </a:r>
          </a:p>
        </p:txBody>
      </p:sp>
      <p:sp>
        <p:nvSpPr>
          <p:cNvPr id="39" name="Freeform: Shape 38">
            <a:extLst>
              <a:ext uri="{FF2B5EF4-FFF2-40B4-BE49-F238E27FC236}">
                <a16:creationId xmlns:a16="http://schemas.microsoft.com/office/drawing/2014/main" id="{14D2D65B-B1F7-4F81-B4CF-E413AA05EC6E}"/>
              </a:ext>
            </a:extLst>
          </p:cNvPr>
          <p:cNvSpPr/>
          <p:nvPr/>
        </p:nvSpPr>
        <p:spPr>
          <a:xfrm>
            <a:off x="1666240" y="3923802"/>
            <a:ext cx="314960" cy="15035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B9273D8B-A5B7-4F4C-856F-90EFF5DF11C0}"/>
              </a:ext>
            </a:extLst>
          </p:cNvPr>
          <p:cNvCxnSpPr>
            <a:cxnSpLocks/>
            <a:stCxn id="37" idx="2"/>
            <a:endCxn id="39" idx="3"/>
          </p:cNvCxnSpPr>
          <p:nvPr/>
        </p:nvCxnSpPr>
        <p:spPr>
          <a:xfrm>
            <a:off x="1686215" y="3717579"/>
            <a:ext cx="61305" cy="22450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CC72FFD1-424D-47E4-869F-79757EE579E1}"/>
              </a:ext>
            </a:extLst>
          </p:cNvPr>
          <p:cNvSpPr/>
          <p:nvPr/>
        </p:nvSpPr>
        <p:spPr>
          <a:xfrm>
            <a:off x="3934396" y="3942079"/>
            <a:ext cx="637603" cy="107799"/>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D7AC179-7ED1-4A2E-A7AC-237E619FE1D5}"/>
              </a:ext>
            </a:extLst>
          </p:cNvPr>
          <p:cNvSpPr txBox="1"/>
          <p:nvPr/>
        </p:nvSpPr>
        <p:spPr>
          <a:xfrm rot="503321">
            <a:off x="4024480" y="3455759"/>
            <a:ext cx="1359199" cy="276999"/>
          </a:xfrm>
          <a:prstGeom prst="rect">
            <a:avLst/>
          </a:prstGeom>
          <a:noFill/>
          <a:ln>
            <a:noFill/>
            <a:prstDash val="dash"/>
          </a:ln>
        </p:spPr>
        <p:txBody>
          <a:bodyPr wrap="square" rIns="91440" rtlCol="0" anchor="ctr">
            <a:spAutoFit/>
          </a:bodyPr>
          <a:lstStyle/>
          <a:p>
            <a:r>
              <a:rPr lang="en-US" sz="1200" b="1" dirty="0">
                <a:solidFill>
                  <a:schemeClr val="accent6">
                    <a:lumMod val="75000"/>
                  </a:schemeClr>
                </a:solidFill>
                <a:latin typeface="Fira Sans" panose="020B0503050000020004" pitchFamily="34" charset="0"/>
              </a:rPr>
              <a:t>refinement type</a:t>
            </a:r>
            <a:endParaRPr lang="en-US" sz="1200" dirty="0">
              <a:solidFill>
                <a:schemeClr val="accent6">
                  <a:lumMod val="75000"/>
                </a:schemeClr>
              </a:solidFill>
              <a:latin typeface="Fira Sans" panose="020B0503050000020004" pitchFamily="34" charset="0"/>
            </a:endParaRPr>
          </a:p>
        </p:txBody>
      </p:sp>
      <p:cxnSp>
        <p:nvCxnSpPr>
          <p:cNvPr id="56" name="Straight Connector 55">
            <a:extLst>
              <a:ext uri="{FF2B5EF4-FFF2-40B4-BE49-F238E27FC236}">
                <a16:creationId xmlns:a16="http://schemas.microsoft.com/office/drawing/2014/main" id="{F875749B-C6FF-4AF7-9210-4F6026D052F5}"/>
              </a:ext>
            </a:extLst>
          </p:cNvPr>
          <p:cNvCxnSpPr>
            <a:cxnSpLocks/>
            <a:stCxn id="52" idx="3"/>
            <a:endCxn id="53" idx="2"/>
          </p:cNvCxnSpPr>
          <p:nvPr/>
        </p:nvCxnSpPr>
        <p:spPr>
          <a:xfrm flipV="1">
            <a:off x="4098939" y="3731276"/>
            <a:ext cx="584936" cy="22390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7D39C8B-8369-4B9E-90EB-0669CF8B2230}"/>
              </a:ext>
            </a:extLst>
          </p:cNvPr>
          <p:cNvSpPr txBox="1"/>
          <p:nvPr/>
        </p:nvSpPr>
        <p:spPr>
          <a:xfrm rot="303044">
            <a:off x="3144477" y="4802505"/>
            <a:ext cx="1201690" cy="646331"/>
          </a:xfrm>
          <a:prstGeom prst="rect">
            <a:avLst/>
          </a:prstGeom>
          <a:noFill/>
          <a:ln>
            <a:noFill/>
            <a:prstDash val="dash"/>
          </a:ln>
        </p:spPr>
        <p:txBody>
          <a:bodyPr wrap="square" rIns="91440" rtlCol="0" anchor="ctr">
            <a:spAutoFit/>
          </a:bodyPr>
          <a:lstStyle/>
          <a:p>
            <a:r>
              <a:rPr lang="en-US" sz="1200" dirty="0">
                <a:solidFill>
                  <a:schemeClr val="accent6">
                    <a:lumMod val="75000"/>
                  </a:schemeClr>
                </a:solidFill>
                <a:latin typeface="Fira Sans" panose="020B0503050000020004" pitchFamily="34" charset="0"/>
              </a:rPr>
              <a:t>refers to value of current argument</a:t>
            </a:r>
          </a:p>
        </p:txBody>
      </p:sp>
      <p:sp>
        <p:nvSpPr>
          <p:cNvPr id="62" name="TextBox 61">
            <a:extLst>
              <a:ext uri="{FF2B5EF4-FFF2-40B4-BE49-F238E27FC236}">
                <a16:creationId xmlns:a16="http://schemas.microsoft.com/office/drawing/2014/main" id="{C6C83B90-AC57-4FF8-8017-5D473CF3F575}"/>
              </a:ext>
            </a:extLst>
          </p:cNvPr>
          <p:cNvSpPr txBox="1"/>
          <p:nvPr/>
        </p:nvSpPr>
        <p:spPr>
          <a:xfrm rot="20908993">
            <a:off x="5061972" y="4708903"/>
            <a:ext cx="1163258" cy="461665"/>
          </a:xfrm>
          <a:prstGeom prst="rect">
            <a:avLst/>
          </a:prstGeom>
          <a:noFill/>
          <a:ln>
            <a:noFill/>
            <a:prstDash val="dash"/>
          </a:ln>
        </p:spPr>
        <p:txBody>
          <a:bodyPr wrap="square" rIns="91440" rtlCol="0" anchor="ctr">
            <a:spAutoFit/>
          </a:bodyPr>
          <a:lstStyle/>
          <a:p>
            <a:r>
              <a:rPr lang="en-US" sz="1200" i="1" dirty="0">
                <a:solidFill>
                  <a:schemeClr val="accent6">
                    <a:lumMod val="75000"/>
                  </a:schemeClr>
                </a:solidFill>
                <a:latin typeface="Fira Sans" panose="020B0503050000020004" pitchFamily="34" charset="0"/>
              </a:rPr>
              <a:t>lo</a:t>
            </a:r>
            <a:r>
              <a:rPr lang="en-US" sz="1200" dirty="0">
                <a:solidFill>
                  <a:schemeClr val="accent6">
                    <a:lumMod val="75000"/>
                  </a:schemeClr>
                </a:solidFill>
                <a:latin typeface="Fira Sans" panose="020B0503050000020004" pitchFamily="34" charset="0"/>
              </a:rPr>
              <a:t>, named </a:t>
            </a:r>
            <a:r>
              <a:rPr lang="en-US" sz="1200" dirty="0" err="1">
                <a:solidFill>
                  <a:schemeClr val="accent6">
                    <a:lumMod val="75000"/>
                  </a:schemeClr>
                </a:solidFill>
                <a:latin typeface="Fira Sans" panose="020B0503050000020004" pitchFamily="34" charset="0"/>
              </a:rPr>
              <a:t>arg</a:t>
            </a:r>
            <a:r>
              <a:rPr lang="en-US" sz="1200" dirty="0">
                <a:solidFill>
                  <a:schemeClr val="accent6">
                    <a:lumMod val="75000"/>
                  </a:schemeClr>
                </a:solidFill>
                <a:latin typeface="Fira Sans" panose="020B0503050000020004" pitchFamily="34" charset="0"/>
              </a:rPr>
              <a:t> from before</a:t>
            </a:r>
            <a:endParaRPr lang="en-US" sz="1200" i="1" dirty="0">
              <a:solidFill>
                <a:schemeClr val="accent6">
                  <a:lumMod val="75000"/>
                </a:schemeClr>
              </a:solidFill>
              <a:latin typeface="Fira Sans" panose="020B0503050000020004" pitchFamily="34" charset="0"/>
            </a:endParaRPr>
          </a:p>
        </p:txBody>
      </p:sp>
      <p:sp>
        <p:nvSpPr>
          <p:cNvPr id="63" name="Freeform: Shape 62">
            <a:extLst>
              <a:ext uri="{FF2B5EF4-FFF2-40B4-BE49-F238E27FC236}">
                <a16:creationId xmlns:a16="http://schemas.microsoft.com/office/drawing/2014/main" id="{54064BCC-9F8B-4B08-9EC6-F42D7A0D9ABF}"/>
              </a:ext>
            </a:extLst>
          </p:cNvPr>
          <p:cNvSpPr/>
          <p:nvPr/>
        </p:nvSpPr>
        <p:spPr>
          <a:xfrm flipV="1">
            <a:off x="3888090" y="4349913"/>
            <a:ext cx="210849" cy="10779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D198F91-1AAC-4876-87FF-DC6676CD8158}"/>
              </a:ext>
            </a:extLst>
          </p:cNvPr>
          <p:cNvSpPr/>
          <p:nvPr/>
        </p:nvSpPr>
        <p:spPr>
          <a:xfrm flipV="1">
            <a:off x="4370099" y="4349913"/>
            <a:ext cx="210849" cy="10779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6069A1E4-F206-4CED-A805-94E92F9D168E}"/>
              </a:ext>
            </a:extLst>
          </p:cNvPr>
          <p:cNvCxnSpPr>
            <a:cxnSpLocks/>
            <a:stCxn id="64" idx="3"/>
            <a:endCxn id="62" idx="0"/>
          </p:cNvCxnSpPr>
          <p:nvPr/>
        </p:nvCxnSpPr>
        <p:spPr>
          <a:xfrm>
            <a:off x="4424512" y="4444607"/>
            <a:ext cx="1173002" cy="26894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AD9286-9EB0-4F5A-B203-370F96843A6A}"/>
              </a:ext>
            </a:extLst>
          </p:cNvPr>
          <p:cNvCxnSpPr>
            <a:cxnSpLocks/>
            <a:stCxn id="63" idx="3"/>
            <a:endCxn id="61" idx="0"/>
          </p:cNvCxnSpPr>
          <p:nvPr/>
        </p:nvCxnSpPr>
        <p:spPr>
          <a:xfrm flipH="1">
            <a:off x="3773773" y="4444607"/>
            <a:ext cx="168730" cy="35915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E04D7D61-5BD2-4BDC-8EC1-658D8A916744}"/>
              </a:ext>
            </a:extLst>
          </p:cNvPr>
          <p:cNvSpPr/>
          <p:nvPr/>
        </p:nvSpPr>
        <p:spPr>
          <a:xfrm>
            <a:off x="3249673" y="3911042"/>
            <a:ext cx="479059" cy="107799"/>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0051252E-6798-49B4-88A4-BA315AC82C6A}"/>
              </a:ext>
            </a:extLst>
          </p:cNvPr>
          <p:cNvSpPr txBox="1"/>
          <p:nvPr/>
        </p:nvSpPr>
        <p:spPr>
          <a:xfrm>
            <a:off x="3503072" y="2844632"/>
            <a:ext cx="3689560" cy="461665"/>
          </a:xfrm>
          <a:prstGeom prst="rect">
            <a:avLst/>
          </a:prstGeom>
          <a:noFill/>
          <a:ln>
            <a:noFill/>
            <a:prstDash val="dash"/>
          </a:ln>
        </p:spPr>
        <p:txBody>
          <a:bodyPr wrap="square" rIns="91440" rtlCol="0" anchor="ctr">
            <a:spAutoFit/>
          </a:bodyPr>
          <a:lstStyle/>
          <a:p>
            <a:r>
              <a:rPr lang="en-US" sz="1200" b="1" dirty="0">
                <a:solidFill>
                  <a:schemeClr val="accent6">
                    <a:lumMod val="75000"/>
                  </a:schemeClr>
                </a:solidFill>
                <a:latin typeface="Fira Sans" panose="020B0503050000020004" pitchFamily="34" charset="0"/>
              </a:rPr>
              <a:t>resource annotation</a:t>
            </a:r>
            <a:r>
              <a:rPr lang="en-US" sz="1200" dirty="0">
                <a:solidFill>
                  <a:schemeClr val="accent6">
                    <a:lumMod val="75000"/>
                  </a:schemeClr>
                </a:solidFill>
                <a:latin typeface="Fira Sans" panose="020B0503050000020004" pitchFamily="34" charset="0"/>
              </a:rPr>
              <a:t>: resources required = difference between arguments</a:t>
            </a:r>
          </a:p>
        </p:txBody>
      </p:sp>
      <p:cxnSp>
        <p:nvCxnSpPr>
          <p:cNvPr id="82" name="Straight Connector 81">
            <a:extLst>
              <a:ext uri="{FF2B5EF4-FFF2-40B4-BE49-F238E27FC236}">
                <a16:creationId xmlns:a16="http://schemas.microsoft.com/office/drawing/2014/main" id="{96A1890A-AB6A-4AD7-B543-8AE9B1366FBC}"/>
              </a:ext>
            </a:extLst>
          </p:cNvPr>
          <p:cNvCxnSpPr>
            <a:cxnSpLocks/>
            <a:stCxn id="80" idx="1"/>
            <a:endCxn id="77" idx="3"/>
          </p:cNvCxnSpPr>
          <p:nvPr/>
        </p:nvCxnSpPr>
        <p:spPr>
          <a:xfrm flipH="1">
            <a:off x="3373301" y="3075465"/>
            <a:ext cx="129771" cy="848681"/>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7" name="Title 2">
            <a:extLst>
              <a:ext uri="{FF2B5EF4-FFF2-40B4-BE49-F238E27FC236}">
                <a16:creationId xmlns:a16="http://schemas.microsoft.com/office/drawing/2014/main" id="{8E2DFE06-2E01-4EAC-AB31-0305F2312E6C}"/>
              </a:ext>
            </a:extLst>
          </p:cNvPr>
          <p:cNvSpPr txBox="1">
            <a:spLocks/>
          </p:cNvSpPr>
          <p:nvPr/>
        </p:nvSpPr>
        <p:spPr>
          <a:xfrm>
            <a:off x="689955" y="5203627"/>
            <a:ext cx="5020894"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Resource use </a:t>
            </a:r>
            <a:r>
              <a:rPr lang="en-US" sz="1800" b="0" dirty="0">
                <a:highlight>
                  <a:srgbClr val="D9FFDA"/>
                </a:highlight>
              </a:rPr>
              <a:t>proportional to length of output</a:t>
            </a:r>
            <a:endParaRPr lang="en-US" sz="1800" dirty="0">
              <a:highlight>
                <a:srgbClr val="D9FFDA"/>
              </a:highlight>
            </a:endParaRPr>
          </a:p>
        </p:txBody>
      </p:sp>
    </p:spTree>
    <p:extLst>
      <p:ext uri="{BB962C8B-B14F-4D97-AF65-F5344CB8AC3E}">
        <p14:creationId xmlns:p14="http://schemas.microsoft.com/office/powerpoint/2010/main" val="226664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1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grpId="1" nodeType="clickEffect">
                                  <p:stCondLst>
                                    <p:cond delay="0"/>
                                  </p:stCondLst>
                                  <p:childTnLst>
                                    <p:animClr clrSpc="rgb" dir="cw">
                                      <p:cBhvr override="childStyle">
                                        <p:cTn id="17" dur="100" fill="hold"/>
                                        <p:tgtEl>
                                          <p:spTgt spid="37"/>
                                        </p:tgtEl>
                                        <p:attrNameLst>
                                          <p:attrName>style.color</p:attrName>
                                        </p:attrNameLst>
                                      </p:cBhvr>
                                      <p:to>
                                        <a:srgbClr val="A6B9C2"/>
                                      </p:to>
                                    </p:animClr>
                                  </p:childTnLst>
                                </p:cTn>
                              </p:par>
                              <p:par>
                                <p:cTn id="18" presetID="7" presetClass="emph" presetSubtype="2" fill="hold" nodeType="withEffect">
                                  <p:stCondLst>
                                    <p:cond delay="0"/>
                                  </p:stCondLst>
                                  <p:childTnLst>
                                    <p:animClr clrSpc="rgb" dir="cw">
                                      <p:cBhvr>
                                        <p:cTn id="19" dur="100" fill="hold"/>
                                        <p:tgtEl>
                                          <p:spTgt spid="42"/>
                                        </p:tgtEl>
                                        <p:attrNameLst>
                                          <p:attrName>stroke.color</p:attrName>
                                        </p:attrNameLst>
                                      </p:cBhvr>
                                      <p:to>
                                        <a:srgbClr val="A6B9C2"/>
                                      </p:to>
                                    </p:animClr>
                                    <p:set>
                                      <p:cBhvr>
                                        <p:cTn id="20" dur="100" fill="hold"/>
                                        <p:tgtEl>
                                          <p:spTgt spid="42"/>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100" fill="hold"/>
                                        <p:tgtEl>
                                          <p:spTgt spid="39"/>
                                        </p:tgtEl>
                                        <p:attrNameLst>
                                          <p:attrName>stroke.color</p:attrName>
                                        </p:attrNameLst>
                                      </p:cBhvr>
                                      <p:to>
                                        <a:srgbClr val="A6B9C2"/>
                                      </p:to>
                                    </p:animClr>
                                    <p:set>
                                      <p:cBhvr>
                                        <p:cTn id="23" dur="100" fill="hold"/>
                                        <p:tgtEl>
                                          <p:spTgt spid="39"/>
                                        </p:tgtEl>
                                        <p:attrNameLst>
                                          <p:attrName>stroke.on</p:attrName>
                                        </p:attrNameLst>
                                      </p:cBhvr>
                                      <p:to>
                                        <p:strVal val="true"/>
                                      </p:to>
                                    </p:se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100"/>
                                        <p:tgtEl>
                                          <p:spTgt spid="5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
                                        <p:tgtEl>
                                          <p:spTgt spid="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100"/>
                                        <p:tgtEl>
                                          <p:spTgt spid="52"/>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100"/>
                                        <p:tgtEl>
                                          <p:spTgt spid="7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100"/>
                                        <p:tgtEl>
                                          <p:spTgt spid="6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100"/>
                                        <p:tgtEl>
                                          <p:spTgt spid="6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
                                        <p:tgtEl>
                                          <p:spTgt spid="6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100"/>
                                        <p:tgtEl>
                                          <p:spTgt spid="64"/>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1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grpId="1" nodeType="clickEffect">
                                  <p:stCondLst>
                                    <p:cond delay="0"/>
                                  </p:stCondLst>
                                  <p:childTnLst>
                                    <p:animClr clrSpc="rgb" dir="cw">
                                      <p:cBhvr override="childStyle">
                                        <p:cTn id="54" dur="100" fill="hold"/>
                                        <p:tgtEl>
                                          <p:spTgt spid="53"/>
                                        </p:tgtEl>
                                        <p:attrNameLst>
                                          <p:attrName>style.color</p:attrName>
                                        </p:attrNameLst>
                                      </p:cBhvr>
                                      <p:to>
                                        <a:srgbClr val="A6B9C2"/>
                                      </p:to>
                                    </p:animClr>
                                  </p:childTnLst>
                                </p:cTn>
                              </p:par>
                              <p:par>
                                <p:cTn id="55" presetID="3" presetClass="emph" presetSubtype="2" fill="hold" grpId="1" nodeType="withEffect">
                                  <p:stCondLst>
                                    <p:cond delay="0"/>
                                  </p:stCondLst>
                                  <p:childTnLst>
                                    <p:animClr clrSpc="rgb" dir="cw">
                                      <p:cBhvr override="childStyle">
                                        <p:cTn id="56" dur="100" fill="hold"/>
                                        <p:tgtEl>
                                          <p:spTgt spid="61"/>
                                        </p:tgtEl>
                                        <p:attrNameLst>
                                          <p:attrName>style.color</p:attrName>
                                        </p:attrNameLst>
                                      </p:cBhvr>
                                      <p:to>
                                        <a:srgbClr val="A6B9C2"/>
                                      </p:to>
                                    </p:animClr>
                                  </p:childTnLst>
                                </p:cTn>
                              </p:par>
                              <p:par>
                                <p:cTn id="57" presetID="3" presetClass="emph" presetSubtype="2" fill="hold" grpId="1" nodeType="withEffect">
                                  <p:stCondLst>
                                    <p:cond delay="0"/>
                                  </p:stCondLst>
                                  <p:childTnLst>
                                    <p:animClr clrSpc="rgb" dir="cw">
                                      <p:cBhvr override="childStyle">
                                        <p:cTn id="58" dur="100" fill="hold"/>
                                        <p:tgtEl>
                                          <p:spTgt spid="62"/>
                                        </p:tgtEl>
                                        <p:attrNameLst>
                                          <p:attrName>style.color</p:attrName>
                                        </p:attrNameLst>
                                      </p:cBhvr>
                                      <p:to>
                                        <a:srgbClr val="A6B9C2"/>
                                      </p:to>
                                    </p:animClr>
                                  </p:childTnLst>
                                </p:cTn>
                              </p:par>
                              <p:par>
                                <p:cTn id="59" presetID="7" presetClass="emph" presetSubtype="2" fill="hold" nodeType="withEffect">
                                  <p:stCondLst>
                                    <p:cond delay="0"/>
                                  </p:stCondLst>
                                  <p:childTnLst>
                                    <p:animClr clrSpc="rgb" dir="cw">
                                      <p:cBhvr>
                                        <p:cTn id="60" dur="100" fill="hold"/>
                                        <p:tgtEl>
                                          <p:spTgt spid="56"/>
                                        </p:tgtEl>
                                        <p:attrNameLst>
                                          <p:attrName>stroke.color</p:attrName>
                                        </p:attrNameLst>
                                      </p:cBhvr>
                                      <p:to>
                                        <a:srgbClr val="A6B9C2"/>
                                      </p:to>
                                    </p:animClr>
                                    <p:set>
                                      <p:cBhvr>
                                        <p:cTn id="61" dur="100" fill="hold"/>
                                        <p:tgtEl>
                                          <p:spTgt spid="5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 fill="hold"/>
                                        <p:tgtEl>
                                          <p:spTgt spid="52"/>
                                        </p:tgtEl>
                                        <p:attrNameLst>
                                          <p:attrName>stroke.color</p:attrName>
                                        </p:attrNameLst>
                                      </p:cBhvr>
                                      <p:to>
                                        <a:srgbClr val="A6B9C2"/>
                                      </p:to>
                                    </p:animClr>
                                    <p:set>
                                      <p:cBhvr>
                                        <p:cTn id="64" dur="100" fill="hold"/>
                                        <p:tgtEl>
                                          <p:spTgt spid="52"/>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100" fill="hold"/>
                                        <p:tgtEl>
                                          <p:spTgt spid="71"/>
                                        </p:tgtEl>
                                        <p:attrNameLst>
                                          <p:attrName>stroke.color</p:attrName>
                                        </p:attrNameLst>
                                      </p:cBhvr>
                                      <p:to>
                                        <a:srgbClr val="A6B9C2"/>
                                      </p:to>
                                    </p:animClr>
                                    <p:set>
                                      <p:cBhvr>
                                        <p:cTn id="67" dur="100" fill="hold"/>
                                        <p:tgtEl>
                                          <p:spTgt spid="71"/>
                                        </p:tgtEl>
                                        <p:attrNameLst>
                                          <p:attrName>stroke.on</p:attrName>
                                        </p:attrNameLst>
                                      </p:cBhvr>
                                      <p:to>
                                        <p:strVal val="true"/>
                                      </p:to>
                                    </p:set>
                                  </p:childTnLst>
                                </p:cTn>
                              </p:par>
                              <p:par>
                                <p:cTn id="68" presetID="7" presetClass="emph" presetSubtype="2" fill="hold" nodeType="withEffect">
                                  <p:stCondLst>
                                    <p:cond delay="0"/>
                                  </p:stCondLst>
                                  <p:childTnLst>
                                    <p:animClr clrSpc="rgb" dir="cw">
                                      <p:cBhvr>
                                        <p:cTn id="69" dur="100" fill="hold"/>
                                        <p:tgtEl>
                                          <p:spTgt spid="63"/>
                                        </p:tgtEl>
                                        <p:attrNameLst>
                                          <p:attrName>stroke.color</p:attrName>
                                        </p:attrNameLst>
                                      </p:cBhvr>
                                      <p:to>
                                        <a:srgbClr val="A6B9C2"/>
                                      </p:to>
                                    </p:animClr>
                                    <p:set>
                                      <p:cBhvr>
                                        <p:cTn id="70" dur="100" fill="hold"/>
                                        <p:tgtEl>
                                          <p:spTgt spid="63"/>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100" fill="hold"/>
                                        <p:tgtEl>
                                          <p:spTgt spid="64"/>
                                        </p:tgtEl>
                                        <p:attrNameLst>
                                          <p:attrName>stroke.color</p:attrName>
                                        </p:attrNameLst>
                                      </p:cBhvr>
                                      <p:to>
                                        <a:srgbClr val="A6B9C2"/>
                                      </p:to>
                                    </p:animClr>
                                    <p:set>
                                      <p:cBhvr>
                                        <p:cTn id="73" dur="100" fill="hold"/>
                                        <p:tgtEl>
                                          <p:spTgt spid="64"/>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100" fill="hold"/>
                                        <p:tgtEl>
                                          <p:spTgt spid="69"/>
                                        </p:tgtEl>
                                        <p:attrNameLst>
                                          <p:attrName>stroke.color</p:attrName>
                                        </p:attrNameLst>
                                      </p:cBhvr>
                                      <p:to>
                                        <a:srgbClr val="A6B9C2"/>
                                      </p:to>
                                    </p:animClr>
                                    <p:set>
                                      <p:cBhvr>
                                        <p:cTn id="76" dur="100" fill="hold"/>
                                        <p:tgtEl>
                                          <p:spTgt spid="69"/>
                                        </p:tgtEl>
                                        <p:attrNameLst>
                                          <p:attrName>stroke.on</p:attrName>
                                        </p:attrNameLst>
                                      </p:cBhvr>
                                      <p:to>
                                        <p:strVal val="true"/>
                                      </p:to>
                                    </p:set>
                                  </p:childTnLst>
                                </p:cTn>
                              </p:par>
                              <p:par>
                                <p:cTn id="77" presetID="10" presetClass="entr" presetSubtype="0"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100"/>
                                        <p:tgtEl>
                                          <p:spTgt spid="8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fade">
                                      <p:cBhvr>
                                        <p:cTn id="82" dur="100"/>
                                        <p:tgtEl>
                                          <p:spTgt spid="7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100"/>
                                        <p:tgtEl>
                                          <p:spTgt spid="80"/>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mph" presetSubtype="2" fill="hold" grpId="1" nodeType="clickEffect">
                                  <p:stCondLst>
                                    <p:cond delay="0"/>
                                  </p:stCondLst>
                                  <p:childTnLst>
                                    <p:animClr clrSpc="rgb" dir="cw">
                                      <p:cBhvr override="childStyle">
                                        <p:cTn id="89" dur="100" fill="hold"/>
                                        <p:tgtEl>
                                          <p:spTgt spid="80"/>
                                        </p:tgtEl>
                                        <p:attrNameLst>
                                          <p:attrName>style.color</p:attrName>
                                        </p:attrNameLst>
                                      </p:cBhvr>
                                      <p:to>
                                        <a:srgbClr val="A6B9C2"/>
                                      </p:to>
                                    </p:animClr>
                                  </p:childTnLst>
                                </p:cTn>
                              </p:par>
                              <p:par>
                                <p:cTn id="90" presetID="7" presetClass="emph" presetSubtype="2" fill="hold" nodeType="withEffect">
                                  <p:stCondLst>
                                    <p:cond delay="0"/>
                                  </p:stCondLst>
                                  <p:childTnLst>
                                    <p:animClr clrSpc="rgb" dir="cw">
                                      <p:cBhvr>
                                        <p:cTn id="91" dur="100" fill="hold"/>
                                        <p:tgtEl>
                                          <p:spTgt spid="82"/>
                                        </p:tgtEl>
                                        <p:attrNameLst>
                                          <p:attrName>stroke.color</p:attrName>
                                        </p:attrNameLst>
                                      </p:cBhvr>
                                      <p:to>
                                        <a:srgbClr val="A6B9C2"/>
                                      </p:to>
                                    </p:animClr>
                                    <p:set>
                                      <p:cBhvr>
                                        <p:cTn id="92" dur="100" fill="hold"/>
                                        <p:tgtEl>
                                          <p:spTgt spid="82"/>
                                        </p:tgtEl>
                                        <p:attrNameLst>
                                          <p:attrName>stroke.on</p:attrName>
                                        </p:attrNameLst>
                                      </p:cBhvr>
                                      <p:to>
                                        <p:strVal val="true"/>
                                      </p:to>
                                    </p:set>
                                  </p:childTnLst>
                                </p:cTn>
                              </p:par>
                              <p:par>
                                <p:cTn id="93" presetID="7" presetClass="emph" presetSubtype="2" fill="hold" nodeType="withEffect">
                                  <p:stCondLst>
                                    <p:cond delay="0"/>
                                  </p:stCondLst>
                                  <p:childTnLst>
                                    <p:animClr clrSpc="rgb" dir="cw">
                                      <p:cBhvr>
                                        <p:cTn id="94" dur="100" fill="hold"/>
                                        <p:tgtEl>
                                          <p:spTgt spid="77"/>
                                        </p:tgtEl>
                                        <p:attrNameLst>
                                          <p:attrName>stroke.color</p:attrName>
                                        </p:attrNameLst>
                                      </p:cBhvr>
                                      <p:to>
                                        <a:srgbClr val="A6B9C2"/>
                                      </p:to>
                                    </p:animClr>
                                    <p:set>
                                      <p:cBhvr>
                                        <p:cTn id="95" dur="100" fill="hold"/>
                                        <p:tgtEl>
                                          <p:spTgt spid="77"/>
                                        </p:tgtEl>
                                        <p:attrNameLst>
                                          <p:attrName>stroke.on</p:attrName>
                                        </p:attrNameLst>
                                      </p:cBhvr>
                                      <p:to>
                                        <p:strVal val="true"/>
                                      </p:to>
                                    </p:set>
                                  </p:childTnLst>
                                </p:cTn>
                              </p:par>
                              <p:par>
                                <p:cTn id="96" presetID="10" presetClass="entr" presetSubtype="0" fill="hold" grpId="0" nodeType="with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1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9" grpId="0" animBg="1"/>
      <p:bldP spid="52" grpId="0" animBg="1"/>
      <p:bldP spid="53" grpId="0"/>
      <p:bldP spid="53" grpId="1"/>
      <p:bldP spid="61" grpId="0"/>
      <p:bldP spid="61" grpId="1"/>
      <p:bldP spid="62" grpId="0"/>
      <p:bldP spid="62" grpId="1"/>
      <p:bldP spid="63" grpId="0" animBg="1"/>
      <p:bldP spid="64" grpId="0" animBg="1"/>
      <p:bldP spid="77" grpId="0" animBg="1"/>
      <p:bldP spid="80" grpId="0"/>
      <p:bldP spid="80" grpId="1"/>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EFCF7EF-603B-4D31-AD53-369EE32A1484}"/>
                  </a:ext>
                </a:extLst>
              </p:cNvPr>
              <p:cNvSpPr txBox="1"/>
              <p:nvPr/>
            </p:nvSpPr>
            <p:spPr>
              <a:xfrm>
                <a:off x="689955" y="3974700"/>
                <a:ext cx="5512599" cy="405624"/>
              </a:xfrm>
              <a:prstGeom prst="rect">
                <a:avLst/>
              </a:prstGeom>
              <a:noFill/>
            </p:spPr>
            <p:txBody>
              <a:bodyPr wrap="none" rtlCol="0">
                <a:spAutoFit/>
              </a:bodyPr>
              <a:lstStyle/>
              <a:p>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range :: </a:t>
                </a:r>
                <a:r>
                  <a:rPr lang="en-US" sz="2000" i="1" dirty="0">
                    <a:solidFill>
                      <a:srgbClr val="466A7C"/>
                    </a:solidFill>
                    <a:latin typeface="Fira Sans" panose="020B0503050000020004" pitchFamily="34" charset="0"/>
                    <a:ea typeface="Hack" panose="020B0609030202020204" pitchFamily="49" charset="0"/>
                    <a:cs typeface="Hack" panose="020B0609030202020204" pitchFamily="49" charset="0"/>
                  </a:rPr>
                  <a:t>lo</a:t>
                </a:r>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Int → { </a:t>
                </a:r>
                <a14:m>
                  <m:oMath xmlns:m="http://schemas.openxmlformats.org/officeDocument/2006/math">
                    <m:sSup>
                      <m:sSupPr>
                        <m:ctrlPr>
                          <a:rPr lang="en-US" sz="20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2000" b="0" i="0" smtClean="0">
                            <a:solidFill>
                              <a:srgbClr val="466A7C"/>
                            </a:solidFill>
                            <a:latin typeface="Fira Sans" panose="020B0503050000020004" pitchFamily="34" charset="0"/>
                            <a:ea typeface="Hack" panose="020B0609030202020204" pitchFamily="49" charset="0"/>
                            <a:cs typeface="Hack" panose="020B0609030202020204" pitchFamily="49" charset="0"/>
                          </a:rPr>
                          <m:t>Int</m:t>
                        </m:r>
                      </m:e>
                      <m:sup>
                        <m:r>
                          <a:rPr lang="el-GR" sz="2000" i="1">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sup>
                    </m:sSup>
                  </m:oMath>
                </a14:m>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a:t>
                </a:r>
                <a14:m>
                  <m:oMath xmlns:m="http://schemas.openxmlformats.org/officeDocument/2006/math">
                    <m:r>
                      <a:rPr lang="el-GR" sz="2000" i="1" smtClean="0">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oMath>
                </a14:m>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 List Int</a:t>
                </a:r>
              </a:p>
            </p:txBody>
          </p:sp>
        </mc:Choice>
        <mc:Fallback xmlns="">
          <p:sp>
            <p:nvSpPr>
              <p:cNvPr id="2" name="TextBox 1">
                <a:extLst>
                  <a:ext uri="{FF2B5EF4-FFF2-40B4-BE49-F238E27FC236}">
                    <a16:creationId xmlns:a16="http://schemas.microsoft.com/office/drawing/2014/main" id="{AEFCF7EF-603B-4D31-AD53-369EE32A1484}"/>
                  </a:ext>
                </a:extLst>
              </p:cNvPr>
              <p:cNvSpPr txBox="1">
                <a:spLocks noRot="1" noChangeAspect="1" noMove="1" noResize="1" noEditPoints="1" noAdjustHandles="1" noChangeArrowheads="1" noChangeShapeType="1" noTextEdit="1"/>
              </p:cNvSpPr>
              <p:nvPr/>
            </p:nvSpPr>
            <p:spPr>
              <a:xfrm>
                <a:off x="689955" y="3974700"/>
                <a:ext cx="5512599" cy="405624"/>
              </a:xfrm>
              <a:prstGeom prst="rect">
                <a:avLst/>
              </a:prstGeom>
              <a:blipFill>
                <a:blip r:embed="rId3"/>
                <a:stretch>
                  <a:fillRect l="-1106" t="-5970" b="-25373"/>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B24A0A52-2DEA-47EF-8182-38B7A00E0D9B}"/>
              </a:ext>
            </a:extLst>
          </p:cNvPr>
          <p:cNvSpPr txBox="1"/>
          <p:nvPr/>
        </p:nvSpPr>
        <p:spPr>
          <a:xfrm rot="21302130">
            <a:off x="773450" y="3256780"/>
            <a:ext cx="1785577" cy="461665"/>
          </a:xfrm>
          <a:prstGeom prst="rect">
            <a:avLst/>
          </a:prstGeom>
          <a:noFill/>
          <a:ln>
            <a:noFill/>
            <a:prstDash val="dash"/>
          </a:ln>
        </p:spPr>
        <p:txBody>
          <a:bodyPr wrap="square" rIns="91440" rtlCol="0" anchor="ctr">
            <a:spAutoFit/>
          </a:bodyPr>
          <a:lstStyle/>
          <a:p>
            <a:r>
              <a:rPr lang="en-US" sz="1200" b="1" dirty="0">
                <a:solidFill>
                  <a:srgbClr val="A6B9C2"/>
                </a:solidFill>
                <a:latin typeface="Fira Sans" panose="020B0503050000020004" pitchFamily="34" charset="0"/>
              </a:rPr>
              <a:t>naming argument</a:t>
            </a:r>
          </a:p>
          <a:p>
            <a:r>
              <a:rPr lang="en-US" sz="1200" dirty="0">
                <a:solidFill>
                  <a:srgbClr val="A6B9C2"/>
                </a:solidFill>
                <a:latin typeface="Fira Sans" panose="020B0503050000020004" pitchFamily="34" charset="0"/>
              </a:rPr>
              <a:t>to refer to it later</a:t>
            </a:r>
          </a:p>
        </p:txBody>
      </p:sp>
      <p:sp>
        <p:nvSpPr>
          <p:cNvPr id="39" name="Freeform: Shape 38">
            <a:extLst>
              <a:ext uri="{FF2B5EF4-FFF2-40B4-BE49-F238E27FC236}">
                <a16:creationId xmlns:a16="http://schemas.microsoft.com/office/drawing/2014/main" id="{14D2D65B-B1F7-4F81-B4CF-E413AA05EC6E}"/>
              </a:ext>
            </a:extLst>
          </p:cNvPr>
          <p:cNvSpPr/>
          <p:nvPr/>
        </p:nvSpPr>
        <p:spPr>
          <a:xfrm>
            <a:off x="1666240" y="3923802"/>
            <a:ext cx="314960" cy="15035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cxnSp>
        <p:nvCxnSpPr>
          <p:cNvPr id="42" name="Straight Connector 41">
            <a:extLst>
              <a:ext uri="{FF2B5EF4-FFF2-40B4-BE49-F238E27FC236}">
                <a16:creationId xmlns:a16="http://schemas.microsoft.com/office/drawing/2014/main" id="{B9273D8B-A5B7-4F4C-856F-90EFF5DF11C0}"/>
              </a:ext>
            </a:extLst>
          </p:cNvPr>
          <p:cNvCxnSpPr>
            <a:cxnSpLocks/>
            <a:stCxn id="37" idx="2"/>
            <a:endCxn id="39" idx="3"/>
          </p:cNvCxnSpPr>
          <p:nvPr/>
        </p:nvCxnSpPr>
        <p:spPr>
          <a:xfrm>
            <a:off x="1686215" y="3717579"/>
            <a:ext cx="61305" cy="224501"/>
          </a:xfrm>
          <a:prstGeom prst="line">
            <a:avLst/>
          </a:prstGeom>
          <a:ln w="12700">
            <a:solidFill>
              <a:srgbClr val="A6B9C2"/>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CC72FFD1-424D-47E4-869F-79757EE579E1}"/>
              </a:ext>
            </a:extLst>
          </p:cNvPr>
          <p:cNvSpPr/>
          <p:nvPr/>
        </p:nvSpPr>
        <p:spPr>
          <a:xfrm>
            <a:off x="3934396" y="3942079"/>
            <a:ext cx="637603" cy="107799"/>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sp>
        <p:nvSpPr>
          <p:cNvPr id="53" name="TextBox 52">
            <a:extLst>
              <a:ext uri="{FF2B5EF4-FFF2-40B4-BE49-F238E27FC236}">
                <a16:creationId xmlns:a16="http://schemas.microsoft.com/office/drawing/2014/main" id="{4D7AC179-7ED1-4A2E-A7AC-237E619FE1D5}"/>
              </a:ext>
            </a:extLst>
          </p:cNvPr>
          <p:cNvSpPr txBox="1"/>
          <p:nvPr/>
        </p:nvSpPr>
        <p:spPr>
          <a:xfrm rot="503321">
            <a:off x="4024480" y="3455759"/>
            <a:ext cx="1359199" cy="276999"/>
          </a:xfrm>
          <a:prstGeom prst="rect">
            <a:avLst/>
          </a:prstGeom>
          <a:noFill/>
          <a:ln>
            <a:noFill/>
            <a:prstDash val="dash"/>
          </a:ln>
        </p:spPr>
        <p:txBody>
          <a:bodyPr wrap="square" rIns="91440" rtlCol="0" anchor="ctr">
            <a:spAutoFit/>
          </a:bodyPr>
          <a:lstStyle/>
          <a:p>
            <a:r>
              <a:rPr lang="en-US" sz="1200" b="1" dirty="0">
                <a:solidFill>
                  <a:srgbClr val="A6B9C2"/>
                </a:solidFill>
                <a:latin typeface="Fira Sans" panose="020B0503050000020004" pitchFamily="34" charset="0"/>
              </a:rPr>
              <a:t>refinement type</a:t>
            </a:r>
            <a:endParaRPr lang="en-US" sz="1200" dirty="0">
              <a:solidFill>
                <a:srgbClr val="A6B9C2"/>
              </a:solidFill>
              <a:latin typeface="Fira Sans" panose="020B0503050000020004" pitchFamily="34" charset="0"/>
            </a:endParaRPr>
          </a:p>
        </p:txBody>
      </p:sp>
      <p:cxnSp>
        <p:nvCxnSpPr>
          <p:cNvPr id="56" name="Straight Connector 55">
            <a:extLst>
              <a:ext uri="{FF2B5EF4-FFF2-40B4-BE49-F238E27FC236}">
                <a16:creationId xmlns:a16="http://schemas.microsoft.com/office/drawing/2014/main" id="{F875749B-C6FF-4AF7-9210-4F6026D052F5}"/>
              </a:ext>
            </a:extLst>
          </p:cNvPr>
          <p:cNvCxnSpPr>
            <a:cxnSpLocks/>
            <a:stCxn id="52" idx="3"/>
            <a:endCxn id="53" idx="2"/>
          </p:cNvCxnSpPr>
          <p:nvPr/>
        </p:nvCxnSpPr>
        <p:spPr>
          <a:xfrm flipV="1">
            <a:off x="4098939" y="3731276"/>
            <a:ext cx="584936" cy="223907"/>
          </a:xfrm>
          <a:prstGeom prst="line">
            <a:avLst/>
          </a:prstGeom>
          <a:ln>
            <a:solidFill>
              <a:srgbClr val="A6B9C2"/>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7D39C8B-8369-4B9E-90EB-0669CF8B2230}"/>
              </a:ext>
            </a:extLst>
          </p:cNvPr>
          <p:cNvSpPr txBox="1"/>
          <p:nvPr/>
        </p:nvSpPr>
        <p:spPr>
          <a:xfrm rot="303044">
            <a:off x="3144477" y="4802505"/>
            <a:ext cx="1201690" cy="646331"/>
          </a:xfrm>
          <a:prstGeom prst="rect">
            <a:avLst/>
          </a:prstGeom>
          <a:noFill/>
          <a:ln>
            <a:noFill/>
            <a:prstDash val="dash"/>
          </a:ln>
        </p:spPr>
        <p:txBody>
          <a:bodyPr wrap="square" rIns="91440" rtlCol="0" anchor="ctr">
            <a:spAutoFit/>
          </a:bodyPr>
          <a:lstStyle/>
          <a:p>
            <a:r>
              <a:rPr lang="en-US" sz="1200" dirty="0">
                <a:solidFill>
                  <a:srgbClr val="A6B9C2"/>
                </a:solidFill>
                <a:latin typeface="Fira Sans" panose="020B0503050000020004" pitchFamily="34" charset="0"/>
              </a:rPr>
              <a:t>refers to value of current argument</a:t>
            </a:r>
          </a:p>
        </p:txBody>
      </p:sp>
      <p:sp>
        <p:nvSpPr>
          <p:cNvPr id="62" name="TextBox 61">
            <a:extLst>
              <a:ext uri="{FF2B5EF4-FFF2-40B4-BE49-F238E27FC236}">
                <a16:creationId xmlns:a16="http://schemas.microsoft.com/office/drawing/2014/main" id="{C6C83B90-AC57-4FF8-8017-5D473CF3F575}"/>
              </a:ext>
            </a:extLst>
          </p:cNvPr>
          <p:cNvSpPr txBox="1"/>
          <p:nvPr/>
        </p:nvSpPr>
        <p:spPr>
          <a:xfrm rot="20908993">
            <a:off x="5061972" y="4708903"/>
            <a:ext cx="1163258" cy="461665"/>
          </a:xfrm>
          <a:prstGeom prst="rect">
            <a:avLst/>
          </a:prstGeom>
          <a:noFill/>
          <a:ln>
            <a:noFill/>
            <a:prstDash val="dash"/>
          </a:ln>
        </p:spPr>
        <p:txBody>
          <a:bodyPr wrap="square" rIns="91440" rtlCol="0" anchor="ctr">
            <a:spAutoFit/>
          </a:bodyPr>
          <a:lstStyle/>
          <a:p>
            <a:r>
              <a:rPr lang="en-US" sz="1200" i="1" dirty="0">
                <a:solidFill>
                  <a:srgbClr val="A6B9C2"/>
                </a:solidFill>
                <a:latin typeface="Fira Sans" panose="020B0503050000020004" pitchFamily="34" charset="0"/>
              </a:rPr>
              <a:t>lo</a:t>
            </a:r>
            <a:r>
              <a:rPr lang="en-US" sz="1200" dirty="0">
                <a:solidFill>
                  <a:srgbClr val="A6B9C2"/>
                </a:solidFill>
                <a:latin typeface="Fira Sans" panose="020B0503050000020004" pitchFamily="34" charset="0"/>
              </a:rPr>
              <a:t>, named </a:t>
            </a:r>
            <a:r>
              <a:rPr lang="en-US" sz="1200" dirty="0" err="1">
                <a:solidFill>
                  <a:srgbClr val="A6B9C2"/>
                </a:solidFill>
                <a:latin typeface="Fira Sans" panose="020B0503050000020004" pitchFamily="34" charset="0"/>
              </a:rPr>
              <a:t>arg</a:t>
            </a:r>
            <a:r>
              <a:rPr lang="en-US" sz="1200" dirty="0">
                <a:solidFill>
                  <a:srgbClr val="A6B9C2"/>
                </a:solidFill>
                <a:latin typeface="Fira Sans" panose="020B0503050000020004" pitchFamily="34" charset="0"/>
              </a:rPr>
              <a:t> from before</a:t>
            </a:r>
            <a:endParaRPr lang="en-US" sz="1200" i="1" dirty="0">
              <a:solidFill>
                <a:srgbClr val="A6B9C2"/>
              </a:solidFill>
              <a:latin typeface="Fira Sans" panose="020B0503050000020004" pitchFamily="34" charset="0"/>
            </a:endParaRPr>
          </a:p>
        </p:txBody>
      </p:sp>
      <p:sp>
        <p:nvSpPr>
          <p:cNvPr id="63" name="Freeform: Shape 62">
            <a:extLst>
              <a:ext uri="{FF2B5EF4-FFF2-40B4-BE49-F238E27FC236}">
                <a16:creationId xmlns:a16="http://schemas.microsoft.com/office/drawing/2014/main" id="{54064BCC-9F8B-4B08-9EC6-F42D7A0D9ABF}"/>
              </a:ext>
            </a:extLst>
          </p:cNvPr>
          <p:cNvSpPr/>
          <p:nvPr/>
        </p:nvSpPr>
        <p:spPr>
          <a:xfrm flipV="1">
            <a:off x="3888090" y="4349913"/>
            <a:ext cx="210849" cy="10779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sp>
        <p:nvSpPr>
          <p:cNvPr id="64" name="Freeform: Shape 63">
            <a:extLst>
              <a:ext uri="{FF2B5EF4-FFF2-40B4-BE49-F238E27FC236}">
                <a16:creationId xmlns:a16="http://schemas.microsoft.com/office/drawing/2014/main" id="{0D198F91-1AAC-4876-87FF-DC6676CD8158}"/>
              </a:ext>
            </a:extLst>
          </p:cNvPr>
          <p:cNvSpPr/>
          <p:nvPr/>
        </p:nvSpPr>
        <p:spPr>
          <a:xfrm flipV="1">
            <a:off x="4370099" y="4349913"/>
            <a:ext cx="210849" cy="10779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cxnSp>
        <p:nvCxnSpPr>
          <p:cNvPr id="69" name="Straight Connector 68">
            <a:extLst>
              <a:ext uri="{FF2B5EF4-FFF2-40B4-BE49-F238E27FC236}">
                <a16:creationId xmlns:a16="http://schemas.microsoft.com/office/drawing/2014/main" id="{6069A1E4-F206-4CED-A805-94E92F9D168E}"/>
              </a:ext>
            </a:extLst>
          </p:cNvPr>
          <p:cNvCxnSpPr>
            <a:cxnSpLocks/>
            <a:stCxn id="64" idx="3"/>
            <a:endCxn id="62" idx="0"/>
          </p:cNvCxnSpPr>
          <p:nvPr/>
        </p:nvCxnSpPr>
        <p:spPr>
          <a:xfrm>
            <a:off x="4424512" y="4444607"/>
            <a:ext cx="1173002" cy="268944"/>
          </a:xfrm>
          <a:prstGeom prst="line">
            <a:avLst/>
          </a:prstGeom>
          <a:ln>
            <a:solidFill>
              <a:srgbClr val="A6B9C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AD9286-9EB0-4F5A-B203-370F96843A6A}"/>
              </a:ext>
            </a:extLst>
          </p:cNvPr>
          <p:cNvCxnSpPr>
            <a:cxnSpLocks/>
            <a:stCxn id="63" idx="3"/>
            <a:endCxn id="61" idx="0"/>
          </p:cNvCxnSpPr>
          <p:nvPr/>
        </p:nvCxnSpPr>
        <p:spPr>
          <a:xfrm flipH="1">
            <a:off x="3773773" y="4444607"/>
            <a:ext cx="168730" cy="359153"/>
          </a:xfrm>
          <a:prstGeom prst="line">
            <a:avLst/>
          </a:prstGeom>
          <a:ln>
            <a:solidFill>
              <a:srgbClr val="A6B9C2"/>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E04D7D61-5BD2-4BDC-8EC1-658D8A916744}"/>
              </a:ext>
            </a:extLst>
          </p:cNvPr>
          <p:cNvSpPr/>
          <p:nvPr/>
        </p:nvSpPr>
        <p:spPr>
          <a:xfrm>
            <a:off x="3249673" y="3911042"/>
            <a:ext cx="479059" cy="107799"/>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sp>
        <p:nvSpPr>
          <p:cNvPr id="80" name="TextBox 79">
            <a:extLst>
              <a:ext uri="{FF2B5EF4-FFF2-40B4-BE49-F238E27FC236}">
                <a16:creationId xmlns:a16="http://schemas.microsoft.com/office/drawing/2014/main" id="{0051252E-6798-49B4-88A4-BA315AC82C6A}"/>
              </a:ext>
            </a:extLst>
          </p:cNvPr>
          <p:cNvSpPr txBox="1"/>
          <p:nvPr/>
        </p:nvSpPr>
        <p:spPr>
          <a:xfrm>
            <a:off x="3503072" y="2844632"/>
            <a:ext cx="3689560" cy="461665"/>
          </a:xfrm>
          <a:prstGeom prst="rect">
            <a:avLst/>
          </a:prstGeom>
          <a:noFill/>
          <a:ln>
            <a:noFill/>
            <a:prstDash val="dash"/>
          </a:ln>
        </p:spPr>
        <p:txBody>
          <a:bodyPr wrap="square" rIns="91440" rtlCol="0" anchor="ctr">
            <a:spAutoFit/>
          </a:bodyPr>
          <a:lstStyle/>
          <a:p>
            <a:r>
              <a:rPr lang="en-US" sz="1200" b="1" dirty="0">
                <a:solidFill>
                  <a:srgbClr val="A6B9C2"/>
                </a:solidFill>
                <a:latin typeface="Fira Sans" panose="020B0503050000020004" pitchFamily="34" charset="0"/>
              </a:rPr>
              <a:t>resource annotation</a:t>
            </a:r>
            <a:r>
              <a:rPr lang="en-US" sz="1200" dirty="0">
                <a:solidFill>
                  <a:srgbClr val="A6B9C2"/>
                </a:solidFill>
                <a:latin typeface="Fira Sans" panose="020B0503050000020004" pitchFamily="34" charset="0"/>
              </a:rPr>
              <a:t>: resources required = difference between arguments</a:t>
            </a:r>
          </a:p>
        </p:txBody>
      </p:sp>
      <p:cxnSp>
        <p:nvCxnSpPr>
          <p:cNvPr id="82" name="Straight Connector 81">
            <a:extLst>
              <a:ext uri="{FF2B5EF4-FFF2-40B4-BE49-F238E27FC236}">
                <a16:creationId xmlns:a16="http://schemas.microsoft.com/office/drawing/2014/main" id="{96A1890A-AB6A-4AD7-B543-8AE9B1366FBC}"/>
              </a:ext>
            </a:extLst>
          </p:cNvPr>
          <p:cNvCxnSpPr>
            <a:cxnSpLocks/>
            <a:stCxn id="80" idx="1"/>
            <a:endCxn id="77" idx="3"/>
          </p:cNvCxnSpPr>
          <p:nvPr/>
        </p:nvCxnSpPr>
        <p:spPr>
          <a:xfrm flipH="1">
            <a:off x="3373301" y="3075465"/>
            <a:ext cx="129771" cy="848681"/>
          </a:xfrm>
          <a:prstGeom prst="line">
            <a:avLst/>
          </a:prstGeom>
          <a:ln>
            <a:solidFill>
              <a:srgbClr val="A6B9C2"/>
            </a:solidFill>
          </a:ln>
        </p:spPr>
        <p:style>
          <a:lnRef idx="1">
            <a:schemeClr val="accent1"/>
          </a:lnRef>
          <a:fillRef idx="0">
            <a:schemeClr val="accent1"/>
          </a:fillRef>
          <a:effectRef idx="0">
            <a:schemeClr val="accent1"/>
          </a:effectRef>
          <a:fontRef idx="minor">
            <a:schemeClr val="tx1"/>
          </a:fontRef>
        </p:style>
      </p:cxnSp>
      <p:sp>
        <p:nvSpPr>
          <p:cNvPr id="87" name="Title 2">
            <a:extLst>
              <a:ext uri="{FF2B5EF4-FFF2-40B4-BE49-F238E27FC236}">
                <a16:creationId xmlns:a16="http://schemas.microsoft.com/office/drawing/2014/main" id="{8E2DFE06-2E01-4EAC-AB31-0305F2312E6C}"/>
              </a:ext>
            </a:extLst>
          </p:cNvPr>
          <p:cNvSpPr txBox="1">
            <a:spLocks/>
          </p:cNvSpPr>
          <p:nvPr/>
        </p:nvSpPr>
        <p:spPr>
          <a:xfrm>
            <a:off x="689955" y="5203627"/>
            <a:ext cx="5020894"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Resource use </a:t>
            </a:r>
            <a:r>
              <a:rPr lang="en-US" sz="1800" b="0" dirty="0">
                <a:highlight>
                  <a:srgbClr val="D9FFDA"/>
                </a:highlight>
              </a:rPr>
              <a:t>proportional to length of output</a:t>
            </a:r>
            <a:endParaRPr lang="en-US" sz="1800" dirty="0">
              <a:highlight>
                <a:srgbClr val="D9FFDA"/>
              </a:highlight>
            </a:endParaRPr>
          </a:p>
        </p:txBody>
      </p:sp>
    </p:spTree>
    <p:extLst>
      <p:ext uri="{BB962C8B-B14F-4D97-AF65-F5344CB8AC3E}">
        <p14:creationId xmlns:p14="http://schemas.microsoft.com/office/powerpoint/2010/main" val="298861795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
                                        <p:tgtEl>
                                          <p:spTgt spid="2"/>
                                        </p:tgtEl>
                                      </p:cBhvr>
                                    </p:animEffect>
                                    <p:set>
                                      <p:cBhvr>
                                        <p:cTn id="7" dur="1" fill="hold">
                                          <p:stCondLst>
                                            <p:cond delay="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37"/>
                                        </p:tgtEl>
                                      </p:cBhvr>
                                    </p:animEffect>
                                    <p:set>
                                      <p:cBhvr>
                                        <p:cTn id="10" dur="1" fill="hold">
                                          <p:stCondLst>
                                            <p:cond delay="99"/>
                                          </p:stCondLst>
                                        </p:cTn>
                                        <p:tgtEl>
                                          <p:spTgt spid="3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
                                        <p:tgtEl>
                                          <p:spTgt spid="39"/>
                                        </p:tgtEl>
                                      </p:cBhvr>
                                    </p:animEffect>
                                    <p:set>
                                      <p:cBhvr>
                                        <p:cTn id="13" dur="1" fill="hold">
                                          <p:stCondLst>
                                            <p:cond delay="99"/>
                                          </p:stCondLst>
                                        </p:cTn>
                                        <p:tgtEl>
                                          <p:spTgt spid="3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
                                        <p:tgtEl>
                                          <p:spTgt spid="42"/>
                                        </p:tgtEl>
                                      </p:cBhvr>
                                    </p:animEffect>
                                    <p:set>
                                      <p:cBhvr>
                                        <p:cTn id="16" dur="1" fill="hold">
                                          <p:stCondLst>
                                            <p:cond delay="99"/>
                                          </p:stCondLst>
                                        </p:cTn>
                                        <p:tgtEl>
                                          <p:spTgt spid="4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100"/>
                                        <p:tgtEl>
                                          <p:spTgt spid="52"/>
                                        </p:tgtEl>
                                      </p:cBhvr>
                                    </p:animEffect>
                                    <p:set>
                                      <p:cBhvr>
                                        <p:cTn id="19" dur="1" fill="hold">
                                          <p:stCondLst>
                                            <p:cond delay="99"/>
                                          </p:stCondLst>
                                        </p:cTn>
                                        <p:tgtEl>
                                          <p:spTgt spid="5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
                                        <p:tgtEl>
                                          <p:spTgt spid="53"/>
                                        </p:tgtEl>
                                      </p:cBhvr>
                                    </p:animEffect>
                                    <p:set>
                                      <p:cBhvr>
                                        <p:cTn id="22" dur="1" fill="hold">
                                          <p:stCondLst>
                                            <p:cond delay="99"/>
                                          </p:stCondLst>
                                        </p:cTn>
                                        <p:tgtEl>
                                          <p:spTgt spid="5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
                                        <p:tgtEl>
                                          <p:spTgt spid="56"/>
                                        </p:tgtEl>
                                      </p:cBhvr>
                                    </p:animEffect>
                                    <p:set>
                                      <p:cBhvr>
                                        <p:cTn id="25" dur="1" fill="hold">
                                          <p:stCondLst>
                                            <p:cond delay="99"/>
                                          </p:stCondLst>
                                        </p:cTn>
                                        <p:tgtEl>
                                          <p:spTgt spid="5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00"/>
                                        <p:tgtEl>
                                          <p:spTgt spid="61"/>
                                        </p:tgtEl>
                                      </p:cBhvr>
                                    </p:animEffect>
                                    <p:set>
                                      <p:cBhvr>
                                        <p:cTn id="28" dur="1" fill="hold">
                                          <p:stCondLst>
                                            <p:cond delay="99"/>
                                          </p:stCondLst>
                                        </p:cTn>
                                        <p:tgtEl>
                                          <p:spTgt spid="6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100"/>
                                        <p:tgtEl>
                                          <p:spTgt spid="62"/>
                                        </p:tgtEl>
                                      </p:cBhvr>
                                    </p:animEffect>
                                    <p:set>
                                      <p:cBhvr>
                                        <p:cTn id="31" dur="1" fill="hold">
                                          <p:stCondLst>
                                            <p:cond delay="99"/>
                                          </p:stCondLst>
                                        </p:cTn>
                                        <p:tgtEl>
                                          <p:spTgt spid="6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100"/>
                                        <p:tgtEl>
                                          <p:spTgt spid="63"/>
                                        </p:tgtEl>
                                      </p:cBhvr>
                                    </p:animEffect>
                                    <p:set>
                                      <p:cBhvr>
                                        <p:cTn id="34" dur="1" fill="hold">
                                          <p:stCondLst>
                                            <p:cond delay="99"/>
                                          </p:stCondLst>
                                        </p:cTn>
                                        <p:tgtEl>
                                          <p:spTgt spid="63"/>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100"/>
                                        <p:tgtEl>
                                          <p:spTgt spid="64"/>
                                        </p:tgtEl>
                                      </p:cBhvr>
                                    </p:animEffect>
                                    <p:set>
                                      <p:cBhvr>
                                        <p:cTn id="37" dur="1" fill="hold">
                                          <p:stCondLst>
                                            <p:cond delay="99"/>
                                          </p:stCondLst>
                                        </p:cTn>
                                        <p:tgtEl>
                                          <p:spTgt spid="6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
                                        <p:tgtEl>
                                          <p:spTgt spid="69"/>
                                        </p:tgtEl>
                                      </p:cBhvr>
                                    </p:animEffect>
                                    <p:set>
                                      <p:cBhvr>
                                        <p:cTn id="40" dur="1" fill="hold">
                                          <p:stCondLst>
                                            <p:cond delay="99"/>
                                          </p:stCondLst>
                                        </p:cTn>
                                        <p:tgtEl>
                                          <p:spTgt spid="6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
                                        <p:tgtEl>
                                          <p:spTgt spid="71"/>
                                        </p:tgtEl>
                                      </p:cBhvr>
                                    </p:animEffect>
                                    <p:set>
                                      <p:cBhvr>
                                        <p:cTn id="43" dur="1" fill="hold">
                                          <p:stCondLst>
                                            <p:cond delay="99"/>
                                          </p:stCondLst>
                                        </p:cTn>
                                        <p:tgtEl>
                                          <p:spTgt spid="7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100"/>
                                        <p:tgtEl>
                                          <p:spTgt spid="77"/>
                                        </p:tgtEl>
                                      </p:cBhvr>
                                    </p:animEffect>
                                    <p:set>
                                      <p:cBhvr>
                                        <p:cTn id="46" dur="1" fill="hold">
                                          <p:stCondLst>
                                            <p:cond delay="99"/>
                                          </p:stCondLst>
                                        </p:cTn>
                                        <p:tgtEl>
                                          <p:spTgt spid="77"/>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100"/>
                                        <p:tgtEl>
                                          <p:spTgt spid="82"/>
                                        </p:tgtEl>
                                      </p:cBhvr>
                                    </p:animEffect>
                                    <p:set>
                                      <p:cBhvr>
                                        <p:cTn id="49" dur="1" fill="hold">
                                          <p:stCondLst>
                                            <p:cond delay="99"/>
                                          </p:stCondLst>
                                        </p:cTn>
                                        <p:tgtEl>
                                          <p:spTgt spid="82"/>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100"/>
                                        <p:tgtEl>
                                          <p:spTgt spid="87"/>
                                        </p:tgtEl>
                                      </p:cBhvr>
                                    </p:animEffect>
                                    <p:set>
                                      <p:cBhvr>
                                        <p:cTn id="52" dur="1" fill="hold">
                                          <p:stCondLst>
                                            <p:cond delay="99"/>
                                          </p:stCondLst>
                                        </p:cTn>
                                        <p:tgtEl>
                                          <p:spTgt spid="87"/>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100"/>
                                        <p:tgtEl>
                                          <p:spTgt spid="80"/>
                                        </p:tgtEl>
                                      </p:cBhvr>
                                    </p:animEffect>
                                    <p:set>
                                      <p:cBhvr>
                                        <p:cTn id="55" dur="1" fill="hold">
                                          <p:stCondLst>
                                            <p:cond delay="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9" grpId="0" animBg="1"/>
      <p:bldP spid="52" grpId="0" animBg="1"/>
      <p:bldP spid="53" grpId="0"/>
      <p:bldP spid="61" grpId="0"/>
      <p:bldP spid="62" grpId="0"/>
      <p:bldP spid="63" grpId="0" animBg="1"/>
      <p:bldP spid="64" grpId="0" animBg="1"/>
      <p:bldP spid="77" grpId="0" animBg="1"/>
      <p:bldP spid="80"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6C5E38-4B0D-47A0-A618-37EFD73D498E}"/>
                  </a:ext>
                </a:extLst>
              </p:cNvPr>
              <p:cNvSpPr txBox="1"/>
              <p:nvPr/>
            </p:nvSpPr>
            <p:spPr>
              <a:xfrm>
                <a:off x="689955" y="3974700"/>
                <a:ext cx="5147115" cy="412934"/>
              </a:xfrm>
              <a:prstGeom prst="rect">
                <a:avLst/>
              </a:prstGeom>
              <a:noFill/>
            </p:spPr>
            <p:txBody>
              <a:bodyPr wrap="none" rtlCol="0">
                <a:spAutoFit/>
              </a:bodyPr>
              <a:lstStyle/>
              <a:p>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insert :: </a:t>
                </a:r>
                <a:r>
                  <a:rPr lang="en-US" sz="2000" i="1" dirty="0">
                    <a:solidFill>
                      <a:srgbClr val="466A7C"/>
                    </a:solidFill>
                    <a:latin typeface="Fira Sans" panose="020B0503050000020004" pitchFamily="34" charset="0"/>
                    <a:ea typeface="Hack" panose="020B0609030202020204" pitchFamily="49" charset="0"/>
                    <a:cs typeface="Hack" panose="020B0609030202020204" pitchFamily="49" charset="0"/>
                  </a:rPr>
                  <a:t>x</a:t>
                </a:r>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a → </a:t>
                </a:r>
                <a:r>
                  <a:rPr lang="en-US" sz="2000" i="1" dirty="0" err="1">
                    <a:solidFill>
                      <a:srgbClr val="466A7C"/>
                    </a:solidFill>
                    <a:latin typeface="Fira Sans" panose="020B0503050000020004" pitchFamily="34" charset="0"/>
                    <a:ea typeface="Hack" panose="020B0609030202020204" pitchFamily="49" charset="0"/>
                    <a:cs typeface="Hack" panose="020B0609030202020204" pitchFamily="49" charset="0"/>
                  </a:rPr>
                  <a:t>xs</a:t>
                </a:r>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List </a:t>
                </a:r>
                <a14:m>
                  <m:oMath xmlns:m="http://schemas.openxmlformats.org/officeDocument/2006/math">
                    <m:sSup>
                      <m:sSupPr>
                        <m:ctrlPr>
                          <a:rPr lang="en-US" sz="20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2000" b="0" i="0" smtClean="0">
                            <a:solidFill>
                              <a:srgbClr val="466A7C"/>
                            </a:solidFill>
                            <a:latin typeface="Fira Sans" panose="020B0503050000020004" pitchFamily="34" charset="0"/>
                            <a:ea typeface="Hack" panose="020B0609030202020204" pitchFamily="49" charset="0"/>
                            <a:cs typeface="Hack" panose="020B0609030202020204" pitchFamily="49" charset="0"/>
                          </a:rPr>
                          <m:t>a</m:t>
                        </m:r>
                      </m:e>
                      <m:sup>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𝑖𝑡𝑒</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𝑥</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 &gt; </m:t>
                        </m:r>
                        <m:r>
                          <a:rPr lang="el-GR" sz="2000" i="1">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 1, 0)</m:t>
                        </m:r>
                      </m:sup>
                    </m:sSup>
                  </m:oMath>
                </a14:m>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List a</a:t>
                </a:r>
              </a:p>
            </p:txBody>
          </p:sp>
        </mc:Choice>
        <mc:Fallback xmlns="">
          <p:sp>
            <p:nvSpPr>
              <p:cNvPr id="12" name="TextBox 11">
                <a:extLst>
                  <a:ext uri="{FF2B5EF4-FFF2-40B4-BE49-F238E27FC236}">
                    <a16:creationId xmlns:a16="http://schemas.microsoft.com/office/drawing/2014/main" id="{CF6C5E38-4B0D-47A0-A618-37EFD73D498E}"/>
                  </a:ext>
                </a:extLst>
              </p:cNvPr>
              <p:cNvSpPr txBox="1">
                <a:spLocks noRot="1" noChangeAspect="1" noMove="1" noResize="1" noEditPoints="1" noAdjustHandles="1" noChangeArrowheads="1" noChangeShapeType="1" noTextEdit="1"/>
              </p:cNvSpPr>
              <p:nvPr/>
            </p:nvSpPr>
            <p:spPr>
              <a:xfrm>
                <a:off x="689955" y="3974700"/>
                <a:ext cx="5147115" cy="412934"/>
              </a:xfrm>
              <a:prstGeom prst="rect">
                <a:avLst/>
              </a:prstGeom>
              <a:blipFill>
                <a:blip r:embed="rId3"/>
                <a:stretch>
                  <a:fillRect l="-1183" t="-4412" r="-355" b="-25000"/>
                </a:stretch>
              </a:blipFill>
            </p:spPr>
            <p:txBody>
              <a:bodyPr/>
              <a:lstStyle/>
              <a:p>
                <a:r>
                  <a:rPr lang="en-US">
                    <a:noFill/>
                  </a:rPr>
                  <a:t> </a:t>
                </a:r>
              </a:p>
            </p:txBody>
          </p:sp>
        </mc:Fallback>
      </mc:AlternateContent>
      <p:sp>
        <p:nvSpPr>
          <p:cNvPr id="13" name="Title 2">
            <a:extLst>
              <a:ext uri="{FF2B5EF4-FFF2-40B4-BE49-F238E27FC236}">
                <a16:creationId xmlns:a16="http://schemas.microsoft.com/office/drawing/2014/main" id="{216809F7-04AE-43F3-AD6B-8B886D069090}"/>
              </a:ext>
            </a:extLst>
          </p:cNvPr>
          <p:cNvSpPr txBox="1">
            <a:spLocks/>
          </p:cNvSpPr>
          <p:nvPr/>
        </p:nvSpPr>
        <p:spPr>
          <a:xfrm>
            <a:off x="689955" y="5203627"/>
            <a:ext cx="5147114"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Resource use </a:t>
            </a:r>
            <a:r>
              <a:rPr lang="en-US" sz="1800" b="0" dirty="0">
                <a:highlight>
                  <a:srgbClr val="D9FFDA"/>
                </a:highlight>
              </a:rPr>
              <a:t>proportional to number of elements insert must traverse</a:t>
            </a:r>
            <a:endParaRPr lang="en-US" sz="1800" dirty="0">
              <a:highlight>
                <a:srgbClr val="D9FFDA"/>
              </a:highlight>
            </a:endParaRPr>
          </a:p>
        </p:txBody>
      </p:sp>
      <p:sp>
        <p:nvSpPr>
          <p:cNvPr id="14" name="TextBox 13">
            <a:extLst>
              <a:ext uri="{FF2B5EF4-FFF2-40B4-BE49-F238E27FC236}">
                <a16:creationId xmlns:a16="http://schemas.microsoft.com/office/drawing/2014/main" id="{A52CD599-BDD0-480A-AE1E-F6E3BFADC886}"/>
              </a:ext>
            </a:extLst>
          </p:cNvPr>
          <p:cNvSpPr txBox="1"/>
          <p:nvPr/>
        </p:nvSpPr>
        <p:spPr>
          <a:xfrm rot="21277171">
            <a:off x="3971155" y="4502379"/>
            <a:ext cx="1201690" cy="646331"/>
          </a:xfrm>
          <a:prstGeom prst="rect">
            <a:avLst/>
          </a:prstGeom>
          <a:noFill/>
          <a:ln>
            <a:noFill/>
            <a:prstDash val="dash"/>
          </a:ln>
        </p:spPr>
        <p:txBody>
          <a:bodyPr wrap="square" rIns="91440" rtlCol="0" anchor="ctr">
            <a:spAutoFit/>
          </a:bodyPr>
          <a:lstStyle/>
          <a:p>
            <a:r>
              <a:rPr lang="en-US" sz="1200" dirty="0">
                <a:solidFill>
                  <a:schemeClr val="accent6">
                    <a:lumMod val="75000"/>
                  </a:schemeClr>
                </a:solidFill>
                <a:latin typeface="Fira Sans" panose="020B0503050000020004" pitchFamily="34" charset="0"/>
              </a:rPr>
              <a:t>refers to value of each list element</a:t>
            </a:r>
          </a:p>
        </p:txBody>
      </p:sp>
      <p:sp>
        <p:nvSpPr>
          <p:cNvPr id="15" name="Freeform: Shape 14">
            <a:extLst>
              <a:ext uri="{FF2B5EF4-FFF2-40B4-BE49-F238E27FC236}">
                <a16:creationId xmlns:a16="http://schemas.microsoft.com/office/drawing/2014/main" id="{FCD5A811-75F4-4554-A3C9-F3C4AA1E54C4}"/>
              </a:ext>
            </a:extLst>
          </p:cNvPr>
          <p:cNvSpPr/>
          <p:nvPr/>
        </p:nvSpPr>
        <p:spPr>
          <a:xfrm flipV="1">
            <a:off x="4187042" y="4230878"/>
            <a:ext cx="210849" cy="10779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cxnSp>
        <p:nvCxnSpPr>
          <p:cNvPr id="16" name="Straight Connector 15">
            <a:extLst>
              <a:ext uri="{FF2B5EF4-FFF2-40B4-BE49-F238E27FC236}">
                <a16:creationId xmlns:a16="http://schemas.microsoft.com/office/drawing/2014/main" id="{1A5C076F-5921-4C9E-B9E7-5D16FBD55064}"/>
              </a:ext>
            </a:extLst>
          </p:cNvPr>
          <p:cNvCxnSpPr>
            <a:cxnSpLocks/>
            <a:stCxn id="15" idx="3"/>
          </p:cNvCxnSpPr>
          <p:nvPr/>
        </p:nvCxnSpPr>
        <p:spPr>
          <a:xfrm>
            <a:off x="4241455" y="4325572"/>
            <a:ext cx="330545" cy="17084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258BCAA0-20B4-4329-B4E4-7E20157F6877}"/>
              </a:ext>
            </a:extLst>
          </p:cNvPr>
          <p:cNvSpPr/>
          <p:nvPr/>
        </p:nvSpPr>
        <p:spPr>
          <a:xfrm>
            <a:off x="3605411" y="3907826"/>
            <a:ext cx="1056640" cy="10878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cxnSp>
        <p:nvCxnSpPr>
          <p:cNvPr id="19" name="Straight Connector 18">
            <a:extLst>
              <a:ext uri="{FF2B5EF4-FFF2-40B4-BE49-F238E27FC236}">
                <a16:creationId xmlns:a16="http://schemas.microsoft.com/office/drawing/2014/main" id="{89C50149-BF62-4490-9E2D-123F39032E84}"/>
              </a:ext>
            </a:extLst>
          </p:cNvPr>
          <p:cNvCxnSpPr>
            <a:cxnSpLocks/>
            <a:stCxn id="18" idx="3"/>
            <a:endCxn id="24" idx="1"/>
          </p:cNvCxnSpPr>
          <p:nvPr/>
        </p:nvCxnSpPr>
        <p:spPr>
          <a:xfrm flipV="1">
            <a:off x="3878092" y="3386377"/>
            <a:ext cx="1053400" cy="53467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09D7244-B9D0-4927-9B74-168A7B3F484F}"/>
              </a:ext>
            </a:extLst>
          </p:cNvPr>
          <p:cNvSpPr txBox="1"/>
          <p:nvPr/>
        </p:nvSpPr>
        <p:spPr>
          <a:xfrm>
            <a:off x="4931492" y="3063211"/>
            <a:ext cx="3408698" cy="646331"/>
          </a:xfrm>
          <a:prstGeom prst="rect">
            <a:avLst/>
          </a:prstGeom>
          <a:noFill/>
          <a:ln>
            <a:noFill/>
            <a:prstDash val="dash"/>
          </a:ln>
        </p:spPr>
        <p:txBody>
          <a:bodyPr wrap="square" rIns="91440" rtlCol="0" anchor="ctr">
            <a:spAutoFit/>
          </a:bodyPr>
          <a:lstStyle/>
          <a:p>
            <a:r>
              <a:rPr lang="en-US" sz="1200" b="1" dirty="0">
                <a:solidFill>
                  <a:schemeClr val="accent6">
                    <a:lumMod val="75000"/>
                  </a:schemeClr>
                </a:solidFill>
                <a:latin typeface="Fira Sans" panose="020B0503050000020004" pitchFamily="34" charset="0"/>
              </a:rPr>
              <a:t>conditional resource expression</a:t>
            </a:r>
            <a:r>
              <a:rPr lang="en-US" sz="1200" dirty="0">
                <a:solidFill>
                  <a:schemeClr val="accent6">
                    <a:lumMod val="75000"/>
                  </a:schemeClr>
                </a:solidFill>
                <a:latin typeface="Fira Sans" panose="020B0503050000020004" pitchFamily="34" charset="0"/>
              </a:rPr>
              <a:t>:</a:t>
            </a:r>
          </a:p>
          <a:p>
            <a:r>
              <a:rPr lang="en-US" sz="1200" dirty="0">
                <a:solidFill>
                  <a:schemeClr val="accent6">
                    <a:lumMod val="75000"/>
                  </a:schemeClr>
                </a:solidFill>
                <a:latin typeface="Fira Sans" panose="020B0503050000020004" pitchFamily="34" charset="0"/>
              </a:rPr>
              <a:t>resource annotation contains conditional expression</a:t>
            </a:r>
          </a:p>
        </p:txBody>
      </p:sp>
    </p:spTree>
    <p:extLst>
      <p:ext uri="{BB962C8B-B14F-4D97-AF65-F5344CB8AC3E}">
        <p14:creationId xmlns:p14="http://schemas.microsoft.com/office/powerpoint/2010/main" val="11306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grpId="1" nodeType="clickEffect">
                                  <p:stCondLst>
                                    <p:cond delay="0"/>
                                  </p:stCondLst>
                                  <p:childTnLst>
                                    <p:animClr clrSpc="rgb" dir="cw">
                                      <p:cBhvr override="childStyle">
                                        <p:cTn id="31" dur="100" fill="hold"/>
                                        <p:tgtEl>
                                          <p:spTgt spid="14"/>
                                        </p:tgtEl>
                                        <p:attrNameLst>
                                          <p:attrName>style.color</p:attrName>
                                        </p:attrNameLst>
                                      </p:cBhvr>
                                      <p:to>
                                        <a:srgbClr val="A6B9C2"/>
                                      </p:to>
                                    </p:animClr>
                                  </p:childTnLst>
                                </p:cTn>
                              </p:par>
                              <p:par>
                                <p:cTn id="32" presetID="3" presetClass="emph" presetSubtype="2" fill="hold" grpId="1" nodeType="withEffect">
                                  <p:stCondLst>
                                    <p:cond delay="0"/>
                                  </p:stCondLst>
                                  <p:childTnLst>
                                    <p:animClr clrSpc="rgb" dir="cw">
                                      <p:cBhvr override="childStyle">
                                        <p:cTn id="33" dur="100" fill="hold"/>
                                        <p:tgtEl>
                                          <p:spTgt spid="24"/>
                                        </p:tgtEl>
                                        <p:attrNameLst>
                                          <p:attrName>style.color</p:attrName>
                                        </p:attrNameLst>
                                      </p:cBhvr>
                                      <p:to>
                                        <a:srgbClr val="A6B9C2"/>
                                      </p:to>
                                    </p:animClr>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
                                        <p:tgtEl>
                                          <p:spTgt spid="13"/>
                                        </p:tgtEl>
                                      </p:cBhvr>
                                    </p:animEffect>
                                  </p:childTnLst>
                                </p:cTn>
                              </p:par>
                              <p:par>
                                <p:cTn id="37" presetID="7" presetClass="emph" presetSubtype="2" fill="hold" nodeType="withEffect">
                                  <p:stCondLst>
                                    <p:cond delay="0"/>
                                  </p:stCondLst>
                                  <p:childTnLst>
                                    <p:animClr clrSpc="rgb" dir="cw">
                                      <p:cBhvr>
                                        <p:cTn id="38" dur="100" fill="hold"/>
                                        <p:tgtEl>
                                          <p:spTgt spid="19"/>
                                        </p:tgtEl>
                                        <p:attrNameLst>
                                          <p:attrName>stroke.color</p:attrName>
                                        </p:attrNameLst>
                                      </p:cBhvr>
                                      <p:to>
                                        <a:srgbClr val="A6B9C2"/>
                                      </p:to>
                                    </p:animClr>
                                    <p:set>
                                      <p:cBhvr>
                                        <p:cTn id="39" dur="100" fill="hold"/>
                                        <p:tgtEl>
                                          <p:spTgt spid="19"/>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100" fill="hold"/>
                                        <p:tgtEl>
                                          <p:spTgt spid="18"/>
                                        </p:tgtEl>
                                        <p:attrNameLst>
                                          <p:attrName>stroke.color</p:attrName>
                                        </p:attrNameLst>
                                      </p:cBhvr>
                                      <p:to>
                                        <a:srgbClr val="A6B9C2"/>
                                      </p:to>
                                    </p:animClr>
                                    <p:set>
                                      <p:cBhvr>
                                        <p:cTn id="42" dur="100" fill="hold"/>
                                        <p:tgtEl>
                                          <p:spTgt spid="18"/>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100" fill="hold"/>
                                        <p:tgtEl>
                                          <p:spTgt spid="16"/>
                                        </p:tgtEl>
                                        <p:attrNameLst>
                                          <p:attrName>stroke.color</p:attrName>
                                        </p:attrNameLst>
                                      </p:cBhvr>
                                      <p:to>
                                        <a:srgbClr val="A6B9C2"/>
                                      </p:to>
                                    </p:animClr>
                                    <p:set>
                                      <p:cBhvr>
                                        <p:cTn id="45" dur="100" fill="hold"/>
                                        <p:tgtEl>
                                          <p:spTgt spid="16"/>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100" fill="hold"/>
                                        <p:tgtEl>
                                          <p:spTgt spid="15"/>
                                        </p:tgtEl>
                                        <p:attrNameLst>
                                          <p:attrName>stroke.color</p:attrName>
                                        </p:attrNameLst>
                                      </p:cBhvr>
                                      <p:to>
                                        <a:srgbClr val="A6B9C2"/>
                                      </p:to>
                                    </p:animClr>
                                    <p:set>
                                      <p:cBhvr>
                                        <p:cTn id="48" dur="1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4" grpId="1"/>
      <p:bldP spid="15" grpId="0" animBg="1"/>
      <p:bldP spid="18" grpId="0" animBg="1"/>
      <p:bldP spid="24" grpId="0"/>
      <p:bldP spid="2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800" y="1237139"/>
            <a:ext cx="7694802" cy="2429997"/>
          </a:xfrm>
        </p:spPr>
        <p:txBody>
          <a:bodyPr>
            <a:normAutofit/>
          </a:bodyPr>
          <a:lstStyle/>
          <a:p>
            <a:r>
              <a:rPr lang="en-US" sz="2800" dirty="0"/>
              <a:t>Automated Dependent Resource Analysis</a:t>
            </a:r>
          </a:p>
        </p:txBody>
      </p:sp>
      <p:sp>
        <p:nvSpPr>
          <p:cNvPr id="12" name="TextBox 11">
            <a:extLst>
              <a:ext uri="{FF2B5EF4-FFF2-40B4-BE49-F238E27FC236}">
                <a16:creationId xmlns:a16="http://schemas.microsoft.com/office/drawing/2014/main" id="{B47F8A9D-F2D0-4F67-8963-6FFC3D37E57F}"/>
              </a:ext>
            </a:extLst>
          </p:cNvPr>
          <p:cNvSpPr txBox="1"/>
          <p:nvPr/>
        </p:nvSpPr>
        <p:spPr>
          <a:xfrm>
            <a:off x="685799" y="3720831"/>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Why?</a:t>
            </a:r>
          </a:p>
        </p:txBody>
      </p:sp>
      <p:sp>
        <p:nvSpPr>
          <p:cNvPr id="15" name="TextBox 14">
            <a:extLst>
              <a:ext uri="{FF2B5EF4-FFF2-40B4-BE49-F238E27FC236}">
                <a16:creationId xmlns:a16="http://schemas.microsoft.com/office/drawing/2014/main" id="{B07724B7-38FF-4B29-AE64-0A7C4FF81F7C}"/>
              </a:ext>
            </a:extLst>
          </p:cNvPr>
          <p:cNvSpPr txBox="1"/>
          <p:nvPr/>
        </p:nvSpPr>
        <p:spPr>
          <a:xfrm>
            <a:off x="685799" y="4297746"/>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How?</a:t>
            </a:r>
          </a:p>
        </p:txBody>
      </p:sp>
    </p:spTree>
    <p:extLst>
      <p:ext uri="{BB962C8B-B14F-4D97-AF65-F5344CB8AC3E}">
        <p14:creationId xmlns:p14="http://schemas.microsoft.com/office/powerpoint/2010/main" val="27162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
                                        <p:tgtEl>
                                          <p:spTgt spid="12"/>
                                        </p:tgtEl>
                                      </p:cBhvr>
                                    </p:animEffect>
                                  </p:childTnLst>
                                </p:cTn>
                              </p:par>
                              <p:par>
                                <p:cTn id="8" presetID="10" presetClass="entr" presetSubtype="0" fill="hold" grpId="0" nodeType="withEffect">
                                  <p:stCondLst>
                                    <p:cond delay="1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
                                        <p:tgtEl>
                                          <p:spTgt spid="15"/>
                                        </p:tgtEl>
                                      </p:cBhvr>
                                    </p:animEffect>
                                  </p:childTnLst>
                                </p:cTn>
                              </p:par>
                              <p:par>
                                <p:cTn id="11" presetID="3" presetClass="emph" presetSubtype="2" fill="hold" grpId="0" nodeType="withEffect">
                                  <p:stCondLst>
                                    <p:cond delay="10"/>
                                  </p:stCondLst>
                                  <p:childTnLst>
                                    <p:animClr clrSpc="rgb" dir="cw">
                                      <p:cBhvr override="childStyle">
                                        <p:cTn id="12" dur="100" fill="hold"/>
                                        <p:tgtEl>
                                          <p:spTgt spid="2"/>
                                        </p:tgtEl>
                                        <p:attrNameLst>
                                          <p:attrName>style.color</p:attrName>
                                        </p:attrNameLst>
                                      </p:cBhvr>
                                      <p:to>
                                        <a:srgbClr val="7794A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6C5E38-4B0D-47A0-A618-37EFD73D498E}"/>
                  </a:ext>
                </a:extLst>
              </p:cNvPr>
              <p:cNvSpPr txBox="1"/>
              <p:nvPr/>
            </p:nvSpPr>
            <p:spPr>
              <a:xfrm>
                <a:off x="689955" y="3974700"/>
                <a:ext cx="5147115" cy="412934"/>
              </a:xfrm>
              <a:prstGeom prst="rect">
                <a:avLst/>
              </a:prstGeom>
              <a:noFill/>
            </p:spPr>
            <p:txBody>
              <a:bodyPr wrap="none" rtlCol="0">
                <a:spAutoFit/>
              </a:bodyPr>
              <a:lstStyle/>
              <a:p>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insert :: </a:t>
                </a:r>
                <a:r>
                  <a:rPr lang="en-US" sz="2000" i="1" dirty="0">
                    <a:solidFill>
                      <a:srgbClr val="466A7C"/>
                    </a:solidFill>
                    <a:latin typeface="Fira Sans" panose="020B0503050000020004" pitchFamily="34" charset="0"/>
                    <a:ea typeface="Hack" panose="020B0609030202020204" pitchFamily="49" charset="0"/>
                    <a:cs typeface="Hack" panose="020B0609030202020204" pitchFamily="49" charset="0"/>
                  </a:rPr>
                  <a:t>x</a:t>
                </a:r>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a → </a:t>
                </a:r>
                <a:r>
                  <a:rPr lang="en-US" sz="2000" i="1" dirty="0" err="1">
                    <a:solidFill>
                      <a:srgbClr val="466A7C"/>
                    </a:solidFill>
                    <a:latin typeface="Fira Sans" panose="020B0503050000020004" pitchFamily="34" charset="0"/>
                    <a:ea typeface="Hack" panose="020B0609030202020204" pitchFamily="49" charset="0"/>
                    <a:cs typeface="Hack" panose="020B0609030202020204" pitchFamily="49" charset="0"/>
                  </a:rPr>
                  <a:t>xs</a:t>
                </a:r>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List </a:t>
                </a:r>
                <a14:m>
                  <m:oMath xmlns:m="http://schemas.openxmlformats.org/officeDocument/2006/math">
                    <m:sSup>
                      <m:sSupPr>
                        <m:ctrlPr>
                          <a:rPr lang="en-US" sz="20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2000" b="0" i="0" smtClean="0">
                            <a:solidFill>
                              <a:srgbClr val="466A7C"/>
                            </a:solidFill>
                            <a:latin typeface="Fira Sans" panose="020B0503050000020004" pitchFamily="34" charset="0"/>
                            <a:ea typeface="Hack" panose="020B0609030202020204" pitchFamily="49" charset="0"/>
                            <a:cs typeface="Hack" panose="020B0609030202020204" pitchFamily="49" charset="0"/>
                          </a:rPr>
                          <m:t>a</m:t>
                        </m:r>
                      </m:e>
                      <m:sup>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𝑖𝑡𝑒</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𝑥</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 &gt; </m:t>
                        </m:r>
                        <m:r>
                          <a:rPr lang="el-GR" sz="2000" i="1">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2000" b="0" i="1" smtClean="0">
                            <a:solidFill>
                              <a:srgbClr val="466A7C"/>
                            </a:solidFill>
                            <a:latin typeface="Cambria Math" panose="02040503050406030204" pitchFamily="18" charset="0"/>
                            <a:ea typeface="Hack" panose="020B0609030202020204" pitchFamily="49" charset="0"/>
                            <a:cs typeface="Hack" panose="020B0609030202020204" pitchFamily="49" charset="0"/>
                          </a:rPr>
                          <m:t>, 1, 0)</m:t>
                        </m:r>
                      </m:sup>
                    </m:sSup>
                  </m:oMath>
                </a14:m>
                <a:r>
                  <a:rPr lang="en-US" sz="2000" dirty="0">
                    <a:solidFill>
                      <a:srgbClr val="466A7C"/>
                    </a:solidFill>
                    <a:latin typeface="Fira Sans" panose="020B0503050000020004" pitchFamily="34" charset="0"/>
                    <a:ea typeface="Hack" panose="020B0609030202020204" pitchFamily="49" charset="0"/>
                    <a:cs typeface="Hack" panose="020B0609030202020204" pitchFamily="49" charset="0"/>
                  </a:rPr>
                  <a:t> → List a</a:t>
                </a:r>
              </a:p>
            </p:txBody>
          </p:sp>
        </mc:Choice>
        <mc:Fallback xmlns="">
          <p:sp>
            <p:nvSpPr>
              <p:cNvPr id="12" name="TextBox 11">
                <a:extLst>
                  <a:ext uri="{FF2B5EF4-FFF2-40B4-BE49-F238E27FC236}">
                    <a16:creationId xmlns:a16="http://schemas.microsoft.com/office/drawing/2014/main" id="{CF6C5E38-4B0D-47A0-A618-37EFD73D498E}"/>
                  </a:ext>
                </a:extLst>
              </p:cNvPr>
              <p:cNvSpPr txBox="1">
                <a:spLocks noRot="1" noChangeAspect="1" noMove="1" noResize="1" noEditPoints="1" noAdjustHandles="1" noChangeArrowheads="1" noChangeShapeType="1" noTextEdit="1"/>
              </p:cNvSpPr>
              <p:nvPr/>
            </p:nvSpPr>
            <p:spPr>
              <a:xfrm>
                <a:off x="689955" y="3974700"/>
                <a:ext cx="5147115" cy="412934"/>
              </a:xfrm>
              <a:prstGeom prst="rect">
                <a:avLst/>
              </a:prstGeom>
              <a:blipFill>
                <a:blip r:embed="rId3"/>
                <a:stretch>
                  <a:fillRect l="-1183" t="-4412" r="-355" b="-25000"/>
                </a:stretch>
              </a:blipFill>
            </p:spPr>
            <p:txBody>
              <a:bodyPr/>
              <a:lstStyle/>
              <a:p>
                <a:r>
                  <a:rPr lang="en-US">
                    <a:noFill/>
                  </a:rPr>
                  <a:t> </a:t>
                </a:r>
              </a:p>
            </p:txBody>
          </p:sp>
        </mc:Fallback>
      </mc:AlternateContent>
      <p:sp>
        <p:nvSpPr>
          <p:cNvPr id="13" name="Title 2">
            <a:extLst>
              <a:ext uri="{FF2B5EF4-FFF2-40B4-BE49-F238E27FC236}">
                <a16:creationId xmlns:a16="http://schemas.microsoft.com/office/drawing/2014/main" id="{216809F7-04AE-43F3-AD6B-8B886D069090}"/>
              </a:ext>
            </a:extLst>
          </p:cNvPr>
          <p:cNvSpPr txBox="1">
            <a:spLocks/>
          </p:cNvSpPr>
          <p:nvPr/>
        </p:nvSpPr>
        <p:spPr>
          <a:xfrm>
            <a:off x="689955" y="5203627"/>
            <a:ext cx="5147114"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Resource use </a:t>
            </a:r>
            <a:r>
              <a:rPr lang="en-US" sz="1800" b="0" dirty="0">
                <a:highlight>
                  <a:srgbClr val="D9FFDA"/>
                </a:highlight>
              </a:rPr>
              <a:t>proportional to number of elements insert must traverse</a:t>
            </a:r>
            <a:endParaRPr lang="en-US" sz="1800" dirty="0">
              <a:highlight>
                <a:srgbClr val="D9FFDA"/>
              </a:highlight>
            </a:endParaRPr>
          </a:p>
        </p:txBody>
      </p:sp>
      <p:sp>
        <p:nvSpPr>
          <p:cNvPr id="14" name="TextBox 13">
            <a:extLst>
              <a:ext uri="{FF2B5EF4-FFF2-40B4-BE49-F238E27FC236}">
                <a16:creationId xmlns:a16="http://schemas.microsoft.com/office/drawing/2014/main" id="{A52CD599-BDD0-480A-AE1E-F6E3BFADC886}"/>
              </a:ext>
            </a:extLst>
          </p:cNvPr>
          <p:cNvSpPr txBox="1"/>
          <p:nvPr/>
        </p:nvSpPr>
        <p:spPr>
          <a:xfrm rot="21277171">
            <a:off x="3971155" y="4502379"/>
            <a:ext cx="1201690" cy="646331"/>
          </a:xfrm>
          <a:prstGeom prst="rect">
            <a:avLst/>
          </a:prstGeom>
          <a:noFill/>
          <a:ln>
            <a:noFill/>
            <a:prstDash val="dash"/>
          </a:ln>
        </p:spPr>
        <p:txBody>
          <a:bodyPr wrap="square" rIns="91440" rtlCol="0" anchor="ctr">
            <a:spAutoFit/>
          </a:bodyPr>
          <a:lstStyle/>
          <a:p>
            <a:r>
              <a:rPr lang="en-US" sz="1200" dirty="0">
                <a:solidFill>
                  <a:srgbClr val="A6B9C2"/>
                </a:solidFill>
                <a:latin typeface="Fira Sans" panose="020B0503050000020004" pitchFamily="34" charset="0"/>
              </a:rPr>
              <a:t>refers to value of each list element</a:t>
            </a:r>
          </a:p>
        </p:txBody>
      </p:sp>
      <p:sp>
        <p:nvSpPr>
          <p:cNvPr id="15" name="Freeform: Shape 14">
            <a:extLst>
              <a:ext uri="{FF2B5EF4-FFF2-40B4-BE49-F238E27FC236}">
                <a16:creationId xmlns:a16="http://schemas.microsoft.com/office/drawing/2014/main" id="{FCD5A811-75F4-4554-A3C9-F3C4AA1E54C4}"/>
              </a:ext>
            </a:extLst>
          </p:cNvPr>
          <p:cNvSpPr/>
          <p:nvPr/>
        </p:nvSpPr>
        <p:spPr>
          <a:xfrm flipV="1">
            <a:off x="4187042" y="4230878"/>
            <a:ext cx="210849" cy="10779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cxnSp>
        <p:nvCxnSpPr>
          <p:cNvPr id="16" name="Straight Connector 15">
            <a:extLst>
              <a:ext uri="{FF2B5EF4-FFF2-40B4-BE49-F238E27FC236}">
                <a16:creationId xmlns:a16="http://schemas.microsoft.com/office/drawing/2014/main" id="{1A5C076F-5921-4C9E-B9E7-5D16FBD55064}"/>
              </a:ext>
            </a:extLst>
          </p:cNvPr>
          <p:cNvCxnSpPr>
            <a:cxnSpLocks/>
            <a:stCxn id="15" idx="3"/>
          </p:cNvCxnSpPr>
          <p:nvPr/>
        </p:nvCxnSpPr>
        <p:spPr>
          <a:xfrm>
            <a:off x="4241455" y="4325572"/>
            <a:ext cx="330545" cy="170849"/>
          </a:xfrm>
          <a:prstGeom prst="line">
            <a:avLst/>
          </a:prstGeom>
          <a:ln>
            <a:solidFill>
              <a:srgbClr val="A6B9C2"/>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258BCAA0-20B4-4329-B4E4-7E20157F6877}"/>
              </a:ext>
            </a:extLst>
          </p:cNvPr>
          <p:cNvSpPr/>
          <p:nvPr/>
        </p:nvSpPr>
        <p:spPr>
          <a:xfrm>
            <a:off x="3605411" y="3907826"/>
            <a:ext cx="1056640" cy="108788"/>
          </a:xfrm>
          <a:custGeom>
            <a:avLst/>
            <a:gdLst>
              <a:gd name="connsiteX0" fmla="*/ 0 w 314960"/>
              <a:gd name="connsiteY0" fmla="*/ 89398 h 150358"/>
              <a:gd name="connsiteX1" fmla="*/ 20320 w 314960"/>
              <a:gd name="connsiteY1" fmla="*/ 38598 h 150358"/>
              <a:gd name="connsiteX2" fmla="*/ 30480 w 314960"/>
              <a:gd name="connsiteY2" fmla="*/ 8118 h 150358"/>
              <a:gd name="connsiteX3" fmla="*/ 81280 w 314960"/>
              <a:gd name="connsiteY3" fmla="*/ 18278 h 150358"/>
              <a:gd name="connsiteX4" fmla="*/ 314960 w 314960"/>
              <a:gd name="connsiteY4" fmla="*/ 38598 h 150358"/>
              <a:gd name="connsiteX5" fmla="*/ 314960 w 314960"/>
              <a:gd name="connsiteY5" fmla="*/ 150358 h 1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960" h="150358">
                <a:moveTo>
                  <a:pt x="0" y="89398"/>
                </a:moveTo>
                <a:cubicBezTo>
                  <a:pt x="6773" y="72465"/>
                  <a:pt x="13916" y="55675"/>
                  <a:pt x="20320" y="38598"/>
                </a:cubicBezTo>
                <a:cubicBezTo>
                  <a:pt x="24080" y="28570"/>
                  <a:pt x="20320" y="11505"/>
                  <a:pt x="30480" y="8118"/>
                </a:cubicBezTo>
                <a:cubicBezTo>
                  <a:pt x="46863" y="2657"/>
                  <a:pt x="64110" y="16438"/>
                  <a:pt x="81280" y="18278"/>
                </a:cubicBezTo>
                <a:cubicBezTo>
                  <a:pt x="159022" y="26608"/>
                  <a:pt x="314960" y="-39589"/>
                  <a:pt x="314960" y="38598"/>
                </a:cubicBezTo>
                <a:lnTo>
                  <a:pt x="314960" y="150358"/>
                </a:lnTo>
              </a:path>
            </a:pathLst>
          </a:custGeom>
          <a:noFill/>
          <a:ln w="19050">
            <a:solidFill>
              <a:srgbClr val="A6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6B9C2"/>
              </a:solidFill>
            </a:endParaRPr>
          </a:p>
        </p:txBody>
      </p:sp>
      <p:cxnSp>
        <p:nvCxnSpPr>
          <p:cNvPr id="19" name="Straight Connector 18">
            <a:extLst>
              <a:ext uri="{FF2B5EF4-FFF2-40B4-BE49-F238E27FC236}">
                <a16:creationId xmlns:a16="http://schemas.microsoft.com/office/drawing/2014/main" id="{89C50149-BF62-4490-9E2D-123F39032E84}"/>
              </a:ext>
            </a:extLst>
          </p:cNvPr>
          <p:cNvCxnSpPr>
            <a:cxnSpLocks/>
            <a:stCxn id="18" idx="3"/>
            <a:endCxn id="24" idx="1"/>
          </p:cNvCxnSpPr>
          <p:nvPr/>
        </p:nvCxnSpPr>
        <p:spPr>
          <a:xfrm flipV="1">
            <a:off x="3878092" y="3386377"/>
            <a:ext cx="1053400" cy="534674"/>
          </a:xfrm>
          <a:prstGeom prst="line">
            <a:avLst/>
          </a:prstGeom>
          <a:ln>
            <a:solidFill>
              <a:srgbClr val="A6B9C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09D7244-B9D0-4927-9B74-168A7B3F484F}"/>
              </a:ext>
            </a:extLst>
          </p:cNvPr>
          <p:cNvSpPr txBox="1"/>
          <p:nvPr/>
        </p:nvSpPr>
        <p:spPr>
          <a:xfrm>
            <a:off x="4931492" y="3063211"/>
            <a:ext cx="3408698" cy="646331"/>
          </a:xfrm>
          <a:prstGeom prst="rect">
            <a:avLst/>
          </a:prstGeom>
          <a:noFill/>
          <a:ln>
            <a:noFill/>
            <a:prstDash val="dash"/>
          </a:ln>
        </p:spPr>
        <p:txBody>
          <a:bodyPr wrap="square" rIns="91440" rtlCol="0" anchor="ctr">
            <a:spAutoFit/>
          </a:bodyPr>
          <a:lstStyle/>
          <a:p>
            <a:r>
              <a:rPr lang="en-US" sz="1200" b="1" dirty="0">
                <a:solidFill>
                  <a:srgbClr val="A6B9C2"/>
                </a:solidFill>
                <a:latin typeface="Fira Sans" panose="020B0503050000020004" pitchFamily="34" charset="0"/>
              </a:rPr>
              <a:t>conditional resource expression</a:t>
            </a:r>
            <a:r>
              <a:rPr lang="en-US" sz="1200" dirty="0">
                <a:solidFill>
                  <a:srgbClr val="A6B9C2"/>
                </a:solidFill>
                <a:latin typeface="Fira Sans" panose="020B0503050000020004" pitchFamily="34" charset="0"/>
              </a:rPr>
              <a:t>:</a:t>
            </a:r>
          </a:p>
          <a:p>
            <a:r>
              <a:rPr lang="en-US" sz="1200" dirty="0">
                <a:solidFill>
                  <a:srgbClr val="A6B9C2"/>
                </a:solidFill>
                <a:latin typeface="Fira Sans" panose="020B0503050000020004" pitchFamily="34" charset="0"/>
              </a:rPr>
              <a:t>resource annotation contains conditional expression</a:t>
            </a:r>
          </a:p>
        </p:txBody>
      </p:sp>
    </p:spTree>
    <p:extLst>
      <p:ext uri="{BB962C8B-B14F-4D97-AF65-F5344CB8AC3E}">
        <p14:creationId xmlns:p14="http://schemas.microsoft.com/office/powerpoint/2010/main" val="223226889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12"/>
                                        </p:tgtEl>
                                      </p:cBhvr>
                                    </p:animEffect>
                                    <p:set>
                                      <p:cBhvr>
                                        <p:cTn id="7" dur="1" fill="hold">
                                          <p:stCondLst>
                                            <p:cond delay="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13"/>
                                        </p:tgtEl>
                                      </p:cBhvr>
                                    </p:animEffect>
                                    <p:set>
                                      <p:cBhvr>
                                        <p:cTn id="10" dur="1" fill="hold">
                                          <p:stCondLst>
                                            <p:cond delay="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
                                        <p:tgtEl>
                                          <p:spTgt spid="14"/>
                                        </p:tgtEl>
                                      </p:cBhvr>
                                    </p:animEffect>
                                    <p:set>
                                      <p:cBhvr>
                                        <p:cTn id="13" dur="1" fill="hold">
                                          <p:stCondLst>
                                            <p:cond delay="99"/>
                                          </p:stCondLst>
                                        </p:cTn>
                                        <p:tgtEl>
                                          <p:spTgt spid="1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
                                        <p:tgtEl>
                                          <p:spTgt spid="15"/>
                                        </p:tgtEl>
                                      </p:cBhvr>
                                    </p:animEffect>
                                    <p:set>
                                      <p:cBhvr>
                                        <p:cTn id="16" dur="1" fill="hold">
                                          <p:stCondLst>
                                            <p:cond delay="99"/>
                                          </p:stCondLst>
                                        </p:cTn>
                                        <p:tgtEl>
                                          <p:spTgt spid="1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
                                        <p:tgtEl>
                                          <p:spTgt spid="16"/>
                                        </p:tgtEl>
                                      </p:cBhvr>
                                    </p:animEffect>
                                    <p:set>
                                      <p:cBhvr>
                                        <p:cTn id="19" dur="1" fill="hold">
                                          <p:stCondLst>
                                            <p:cond delay="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
                                        <p:tgtEl>
                                          <p:spTgt spid="18"/>
                                        </p:tgtEl>
                                      </p:cBhvr>
                                    </p:animEffect>
                                    <p:set>
                                      <p:cBhvr>
                                        <p:cTn id="22" dur="1" fill="hold">
                                          <p:stCondLst>
                                            <p:cond delay="99"/>
                                          </p:stCondLst>
                                        </p:cTn>
                                        <p:tgtEl>
                                          <p:spTgt spid="1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
                                        <p:tgtEl>
                                          <p:spTgt spid="19"/>
                                        </p:tgtEl>
                                      </p:cBhvr>
                                    </p:animEffect>
                                    <p:set>
                                      <p:cBhvr>
                                        <p:cTn id="25" dur="1" fill="hold">
                                          <p:stCondLst>
                                            <p:cond delay="99"/>
                                          </p:stCondLst>
                                        </p:cTn>
                                        <p:tgtEl>
                                          <p:spTgt spid="19"/>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00"/>
                                        <p:tgtEl>
                                          <p:spTgt spid="24"/>
                                        </p:tgtEl>
                                      </p:cBhvr>
                                    </p:animEffect>
                                    <p:set>
                                      <p:cBhvr>
                                        <p:cTn id="28" dur="1" fill="hold">
                                          <p:stCondLst>
                                            <p:cond delay="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8"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p:sp>
        <p:nvSpPr>
          <p:cNvPr id="4" name="Freeform: Shape 3">
            <a:extLst>
              <a:ext uri="{FF2B5EF4-FFF2-40B4-BE49-F238E27FC236}">
                <a16:creationId xmlns:a16="http://schemas.microsoft.com/office/drawing/2014/main" id="{D15A80F2-5CD8-4369-8687-1D7AE1120780}"/>
              </a:ext>
            </a:extLst>
          </p:cNvPr>
          <p:cNvSpPr/>
          <p:nvPr/>
        </p:nvSpPr>
        <p:spPr>
          <a:xfrm>
            <a:off x="1876425" y="2638425"/>
            <a:ext cx="1133475" cy="73741"/>
          </a:xfrm>
          <a:custGeom>
            <a:avLst/>
            <a:gdLst>
              <a:gd name="connsiteX0" fmla="*/ 0 w 1133475"/>
              <a:gd name="connsiteY0" fmla="*/ 9525 h 257175"/>
              <a:gd name="connsiteX1" fmla="*/ 47625 w 1133475"/>
              <a:gd name="connsiteY1" fmla="*/ 0 h 257175"/>
              <a:gd name="connsiteX2" fmla="*/ 447675 w 1133475"/>
              <a:gd name="connsiteY2" fmla="*/ 9525 h 257175"/>
              <a:gd name="connsiteX3" fmla="*/ 590550 w 1133475"/>
              <a:gd name="connsiteY3" fmla="*/ 19050 h 257175"/>
              <a:gd name="connsiteX4" fmla="*/ 1133475 w 1133475"/>
              <a:gd name="connsiteY4" fmla="*/ 28575 h 257175"/>
              <a:gd name="connsiteX5" fmla="*/ 1066800 w 1133475"/>
              <a:gd name="connsiteY5" fmla="*/ 47625 h 257175"/>
              <a:gd name="connsiteX6" fmla="*/ 981075 w 1133475"/>
              <a:gd name="connsiteY6" fmla="*/ 76200 h 257175"/>
              <a:gd name="connsiteX7" fmla="*/ 895350 w 1133475"/>
              <a:gd name="connsiteY7" fmla="*/ 85725 h 257175"/>
              <a:gd name="connsiteX8" fmla="*/ 800100 w 1133475"/>
              <a:gd name="connsiteY8" fmla="*/ 104775 h 257175"/>
              <a:gd name="connsiteX9" fmla="*/ 704850 w 1133475"/>
              <a:gd name="connsiteY9" fmla="*/ 114300 h 257175"/>
              <a:gd name="connsiteX10" fmla="*/ 466725 w 1133475"/>
              <a:gd name="connsiteY10" fmla="*/ 142875 h 257175"/>
              <a:gd name="connsiteX11" fmla="*/ 285750 w 1133475"/>
              <a:gd name="connsiteY11" fmla="*/ 161925 h 257175"/>
              <a:gd name="connsiteX12" fmla="*/ 209550 w 1133475"/>
              <a:gd name="connsiteY12" fmla="*/ 171450 h 257175"/>
              <a:gd name="connsiteX13" fmla="*/ 304800 w 1133475"/>
              <a:gd name="connsiteY13" fmla="*/ 180975 h 257175"/>
              <a:gd name="connsiteX14" fmla="*/ 390525 w 1133475"/>
              <a:gd name="connsiteY14" fmla="*/ 190500 h 257175"/>
              <a:gd name="connsiteX15" fmla="*/ 676275 w 1133475"/>
              <a:gd name="connsiteY15" fmla="*/ 219075 h 257175"/>
              <a:gd name="connsiteX16" fmla="*/ 704850 w 1133475"/>
              <a:gd name="connsiteY16" fmla="*/ 238125 h 257175"/>
              <a:gd name="connsiteX17" fmla="*/ 733425 w 1133475"/>
              <a:gd name="connsiteY17" fmla="*/ 247650 h 257175"/>
              <a:gd name="connsiteX18" fmla="*/ 752475 w 1133475"/>
              <a:gd name="connsiteY18" fmla="*/ 25717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75" h="257175">
                <a:moveTo>
                  <a:pt x="0" y="9525"/>
                </a:moveTo>
                <a:cubicBezTo>
                  <a:pt x="15875" y="6350"/>
                  <a:pt x="31436" y="0"/>
                  <a:pt x="47625" y="0"/>
                </a:cubicBezTo>
                <a:cubicBezTo>
                  <a:pt x="181013" y="0"/>
                  <a:pt x="314369" y="4848"/>
                  <a:pt x="447675" y="9525"/>
                </a:cubicBezTo>
                <a:cubicBezTo>
                  <a:pt x="495376" y="11199"/>
                  <a:pt x="542838" y="17725"/>
                  <a:pt x="590550" y="19050"/>
                </a:cubicBezTo>
                <a:cubicBezTo>
                  <a:pt x="771483" y="24076"/>
                  <a:pt x="952500" y="25400"/>
                  <a:pt x="1133475" y="28575"/>
                </a:cubicBezTo>
                <a:cubicBezTo>
                  <a:pt x="1009924" y="69759"/>
                  <a:pt x="1222281" y="-215"/>
                  <a:pt x="1066800" y="47625"/>
                </a:cubicBezTo>
                <a:cubicBezTo>
                  <a:pt x="1038011" y="56483"/>
                  <a:pt x="1010478" y="69666"/>
                  <a:pt x="981075" y="76200"/>
                </a:cubicBezTo>
                <a:cubicBezTo>
                  <a:pt x="953009" y="82437"/>
                  <a:pt x="923749" y="81241"/>
                  <a:pt x="895350" y="85725"/>
                </a:cubicBezTo>
                <a:cubicBezTo>
                  <a:pt x="863367" y="90775"/>
                  <a:pt x="832121" y="99972"/>
                  <a:pt x="800100" y="104775"/>
                </a:cubicBezTo>
                <a:cubicBezTo>
                  <a:pt x="768545" y="109508"/>
                  <a:pt x="736512" y="110342"/>
                  <a:pt x="704850" y="114300"/>
                </a:cubicBezTo>
                <a:cubicBezTo>
                  <a:pt x="448749" y="146313"/>
                  <a:pt x="684974" y="123034"/>
                  <a:pt x="466725" y="142875"/>
                </a:cubicBezTo>
                <a:cubicBezTo>
                  <a:pt x="365704" y="163079"/>
                  <a:pt x="461944" y="145907"/>
                  <a:pt x="285750" y="161925"/>
                </a:cubicBezTo>
                <a:cubicBezTo>
                  <a:pt x="260257" y="164243"/>
                  <a:pt x="234950" y="168275"/>
                  <a:pt x="209550" y="171450"/>
                </a:cubicBezTo>
                <a:lnTo>
                  <a:pt x="304800" y="180975"/>
                </a:lnTo>
                <a:lnTo>
                  <a:pt x="390525" y="190500"/>
                </a:lnTo>
                <a:cubicBezTo>
                  <a:pt x="674408" y="217973"/>
                  <a:pt x="512654" y="198622"/>
                  <a:pt x="676275" y="219075"/>
                </a:cubicBezTo>
                <a:cubicBezTo>
                  <a:pt x="685800" y="225425"/>
                  <a:pt x="694611" y="233005"/>
                  <a:pt x="704850" y="238125"/>
                </a:cubicBezTo>
                <a:cubicBezTo>
                  <a:pt x="713830" y="242615"/>
                  <a:pt x="724103" y="243921"/>
                  <a:pt x="733425" y="247650"/>
                </a:cubicBezTo>
                <a:cubicBezTo>
                  <a:pt x="740017" y="250287"/>
                  <a:pt x="746125" y="254000"/>
                  <a:pt x="752475" y="257175"/>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2F49A56-DD40-497C-BC26-9C16A6A865A9}"/>
              </a:ext>
            </a:extLst>
          </p:cNvPr>
          <p:cNvGrpSpPr/>
          <p:nvPr/>
        </p:nvGrpSpPr>
        <p:grpSpPr>
          <a:xfrm>
            <a:off x="777006" y="3626486"/>
            <a:ext cx="6509619" cy="1633774"/>
            <a:chOff x="777006" y="3626486"/>
            <a:chExt cx="6509619" cy="1633774"/>
          </a:xfrm>
        </p:grpSpPr>
        <p:sp>
          <p:nvSpPr>
            <p:cNvPr id="12" name="Rectangle 11">
              <a:extLst>
                <a:ext uri="{FF2B5EF4-FFF2-40B4-BE49-F238E27FC236}">
                  <a16:creationId xmlns:a16="http://schemas.microsoft.com/office/drawing/2014/main" id="{311FEEFF-DB20-45D7-95B9-915F41FD13BD}"/>
                </a:ext>
              </a:extLst>
            </p:cNvPr>
            <p:cNvSpPr/>
            <p:nvPr/>
          </p:nvSpPr>
          <p:spPr>
            <a:xfrm>
              <a:off x="777006" y="3626486"/>
              <a:ext cx="6509619" cy="163377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6AAED3-939B-4A72-9C12-7593CC337D48}"/>
                </a:ext>
              </a:extLst>
            </p:cNvPr>
            <p:cNvSpPr txBox="1"/>
            <p:nvPr/>
          </p:nvSpPr>
          <p:spPr>
            <a:xfrm>
              <a:off x="922022" y="3856911"/>
              <a:ext cx="6116954" cy="1169551"/>
            </a:xfrm>
            <a:prstGeom prst="rect">
              <a:avLst/>
            </a:prstGeom>
            <a:noFill/>
            <a:ln>
              <a:noFill/>
              <a:prstDash val="dash"/>
            </a:ln>
          </p:spPr>
          <p:txBody>
            <a:bodyPr wrap="square" rIns="91440" rtlCol="0" anchor="t">
              <a:spAutoFit/>
            </a:bodyPr>
            <a:lstStyle/>
            <a:p>
              <a:r>
                <a:rPr lang="en-US" sz="1400" dirty="0">
                  <a:solidFill>
                    <a:schemeClr val="accent2">
                      <a:lumMod val="50000"/>
                    </a:schemeClr>
                  </a:solidFill>
                  <a:latin typeface="Fira Sans" panose="020B0503050000020004" pitchFamily="34" charset="0"/>
                </a:rPr>
                <a:t>“inserting an element into a list requires resource use proportional to the number of elements smaller than the inserted element</a:t>
              </a:r>
            </a:p>
            <a:p>
              <a:endParaRPr lang="en-US" sz="1400" dirty="0">
                <a:solidFill>
                  <a:schemeClr val="accent2">
                    <a:lumMod val="50000"/>
                  </a:schemeClr>
                </a:solidFill>
                <a:latin typeface="Fira Sans" panose="020B0503050000020004" pitchFamily="34" charset="0"/>
              </a:endParaRPr>
            </a:p>
            <a:p>
              <a:r>
                <a:rPr lang="en-US" sz="1400" dirty="0">
                  <a:solidFill>
                    <a:schemeClr val="accent2">
                      <a:lumMod val="50000"/>
                    </a:schemeClr>
                  </a:solidFill>
                  <a:latin typeface="Fira Sans" panose="020B0503050000020004" pitchFamily="34" charset="0"/>
                </a:rPr>
                <a:t>each element of the list, starting from the last element, is inserted in this fashion into an initially empty list.”</a:t>
              </a:r>
            </a:p>
          </p:txBody>
        </p:sp>
      </p:grpSp>
      <p:sp>
        <p:nvSpPr>
          <p:cNvPr id="14" name="TextBox 13">
            <a:extLst>
              <a:ext uri="{FF2B5EF4-FFF2-40B4-BE49-F238E27FC236}">
                <a16:creationId xmlns:a16="http://schemas.microsoft.com/office/drawing/2014/main" id="{B1EB7385-F486-4FAF-8338-03A254296708}"/>
              </a:ext>
            </a:extLst>
          </p:cNvPr>
          <p:cNvSpPr txBox="1"/>
          <p:nvPr/>
        </p:nvSpPr>
        <p:spPr>
          <a:xfrm rot="21388972">
            <a:off x="1043942" y="2970122"/>
            <a:ext cx="5011418" cy="338554"/>
          </a:xfrm>
          <a:prstGeom prst="rect">
            <a:avLst/>
          </a:prstGeom>
          <a:noFill/>
          <a:ln>
            <a:noFill/>
            <a:prstDash val="dash"/>
          </a:ln>
        </p:spPr>
        <p:txBody>
          <a:bodyPr wrap="square" rIns="91440" rtlCol="0" anchor="ctr">
            <a:spAutoFit/>
          </a:bodyPr>
          <a:lstStyle/>
          <a:p>
            <a:r>
              <a:rPr lang="en-US" sz="1600" b="1" dirty="0">
                <a:solidFill>
                  <a:srgbClr val="C00000"/>
                </a:solidFill>
                <a:latin typeface="Fira Sans" panose="020B0503050000020004" pitchFamily="34" charset="0"/>
              </a:rPr>
              <a:t>we have to come up with all this stuff ourselves:</a:t>
            </a:r>
          </a:p>
        </p:txBody>
      </p:sp>
      <p:cxnSp>
        <p:nvCxnSpPr>
          <p:cNvPr id="6" name="Straight Arrow Connector 5">
            <a:extLst>
              <a:ext uri="{FF2B5EF4-FFF2-40B4-BE49-F238E27FC236}">
                <a16:creationId xmlns:a16="http://schemas.microsoft.com/office/drawing/2014/main" id="{BE3794F4-194E-42BF-9353-9A1E9E04DA31}"/>
              </a:ext>
            </a:extLst>
          </p:cNvPr>
          <p:cNvCxnSpPr>
            <a:cxnSpLocks/>
            <a:stCxn id="14" idx="0"/>
            <a:endCxn id="4" idx="17"/>
          </p:cNvCxnSpPr>
          <p:nvPr/>
        </p:nvCxnSpPr>
        <p:spPr>
          <a:xfrm flipH="1" flipV="1">
            <a:off x="2609850" y="2709435"/>
            <a:ext cx="929416" cy="261006"/>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160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p:sp>
        <p:nvSpPr>
          <p:cNvPr id="4" name="Freeform: Shape 3">
            <a:extLst>
              <a:ext uri="{FF2B5EF4-FFF2-40B4-BE49-F238E27FC236}">
                <a16:creationId xmlns:a16="http://schemas.microsoft.com/office/drawing/2014/main" id="{D15A80F2-5CD8-4369-8687-1D7AE1120780}"/>
              </a:ext>
            </a:extLst>
          </p:cNvPr>
          <p:cNvSpPr/>
          <p:nvPr/>
        </p:nvSpPr>
        <p:spPr>
          <a:xfrm>
            <a:off x="1876425" y="2638425"/>
            <a:ext cx="1133475" cy="73741"/>
          </a:xfrm>
          <a:custGeom>
            <a:avLst/>
            <a:gdLst>
              <a:gd name="connsiteX0" fmla="*/ 0 w 1133475"/>
              <a:gd name="connsiteY0" fmla="*/ 9525 h 257175"/>
              <a:gd name="connsiteX1" fmla="*/ 47625 w 1133475"/>
              <a:gd name="connsiteY1" fmla="*/ 0 h 257175"/>
              <a:gd name="connsiteX2" fmla="*/ 447675 w 1133475"/>
              <a:gd name="connsiteY2" fmla="*/ 9525 h 257175"/>
              <a:gd name="connsiteX3" fmla="*/ 590550 w 1133475"/>
              <a:gd name="connsiteY3" fmla="*/ 19050 h 257175"/>
              <a:gd name="connsiteX4" fmla="*/ 1133475 w 1133475"/>
              <a:gd name="connsiteY4" fmla="*/ 28575 h 257175"/>
              <a:gd name="connsiteX5" fmla="*/ 1066800 w 1133475"/>
              <a:gd name="connsiteY5" fmla="*/ 47625 h 257175"/>
              <a:gd name="connsiteX6" fmla="*/ 981075 w 1133475"/>
              <a:gd name="connsiteY6" fmla="*/ 76200 h 257175"/>
              <a:gd name="connsiteX7" fmla="*/ 895350 w 1133475"/>
              <a:gd name="connsiteY7" fmla="*/ 85725 h 257175"/>
              <a:gd name="connsiteX8" fmla="*/ 800100 w 1133475"/>
              <a:gd name="connsiteY8" fmla="*/ 104775 h 257175"/>
              <a:gd name="connsiteX9" fmla="*/ 704850 w 1133475"/>
              <a:gd name="connsiteY9" fmla="*/ 114300 h 257175"/>
              <a:gd name="connsiteX10" fmla="*/ 466725 w 1133475"/>
              <a:gd name="connsiteY10" fmla="*/ 142875 h 257175"/>
              <a:gd name="connsiteX11" fmla="*/ 285750 w 1133475"/>
              <a:gd name="connsiteY11" fmla="*/ 161925 h 257175"/>
              <a:gd name="connsiteX12" fmla="*/ 209550 w 1133475"/>
              <a:gd name="connsiteY12" fmla="*/ 171450 h 257175"/>
              <a:gd name="connsiteX13" fmla="*/ 304800 w 1133475"/>
              <a:gd name="connsiteY13" fmla="*/ 180975 h 257175"/>
              <a:gd name="connsiteX14" fmla="*/ 390525 w 1133475"/>
              <a:gd name="connsiteY14" fmla="*/ 190500 h 257175"/>
              <a:gd name="connsiteX15" fmla="*/ 676275 w 1133475"/>
              <a:gd name="connsiteY15" fmla="*/ 219075 h 257175"/>
              <a:gd name="connsiteX16" fmla="*/ 704850 w 1133475"/>
              <a:gd name="connsiteY16" fmla="*/ 238125 h 257175"/>
              <a:gd name="connsiteX17" fmla="*/ 733425 w 1133475"/>
              <a:gd name="connsiteY17" fmla="*/ 247650 h 257175"/>
              <a:gd name="connsiteX18" fmla="*/ 752475 w 1133475"/>
              <a:gd name="connsiteY18" fmla="*/ 25717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75" h="257175">
                <a:moveTo>
                  <a:pt x="0" y="9525"/>
                </a:moveTo>
                <a:cubicBezTo>
                  <a:pt x="15875" y="6350"/>
                  <a:pt x="31436" y="0"/>
                  <a:pt x="47625" y="0"/>
                </a:cubicBezTo>
                <a:cubicBezTo>
                  <a:pt x="181013" y="0"/>
                  <a:pt x="314369" y="4848"/>
                  <a:pt x="447675" y="9525"/>
                </a:cubicBezTo>
                <a:cubicBezTo>
                  <a:pt x="495376" y="11199"/>
                  <a:pt x="542838" y="17725"/>
                  <a:pt x="590550" y="19050"/>
                </a:cubicBezTo>
                <a:cubicBezTo>
                  <a:pt x="771483" y="24076"/>
                  <a:pt x="952500" y="25400"/>
                  <a:pt x="1133475" y="28575"/>
                </a:cubicBezTo>
                <a:cubicBezTo>
                  <a:pt x="1009924" y="69759"/>
                  <a:pt x="1222281" y="-215"/>
                  <a:pt x="1066800" y="47625"/>
                </a:cubicBezTo>
                <a:cubicBezTo>
                  <a:pt x="1038011" y="56483"/>
                  <a:pt x="1010478" y="69666"/>
                  <a:pt x="981075" y="76200"/>
                </a:cubicBezTo>
                <a:cubicBezTo>
                  <a:pt x="953009" y="82437"/>
                  <a:pt x="923749" y="81241"/>
                  <a:pt x="895350" y="85725"/>
                </a:cubicBezTo>
                <a:cubicBezTo>
                  <a:pt x="863367" y="90775"/>
                  <a:pt x="832121" y="99972"/>
                  <a:pt x="800100" y="104775"/>
                </a:cubicBezTo>
                <a:cubicBezTo>
                  <a:pt x="768545" y="109508"/>
                  <a:pt x="736512" y="110342"/>
                  <a:pt x="704850" y="114300"/>
                </a:cubicBezTo>
                <a:cubicBezTo>
                  <a:pt x="448749" y="146313"/>
                  <a:pt x="684974" y="123034"/>
                  <a:pt x="466725" y="142875"/>
                </a:cubicBezTo>
                <a:cubicBezTo>
                  <a:pt x="365704" y="163079"/>
                  <a:pt x="461944" y="145907"/>
                  <a:pt x="285750" y="161925"/>
                </a:cubicBezTo>
                <a:cubicBezTo>
                  <a:pt x="260257" y="164243"/>
                  <a:pt x="234950" y="168275"/>
                  <a:pt x="209550" y="171450"/>
                </a:cubicBezTo>
                <a:lnTo>
                  <a:pt x="304800" y="180975"/>
                </a:lnTo>
                <a:lnTo>
                  <a:pt x="390525" y="190500"/>
                </a:lnTo>
                <a:cubicBezTo>
                  <a:pt x="674408" y="217973"/>
                  <a:pt x="512654" y="198622"/>
                  <a:pt x="676275" y="219075"/>
                </a:cubicBezTo>
                <a:cubicBezTo>
                  <a:pt x="685800" y="225425"/>
                  <a:pt x="694611" y="233005"/>
                  <a:pt x="704850" y="238125"/>
                </a:cubicBezTo>
                <a:cubicBezTo>
                  <a:pt x="713830" y="242615"/>
                  <a:pt x="724103" y="243921"/>
                  <a:pt x="733425" y="247650"/>
                </a:cubicBezTo>
                <a:cubicBezTo>
                  <a:pt x="740017" y="250287"/>
                  <a:pt x="746125" y="254000"/>
                  <a:pt x="752475" y="257175"/>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2F49A56-DD40-497C-BC26-9C16A6A865A9}"/>
              </a:ext>
            </a:extLst>
          </p:cNvPr>
          <p:cNvGrpSpPr/>
          <p:nvPr/>
        </p:nvGrpSpPr>
        <p:grpSpPr>
          <a:xfrm>
            <a:off x="777006" y="3626486"/>
            <a:ext cx="6509619" cy="1633774"/>
            <a:chOff x="777006" y="3626486"/>
            <a:chExt cx="6509619" cy="1633774"/>
          </a:xfrm>
        </p:grpSpPr>
        <p:sp>
          <p:nvSpPr>
            <p:cNvPr id="12" name="Rectangle 11">
              <a:extLst>
                <a:ext uri="{FF2B5EF4-FFF2-40B4-BE49-F238E27FC236}">
                  <a16:creationId xmlns:a16="http://schemas.microsoft.com/office/drawing/2014/main" id="{311FEEFF-DB20-45D7-95B9-915F41FD13BD}"/>
                </a:ext>
              </a:extLst>
            </p:cNvPr>
            <p:cNvSpPr/>
            <p:nvPr/>
          </p:nvSpPr>
          <p:spPr>
            <a:xfrm>
              <a:off x="777006" y="3626486"/>
              <a:ext cx="6509619" cy="163377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6AAED3-939B-4A72-9C12-7593CC337D48}"/>
                </a:ext>
              </a:extLst>
            </p:cNvPr>
            <p:cNvSpPr txBox="1"/>
            <p:nvPr/>
          </p:nvSpPr>
          <p:spPr>
            <a:xfrm>
              <a:off x="922022" y="3856911"/>
              <a:ext cx="6116954" cy="1169551"/>
            </a:xfrm>
            <a:prstGeom prst="rect">
              <a:avLst/>
            </a:prstGeom>
            <a:noFill/>
            <a:ln>
              <a:noFill/>
              <a:prstDash val="dash"/>
            </a:ln>
          </p:spPr>
          <p:txBody>
            <a:bodyPr wrap="square" rIns="91440" rtlCol="0" anchor="t">
              <a:spAutoFit/>
            </a:bodyPr>
            <a:lstStyle/>
            <a:p>
              <a:r>
                <a:rPr lang="en-US" sz="1400" dirty="0">
                  <a:solidFill>
                    <a:schemeClr val="accent2">
                      <a:lumMod val="50000"/>
                    </a:schemeClr>
                  </a:solidFill>
                  <a:latin typeface="Fira Sans" panose="020B0503050000020004" pitchFamily="34" charset="0"/>
                </a:rPr>
                <a:t>“inserting an element into a list requires resource use proportional to the number of elements smaller than the inserted element</a:t>
              </a:r>
            </a:p>
            <a:p>
              <a:endParaRPr lang="en-US" sz="1400" dirty="0">
                <a:solidFill>
                  <a:schemeClr val="accent2">
                    <a:lumMod val="50000"/>
                  </a:schemeClr>
                </a:solidFill>
                <a:latin typeface="Fira Sans" panose="020B0503050000020004" pitchFamily="34" charset="0"/>
              </a:endParaRPr>
            </a:p>
            <a:p>
              <a:r>
                <a:rPr lang="en-US" sz="1400" dirty="0">
                  <a:solidFill>
                    <a:schemeClr val="accent2">
                      <a:lumMod val="50000"/>
                    </a:schemeClr>
                  </a:solidFill>
                  <a:latin typeface="Fira Sans" panose="020B0503050000020004" pitchFamily="34" charset="0"/>
                </a:rPr>
                <a:t>each element of the list, starting from the last element, is inserted in this fashion into an initially empty list.”</a:t>
              </a:r>
            </a:p>
          </p:txBody>
        </p:sp>
      </p:grpSp>
      <p:sp>
        <p:nvSpPr>
          <p:cNvPr id="14" name="TextBox 13">
            <a:extLst>
              <a:ext uri="{FF2B5EF4-FFF2-40B4-BE49-F238E27FC236}">
                <a16:creationId xmlns:a16="http://schemas.microsoft.com/office/drawing/2014/main" id="{B1EB7385-F486-4FAF-8338-03A254296708}"/>
              </a:ext>
            </a:extLst>
          </p:cNvPr>
          <p:cNvSpPr txBox="1"/>
          <p:nvPr/>
        </p:nvSpPr>
        <p:spPr>
          <a:xfrm rot="21388972">
            <a:off x="1043942" y="2970122"/>
            <a:ext cx="5011418" cy="338554"/>
          </a:xfrm>
          <a:prstGeom prst="rect">
            <a:avLst/>
          </a:prstGeom>
          <a:noFill/>
          <a:ln>
            <a:noFill/>
            <a:prstDash val="dash"/>
          </a:ln>
        </p:spPr>
        <p:txBody>
          <a:bodyPr wrap="square" rIns="91440" rtlCol="0" anchor="ctr">
            <a:spAutoFit/>
          </a:bodyPr>
          <a:lstStyle/>
          <a:p>
            <a:r>
              <a:rPr lang="en-US" sz="1600" b="1" dirty="0">
                <a:solidFill>
                  <a:srgbClr val="C00000"/>
                </a:solidFill>
                <a:latin typeface="Fira Sans" panose="020B0503050000020004" pitchFamily="34" charset="0"/>
              </a:rPr>
              <a:t>we have to come up with all this stuff ourselves:</a:t>
            </a:r>
          </a:p>
        </p:txBody>
      </p:sp>
      <p:cxnSp>
        <p:nvCxnSpPr>
          <p:cNvPr id="6" name="Straight Arrow Connector 5">
            <a:extLst>
              <a:ext uri="{FF2B5EF4-FFF2-40B4-BE49-F238E27FC236}">
                <a16:creationId xmlns:a16="http://schemas.microsoft.com/office/drawing/2014/main" id="{BE3794F4-194E-42BF-9353-9A1E9E04DA31}"/>
              </a:ext>
            </a:extLst>
          </p:cNvPr>
          <p:cNvCxnSpPr>
            <a:cxnSpLocks/>
            <a:stCxn id="14" idx="0"/>
            <a:endCxn id="4" idx="17"/>
          </p:cNvCxnSpPr>
          <p:nvPr/>
        </p:nvCxnSpPr>
        <p:spPr>
          <a:xfrm flipH="1" flipV="1">
            <a:off x="2609850" y="2709435"/>
            <a:ext cx="929416" cy="261006"/>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971617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15"/>
                                        </p:tgtEl>
                                      </p:cBhvr>
                                    </p:animEffect>
                                    <p:set>
                                      <p:cBhvr>
                                        <p:cTn id="7" dur="1" fill="hold">
                                          <p:stCondLst>
                                            <p:cond delay="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p:sp>
        <p:nvSpPr>
          <p:cNvPr id="4" name="Freeform: Shape 3">
            <a:extLst>
              <a:ext uri="{FF2B5EF4-FFF2-40B4-BE49-F238E27FC236}">
                <a16:creationId xmlns:a16="http://schemas.microsoft.com/office/drawing/2014/main" id="{D15A80F2-5CD8-4369-8687-1D7AE1120780}"/>
              </a:ext>
            </a:extLst>
          </p:cNvPr>
          <p:cNvSpPr/>
          <p:nvPr/>
        </p:nvSpPr>
        <p:spPr>
          <a:xfrm>
            <a:off x="1876425" y="2638425"/>
            <a:ext cx="1133475" cy="73741"/>
          </a:xfrm>
          <a:custGeom>
            <a:avLst/>
            <a:gdLst>
              <a:gd name="connsiteX0" fmla="*/ 0 w 1133475"/>
              <a:gd name="connsiteY0" fmla="*/ 9525 h 257175"/>
              <a:gd name="connsiteX1" fmla="*/ 47625 w 1133475"/>
              <a:gd name="connsiteY1" fmla="*/ 0 h 257175"/>
              <a:gd name="connsiteX2" fmla="*/ 447675 w 1133475"/>
              <a:gd name="connsiteY2" fmla="*/ 9525 h 257175"/>
              <a:gd name="connsiteX3" fmla="*/ 590550 w 1133475"/>
              <a:gd name="connsiteY3" fmla="*/ 19050 h 257175"/>
              <a:gd name="connsiteX4" fmla="*/ 1133475 w 1133475"/>
              <a:gd name="connsiteY4" fmla="*/ 28575 h 257175"/>
              <a:gd name="connsiteX5" fmla="*/ 1066800 w 1133475"/>
              <a:gd name="connsiteY5" fmla="*/ 47625 h 257175"/>
              <a:gd name="connsiteX6" fmla="*/ 981075 w 1133475"/>
              <a:gd name="connsiteY6" fmla="*/ 76200 h 257175"/>
              <a:gd name="connsiteX7" fmla="*/ 895350 w 1133475"/>
              <a:gd name="connsiteY7" fmla="*/ 85725 h 257175"/>
              <a:gd name="connsiteX8" fmla="*/ 800100 w 1133475"/>
              <a:gd name="connsiteY8" fmla="*/ 104775 h 257175"/>
              <a:gd name="connsiteX9" fmla="*/ 704850 w 1133475"/>
              <a:gd name="connsiteY9" fmla="*/ 114300 h 257175"/>
              <a:gd name="connsiteX10" fmla="*/ 466725 w 1133475"/>
              <a:gd name="connsiteY10" fmla="*/ 142875 h 257175"/>
              <a:gd name="connsiteX11" fmla="*/ 285750 w 1133475"/>
              <a:gd name="connsiteY11" fmla="*/ 161925 h 257175"/>
              <a:gd name="connsiteX12" fmla="*/ 209550 w 1133475"/>
              <a:gd name="connsiteY12" fmla="*/ 171450 h 257175"/>
              <a:gd name="connsiteX13" fmla="*/ 304800 w 1133475"/>
              <a:gd name="connsiteY13" fmla="*/ 180975 h 257175"/>
              <a:gd name="connsiteX14" fmla="*/ 390525 w 1133475"/>
              <a:gd name="connsiteY14" fmla="*/ 190500 h 257175"/>
              <a:gd name="connsiteX15" fmla="*/ 676275 w 1133475"/>
              <a:gd name="connsiteY15" fmla="*/ 219075 h 257175"/>
              <a:gd name="connsiteX16" fmla="*/ 704850 w 1133475"/>
              <a:gd name="connsiteY16" fmla="*/ 238125 h 257175"/>
              <a:gd name="connsiteX17" fmla="*/ 733425 w 1133475"/>
              <a:gd name="connsiteY17" fmla="*/ 247650 h 257175"/>
              <a:gd name="connsiteX18" fmla="*/ 752475 w 1133475"/>
              <a:gd name="connsiteY18" fmla="*/ 25717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75" h="257175">
                <a:moveTo>
                  <a:pt x="0" y="9525"/>
                </a:moveTo>
                <a:cubicBezTo>
                  <a:pt x="15875" y="6350"/>
                  <a:pt x="31436" y="0"/>
                  <a:pt x="47625" y="0"/>
                </a:cubicBezTo>
                <a:cubicBezTo>
                  <a:pt x="181013" y="0"/>
                  <a:pt x="314369" y="4848"/>
                  <a:pt x="447675" y="9525"/>
                </a:cubicBezTo>
                <a:cubicBezTo>
                  <a:pt x="495376" y="11199"/>
                  <a:pt x="542838" y="17725"/>
                  <a:pt x="590550" y="19050"/>
                </a:cubicBezTo>
                <a:cubicBezTo>
                  <a:pt x="771483" y="24076"/>
                  <a:pt x="952500" y="25400"/>
                  <a:pt x="1133475" y="28575"/>
                </a:cubicBezTo>
                <a:cubicBezTo>
                  <a:pt x="1009924" y="69759"/>
                  <a:pt x="1222281" y="-215"/>
                  <a:pt x="1066800" y="47625"/>
                </a:cubicBezTo>
                <a:cubicBezTo>
                  <a:pt x="1038011" y="56483"/>
                  <a:pt x="1010478" y="69666"/>
                  <a:pt x="981075" y="76200"/>
                </a:cubicBezTo>
                <a:cubicBezTo>
                  <a:pt x="953009" y="82437"/>
                  <a:pt x="923749" y="81241"/>
                  <a:pt x="895350" y="85725"/>
                </a:cubicBezTo>
                <a:cubicBezTo>
                  <a:pt x="863367" y="90775"/>
                  <a:pt x="832121" y="99972"/>
                  <a:pt x="800100" y="104775"/>
                </a:cubicBezTo>
                <a:cubicBezTo>
                  <a:pt x="768545" y="109508"/>
                  <a:pt x="736512" y="110342"/>
                  <a:pt x="704850" y="114300"/>
                </a:cubicBezTo>
                <a:cubicBezTo>
                  <a:pt x="448749" y="146313"/>
                  <a:pt x="684974" y="123034"/>
                  <a:pt x="466725" y="142875"/>
                </a:cubicBezTo>
                <a:cubicBezTo>
                  <a:pt x="365704" y="163079"/>
                  <a:pt x="461944" y="145907"/>
                  <a:pt x="285750" y="161925"/>
                </a:cubicBezTo>
                <a:cubicBezTo>
                  <a:pt x="260257" y="164243"/>
                  <a:pt x="234950" y="168275"/>
                  <a:pt x="209550" y="171450"/>
                </a:cubicBezTo>
                <a:lnTo>
                  <a:pt x="304800" y="180975"/>
                </a:lnTo>
                <a:lnTo>
                  <a:pt x="390525" y="190500"/>
                </a:lnTo>
                <a:cubicBezTo>
                  <a:pt x="674408" y="217973"/>
                  <a:pt x="512654" y="198622"/>
                  <a:pt x="676275" y="219075"/>
                </a:cubicBezTo>
                <a:cubicBezTo>
                  <a:pt x="685800" y="225425"/>
                  <a:pt x="694611" y="233005"/>
                  <a:pt x="704850" y="238125"/>
                </a:cubicBezTo>
                <a:cubicBezTo>
                  <a:pt x="713830" y="242615"/>
                  <a:pt x="724103" y="243921"/>
                  <a:pt x="733425" y="247650"/>
                </a:cubicBezTo>
                <a:cubicBezTo>
                  <a:pt x="740017" y="250287"/>
                  <a:pt x="746125" y="254000"/>
                  <a:pt x="752475" y="257175"/>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1EB7385-F486-4FAF-8338-03A254296708}"/>
              </a:ext>
            </a:extLst>
          </p:cNvPr>
          <p:cNvSpPr txBox="1"/>
          <p:nvPr/>
        </p:nvSpPr>
        <p:spPr>
          <a:xfrm rot="21388972">
            <a:off x="1043942" y="2970122"/>
            <a:ext cx="5011418" cy="338554"/>
          </a:xfrm>
          <a:prstGeom prst="rect">
            <a:avLst/>
          </a:prstGeom>
          <a:noFill/>
          <a:ln>
            <a:noFill/>
            <a:prstDash val="dash"/>
          </a:ln>
        </p:spPr>
        <p:txBody>
          <a:bodyPr wrap="square" rIns="91440" rtlCol="0" anchor="ctr">
            <a:spAutoFit/>
          </a:bodyPr>
          <a:lstStyle/>
          <a:p>
            <a:r>
              <a:rPr lang="en-US" sz="1600" b="1" dirty="0">
                <a:solidFill>
                  <a:srgbClr val="C00000"/>
                </a:solidFill>
                <a:latin typeface="Fira Sans" panose="020B0503050000020004" pitchFamily="34" charset="0"/>
              </a:rPr>
              <a:t>we have to come up with all this stuff ourselves:</a:t>
            </a:r>
          </a:p>
        </p:txBody>
      </p:sp>
      <p:cxnSp>
        <p:nvCxnSpPr>
          <p:cNvPr id="6" name="Straight Arrow Connector 5">
            <a:extLst>
              <a:ext uri="{FF2B5EF4-FFF2-40B4-BE49-F238E27FC236}">
                <a16:creationId xmlns:a16="http://schemas.microsoft.com/office/drawing/2014/main" id="{BE3794F4-194E-42BF-9353-9A1E9E04DA31}"/>
              </a:ext>
            </a:extLst>
          </p:cNvPr>
          <p:cNvCxnSpPr>
            <a:cxnSpLocks/>
            <a:stCxn id="14" idx="0"/>
            <a:endCxn id="4" idx="17"/>
          </p:cNvCxnSpPr>
          <p:nvPr/>
        </p:nvCxnSpPr>
        <p:spPr>
          <a:xfrm flipH="1" flipV="1">
            <a:off x="2609850" y="2709435"/>
            <a:ext cx="929416" cy="261006"/>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0D18C2B8-09BF-40B1-B35E-0D8103ECD4B0}"/>
              </a:ext>
            </a:extLst>
          </p:cNvPr>
          <p:cNvSpPr/>
          <p:nvPr/>
        </p:nvSpPr>
        <p:spPr>
          <a:xfrm>
            <a:off x="689955" y="3709896"/>
            <a:ext cx="7483072" cy="194556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D9DBFB1-CD2D-48B7-A63C-DC35E686EFBB}"/>
              </a:ext>
            </a:extLst>
          </p:cNvPr>
          <p:cNvSpPr txBox="1"/>
          <p:nvPr/>
        </p:nvSpPr>
        <p:spPr>
          <a:xfrm>
            <a:off x="796871" y="3882457"/>
            <a:ext cx="7162798" cy="1600438"/>
          </a:xfrm>
          <a:prstGeom prst="rect">
            <a:avLst/>
          </a:prstGeom>
          <a:noFill/>
          <a:ln>
            <a:noFill/>
            <a:prstDash val="dash"/>
          </a:ln>
        </p:spPr>
        <p:txBody>
          <a:bodyPr wrap="square" rIns="91440" rtlCol="0" anchor="t">
            <a:spAutoFit/>
          </a:bodyPr>
          <a:lstStyle/>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insert :: x:a</a:t>
            </a: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-&gt; </a:t>
            </a:r>
            <a:r>
              <a:rPr lang="en-US" sz="1400" dirty="0" err="1">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xs</a:t>
            </a:r>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List {a | | if (_v &lt; x) then 1 else 0} &lt;{0}&gt;</a:t>
            </a: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-&gt; List a &lt;{0}&gt;</a:t>
            </a:r>
          </a:p>
          <a:p>
            <a:endPar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endParaRPr>
          </a:p>
          <a:p>
            <a:r>
              <a:rPr lang="en-US" sz="1400" dirty="0" err="1">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insertionSort</a:t>
            </a:r>
            <a:endPar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endParaRP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 </a:t>
            </a:r>
            <a:r>
              <a:rPr lang="en-US" sz="1400" dirty="0" err="1">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xs</a:t>
            </a:r>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List {a | | 2} &lt;{if _1 &lt; _0 then 1 else 0}&gt;</a:t>
            </a: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-&gt; List a &lt;{0}&gt;</a:t>
            </a:r>
          </a:p>
        </p:txBody>
      </p:sp>
      <p:sp>
        <p:nvSpPr>
          <p:cNvPr id="17" name="TextBox 16">
            <a:extLst>
              <a:ext uri="{FF2B5EF4-FFF2-40B4-BE49-F238E27FC236}">
                <a16:creationId xmlns:a16="http://schemas.microsoft.com/office/drawing/2014/main" id="{9436BEF7-5281-45CC-A744-62494A55387C}"/>
              </a:ext>
            </a:extLst>
          </p:cNvPr>
          <p:cNvSpPr txBox="1"/>
          <p:nvPr/>
        </p:nvSpPr>
        <p:spPr>
          <a:xfrm rot="230021">
            <a:off x="1798128" y="5904261"/>
            <a:ext cx="2291983" cy="338554"/>
          </a:xfrm>
          <a:prstGeom prst="rect">
            <a:avLst/>
          </a:prstGeom>
          <a:noFill/>
          <a:ln>
            <a:noFill/>
            <a:prstDash val="dash"/>
          </a:ln>
        </p:spPr>
        <p:txBody>
          <a:bodyPr wrap="square" rIns="91440" rtlCol="0" anchor="ctr">
            <a:spAutoFit/>
          </a:bodyPr>
          <a:lstStyle/>
          <a:p>
            <a:r>
              <a:rPr lang="en-US" sz="1600" b="1" dirty="0">
                <a:solidFill>
                  <a:schemeClr val="accent2">
                    <a:lumMod val="50000"/>
                  </a:schemeClr>
                </a:solidFill>
                <a:latin typeface="Fira Sans" panose="020B0503050000020004" pitchFamily="34" charset="0"/>
              </a:rPr>
              <a:t>???</a:t>
            </a:r>
          </a:p>
        </p:txBody>
      </p:sp>
      <p:sp>
        <p:nvSpPr>
          <p:cNvPr id="18" name="TextBox 17">
            <a:extLst>
              <a:ext uri="{FF2B5EF4-FFF2-40B4-BE49-F238E27FC236}">
                <a16:creationId xmlns:a16="http://schemas.microsoft.com/office/drawing/2014/main" id="{102858BB-4382-4CE0-A884-32E39737C776}"/>
              </a:ext>
            </a:extLst>
          </p:cNvPr>
          <p:cNvSpPr txBox="1"/>
          <p:nvPr/>
        </p:nvSpPr>
        <p:spPr>
          <a:xfrm rot="929444">
            <a:off x="6917406" y="3456877"/>
            <a:ext cx="2291983" cy="338554"/>
          </a:xfrm>
          <a:prstGeom prst="rect">
            <a:avLst/>
          </a:prstGeom>
          <a:noFill/>
          <a:ln>
            <a:noFill/>
            <a:prstDash val="dash"/>
          </a:ln>
        </p:spPr>
        <p:txBody>
          <a:bodyPr wrap="square" rIns="91440" rtlCol="0" anchor="ctr">
            <a:spAutoFit/>
          </a:bodyPr>
          <a:lstStyle/>
          <a:p>
            <a:r>
              <a:rPr lang="en-US" sz="1600" b="1" dirty="0">
                <a:solidFill>
                  <a:schemeClr val="accent2">
                    <a:lumMod val="50000"/>
                  </a:schemeClr>
                </a:solidFill>
                <a:latin typeface="Fira Sans" panose="020B0503050000020004" pitchFamily="34" charset="0"/>
              </a:rPr>
              <a:t>???</a:t>
            </a:r>
          </a:p>
        </p:txBody>
      </p:sp>
      <p:sp>
        <p:nvSpPr>
          <p:cNvPr id="19" name="TextBox 18">
            <a:extLst>
              <a:ext uri="{FF2B5EF4-FFF2-40B4-BE49-F238E27FC236}">
                <a16:creationId xmlns:a16="http://schemas.microsoft.com/office/drawing/2014/main" id="{03D1758E-360E-45B8-974E-D352638A99FC}"/>
              </a:ext>
            </a:extLst>
          </p:cNvPr>
          <p:cNvSpPr txBox="1"/>
          <p:nvPr/>
        </p:nvSpPr>
        <p:spPr>
          <a:xfrm rot="21183341">
            <a:off x="5560504" y="6000999"/>
            <a:ext cx="2291983" cy="338554"/>
          </a:xfrm>
          <a:prstGeom prst="rect">
            <a:avLst/>
          </a:prstGeom>
          <a:noFill/>
          <a:ln>
            <a:noFill/>
            <a:prstDash val="dash"/>
          </a:ln>
        </p:spPr>
        <p:txBody>
          <a:bodyPr wrap="square" rIns="91440" rtlCol="0" anchor="ctr">
            <a:spAutoFit/>
          </a:bodyPr>
          <a:lstStyle/>
          <a:p>
            <a:r>
              <a:rPr lang="en-US" sz="1600" b="1" dirty="0">
                <a:solidFill>
                  <a:schemeClr val="accent2">
                    <a:lumMod val="50000"/>
                  </a:schemeClr>
                </a:solidFill>
                <a:latin typeface="Fira Sans" panose="020B0503050000020004" pitchFamily="34" charset="0"/>
              </a:rPr>
              <a:t>???</a:t>
            </a:r>
          </a:p>
        </p:txBody>
      </p:sp>
    </p:spTree>
    <p:extLst>
      <p:ext uri="{BB962C8B-B14F-4D97-AF65-F5344CB8AC3E}">
        <p14:creationId xmlns:p14="http://schemas.microsoft.com/office/powerpoint/2010/main" val="573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ReSyn</a:t>
            </a:r>
            <a:r>
              <a:rPr lang="en-US" dirty="0"/>
              <a:t> verifies liquid resource types.</a:t>
            </a:r>
          </a:p>
        </p:txBody>
      </p:sp>
      <p:sp>
        <p:nvSpPr>
          <p:cNvPr id="4" name="Freeform: Shape 3">
            <a:extLst>
              <a:ext uri="{FF2B5EF4-FFF2-40B4-BE49-F238E27FC236}">
                <a16:creationId xmlns:a16="http://schemas.microsoft.com/office/drawing/2014/main" id="{D15A80F2-5CD8-4369-8687-1D7AE1120780}"/>
              </a:ext>
            </a:extLst>
          </p:cNvPr>
          <p:cNvSpPr/>
          <p:nvPr/>
        </p:nvSpPr>
        <p:spPr>
          <a:xfrm>
            <a:off x="1876425" y="2638425"/>
            <a:ext cx="1133475" cy="73741"/>
          </a:xfrm>
          <a:custGeom>
            <a:avLst/>
            <a:gdLst>
              <a:gd name="connsiteX0" fmla="*/ 0 w 1133475"/>
              <a:gd name="connsiteY0" fmla="*/ 9525 h 257175"/>
              <a:gd name="connsiteX1" fmla="*/ 47625 w 1133475"/>
              <a:gd name="connsiteY1" fmla="*/ 0 h 257175"/>
              <a:gd name="connsiteX2" fmla="*/ 447675 w 1133475"/>
              <a:gd name="connsiteY2" fmla="*/ 9525 h 257175"/>
              <a:gd name="connsiteX3" fmla="*/ 590550 w 1133475"/>
              <a:gd name="connsiteY3" fmla="*/ 19050 h 257175"/>
              <a:gd name="connsiteX4" fmla="*/ 1133475 w 1133475"/>
              <a:gd name="connsiteY4" fmla="*/ 28575 h 257175"/>
              <a:gd name="connsiteX5" fmla="*/ 1066800 w 1133475"/>
              <a:gd name="connsiteY5" fmla="*/ 47625 h 257175"/>
              <a:gd name="connsiteX6" fmla="*/ 981075 w 1133475"/>
              <a:gd name="connsiteY6" fmla="*/ 76200 h 257175"/>
              <a:gd name="connsiteX7" fmla="*/ 895350 w 1133475"/>
              <a:gd name="connsiteY7" fmla="*/ 85725 h 257175"/>
              <a:gd name="connsiteX8" fmla="*/ 800100 w 1133475"/>
              <a:gd name="connsiteY8" fmla="*/ 104775 h 257175"/>
              <a:gd name="connsiteX9" fmla="*/ 704850 w 1133475"/>
              <a:gd name="connsiteY9" fmla="*/ 114300 h 257175"/>
              <a:gd name="connsiteX10" fmla="*/ 466725 w 1133475"/>
              <a:gd name="connsiteY10" fmla="*/ 142875 h 257175"/>
              <a:gd name="connsiteX11" fmla="*/ 285750 w 1133475"/>
              <a:gd name="connsiteY11" fmla="*/ 161925 h 257175"/>
              <a:gd name="connsiteX12" fmla="*/ 209550 w 1133475"/>
              <a:gd name="connsiteY12" fmla="*/ 171450 h 257175"/>
              <a:gd name="connsiteX13" fmla="*/ 304800 w 1133475"/>
              <a:gd name="connsiteY13" fmla="*/ 180975 h 257175"/>
              <a:gd name="connsiteX14" fmla="*/ 390525 w 1133475"/>
              <a:gd name="connsiteY14" fmla="*/ 190500 h 257175"/>
              <a:gd name="connsiteX15" fmla="*/ 676275 w 1133475"/>
              <a:gd name="connsiteY15" fmla="*/ 219075 h 257175"/>
              <a:gd name="connsiteX16" fmla="*/ 704850 w 1133475"/>
              <a:gd name="connsiteY16" fmla="*/ 238125 h 257175"/>
              <a:gd name="connsiteX17" fmla="*/ 733425 w 1133475"/>
              <a:gd name="connsiteY17" fmla="*/ 247650 h 257175"/>
              <a:gd name="connsiteX18" fmla="*/ 752475 w 1133475"/>
              <a:gd name="connsiteY18" fmla="*/ 25717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3475" h="257175">
                <a:moveTo>
                  <a:pt x="0" y="9525"/>
                </a:moveTo>
                <a:cubicBezTo>
                  <a:pt x="15875" y="6350"/>
                  <a:pt x="31436" y="0"/>
                  <a:pt x="47625" y="0"/>
                </a:cubicBezTo>
                <a:cubicBezTo>
                  <a:pt x="181013" y="0"/>
                  <a:pt x="314369" y="4848"/>
                  <a:pt x="447675" y="9525"/>
                </a:cubicBezTo>
                <a:cubicBezTo>
                  <a:pt x="495376" y="11199"/>
                  <a:pt x="542838" y="17725"/>
                  <a:pt x="590550" y="19050"/>
                </a:cubicBezTo>
                <a:cubicBezTo>
                  <a:pt x="771483" y="24076"/>
                  <a:pt x="952500" y="25400"/>
                  <a:pt x="1133475" y="28575"/>
                </a:cubicBezTo>
                <a:cubicBezTo>
                  <a:pt x="1009924" y="69759"/>
                  <a:pt x="1222281" y="-215"/>
                  <a:pt x="1066800" y="47625"/>
                </a:cubicBezTo>
                <a:cubicBezTo>
                  <a:pt x="1038011" y="56483"/>
                  <a:pt x="1010478" y="69666"/>
                  <a:pt x="981075" y="76200"/>
                </a:cubicBezTo>
                <a:cubicBezTo>
                  <a:pt x="953009" y="82437"/>
                  <a:pt x="923749" y="81241"/>
                  <a:pt x="895350" y="85725"/>
                </a:cubicBezTo>
                <a:cubicBezTo>
                  <a:pt x="863367" y="90775"/>
                  <a:pt x="832121" y="99972"/>
                  <a:pt x="800100" y="104775"/>
                </a:cubicBezTo>
                <a:cubicBezTo>
                  <a:pt x="768545" y="109508"/>
                  <a:pt x="736512" y="110342"/>
                  <a:pt x="704850" y="114300"/>
                </a:cubicBezTo>
                <a:cubicBezTo>
                  <a:pt x="448749" y="146313"/>
                  <a:pt x="684974" y="123034"/>
                  <a:pt x="466725" y="142875"/>
                </a:cubicBezTo>
                <a:cubicBezTo>
                  <a:pt x="365704" y="163079"/>
                  <a:pt x="461944" y="145907"/>
                  <a:pt x="285750" y="161925"/>
                </a:cubicBezTo>
                <a:cubicBezTo>
                  <a:pt x="260257" y="164243"/>
                  <a:pt x="234950" y="168275"/>
                  <a:pt x="209550" y="171450"/>
                </a:cubicBezTo>
                <a:lnTo>
                  <a:pt x="304800" y="180975"/>
                </a:lnTo>
                <a:lnTo>
                  <a:pt x="390525" y="190500"/>
                </a:lnTo>
                <a:cubicBezTo>
                  <a:pt x="674408" y="217973"/>
                  <a:pt x="512654" y="198622"/>
                  <a:pt x="676275" y="219075"/>
                </a:cubicBezTo>
                <a:cubicBezTo>
                  <a:pt x="685800" y="225425"/>
                  <a:pt x="694611" y="233005"/>
                  <a:pt x="704850" y="238125"/>
                </a:cubicBezTo>
                <a:cubicBezTo>
                  <a:pt x="713830" y="242615"/>
                  <a:pt x="724103" y="243921"/>
                  <a:pt x="733425" y="247650"/>
                </a:cubicBezTo>
                <a:cubicBezTo>
                  <a:pt x="740017" y="250287"/>
                  <a:pt x="746125" y="254000"/>
                  <a:pt x="752475" y="257175"/>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1EB7385-F486-4FAF-8338-03A254296708}"/>
              </a:ext>
            </a:extLst>
          </p:cNvPr>
          <p:cNvSpPr txBox="1"/>
          <p:nvPr/>
        </p:nvSpPr>
        <p:spPr>
          <a:xfrm rot="21388972">
            <a:off x="1043942" y="2970122"/>
            <a:ext cx="5011418" cy="338554"/>
          </a:xfrm>
          <a:prstGeom prst="rect">
            <a:avLst/>
          </a:prstGeom>
          <a:noFill/>
          <a:ln>
            <a:noFill/>
            <a:prstDash val="dash"/>
          </a:ln>
        </p:spPr>
        <p:txBody>
          <a:bodyPr wrap="square" rIns="91440" rtlCol="0" anchor="ctr">
            <a:spAutoFit/>
          </a:bodyPr>
          <a:lstStyle/>
          <a:p>
            <a:r>
              <a:rPr lang="en-US" sz="1600" b="1" dirty="0">
                <a:solidFill>
                  <a:srgbClr val="C00000"/>
                </a:solidFill>
                <a:latin typeface="Fira Sans" panose="020B0503050000020004" pitchFamily="34" charset="0"/>
              </a:rPr>
              <a:t>we have to come up with all this stuff ourselves:</a:t>
            </a:r>
          </a:p>
        </p:txBody>
      </p:sp>
      <p:cxnSp>
        <p:nvCxnSpPr>
          <p:cNvPr id="6" name="Straight Arrow Connector 5">
            <a:extLst>
              <a:ext uri="{FF2B5EF4-FFF2-40B4-BE49-F238E27FC236}">
                <a16:creationId xmlns:a16="http://schemas.microsoft.com/office/drawing/2014/main" id="{BE3794F4-194E-42BF-9353-9A1E9E04DA31}"/>
              </a:ext>
            </a:extLst>
          </p:cNvPr>
          <p:cNvCxnSpPr>
            <a:cxnSpLocks/>
            <a:stCxn id="14" idx="0"/>
            <a:endCxn id="4" idx="17"/>
          </p:cNvCxnSpPr>
          <p:nvPr/>
        </p:nvCxnSpPr>
        <p:spPr>
          <a:xfrm flipH="1" flipV="1">
            <a:off x="2609850" y="2709435"/>
            <a:ext cx="929416" cy="261006"/>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0D18C2B8-09BF-40B1-B35E-0D8103ECD4B0}"/>
              </a:ext>
            </a:extLst>
          </p:cNvPr>
          <p:cNvSpPr/>
          <p:nvPr/>
        </p:nvSpPr>
        <p:spPr>
          <a:xfrm>
            <a:off x="689955" y="3709896"/>
            <a:ext cx="7483072" cy="194556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D9DBFB1-CD2D-48B7-A63C-DC35E686EFBB}"/>
              </a:ext>
            </a:extLst>
          </p:cNvPr>
          <p:cNvSpPr txBox="1"/>
          <p:nvPr/>
        </p:nvSpPr>
        <p:spPr>
          <a:xfrm>
            <a:off x="796871" y="3882457"/>
            <a:ext cx="7162798" cy="1600438"/>
          </a:xfrm>
          <a:prstGeom prst="rect">
            <a:avLst/>
          </a:prstGeom>
          <a:noFill/>
          <a:ln>
            <a:noFill/>
            <a:prstDash val="dash"/>
          </a:ln>
        </p:spPr>
        <p:txBody>
          <a:bodyPr wrap="square" rIns="91440" rtlCol="0" anchor="t">
            <a:spAutoFit/>
          </a:bodyPr>
          <a:lstStyle/>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insert :: x:a</a:t>
            </a: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-&gt; </a:t>
            </a:r>
            <a:r>
              <a:rPr lang="en-US" sz="1400" dirty="0" err="1">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xs</a:t>
            </a:r>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List {a | | if (_v &lt; x) then 1 else 0} &lt;{0}&gt;</a:t>
            </a: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-&gt; List a &lt;{0}&gt;</a:t>
            </a:r>
          </a:p>
          <a:p>
            <a:endPar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endParaRPr>
          </a:p>
          <a:p>
            <a:r>
              <a:rPr lang="en-US" sz="1400" dirty="0" err="1">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insertionSort</a:t>
            </a:r>
            <a:endPar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endParaRP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 </a:t>
            </a:r>
            <a:r>
              <a:rPr lang="en-US" sz="1400" dirty="0" err="1">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xs</a:t>
            </a:r>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List {a | | 2} &lt;{if _1 &lt; _0 then 1 else 0}&gt;</a:t>
            </a:r>
          </a:p>
          <a:p>
            <a:r>
              <a:rPr lang="en-US" sz="1400" dirty="0">
                <a:solidFill>
                  <a:schemeClr val="accent2">
                    <a:lumMod val="50000"/>
                  </a:schemeClr>
                </a:solidFill>
                <a:latin typeface="Hack" panose="020B0609030202020204" pitchFamily="49" charset="0"/>
                <a:ea typeface="Hack" panose="020B0609030202020204" pitchFamily="49" charset="0"/>
                <a:cs typeface="Hack" panose="020B0609030202020204" pitchFamily="49" charset="0"/>
              </a:rPr>
              <a:t>  -&gt; List a &lt;{0}&gt;</a:t>
            </a:r>
          </a:p>
        </p:txBody>
      </p:sp>
      <p:sp>
        <p:nvSpPr>
          <p:cNvPr id="17" name="TextBox 16">
            <a:extLst>
              <a:ext uri="{FF2B5EF4-FFF2-40B4-BE49-F238E27FC236}">
                <a16:creationId xmlns:a16="http://schemas.microsoft.com/office/drawing/2014/main" id="{9436BEF7-5281-45CC-A744-62494A55387C}"/>
              </a:ext>
            </a:extLst>
          </p:cNvPr>
          <p:cNvSpPr txBox="1"/>
          <p:nvPr/>
        </p:nvSpPr>
        <p:spPr>
          <a:xfrm rot="230021">
            <a:off x="1798128" y="5904261"/>
            <a:ext cx="2291983" cy="338554"/>
          </a:xfrm>
          <a:prstGeom prst="rect">
            <a:avLst/>
          </a:prstGeom>
          <a:noFill/>
          <a:ln>
            <a:noFill/>
            <a:prstDash val="dash"/>
          </a:ln>
        </p:spPr>
        <p:txBody>
          <a:bodyPr wrap="square" rIns="91440" rtlCol="0" anchor="ctr">
            <a:spAutoFit/>
          </a:bodyPr>
          <a:lstStyle/>
          <a:p>
            <a:r>
              <a:rPr lang="en-US" sz="1600" b="1" dirty="0">
                <a:solidFill>
                  <a:schemeClr val="accent2">
                    <a:lumMod val="50000"/>
                  </a:schemeClr>
                </a:solidFill>
                <a:latin typeface="Fira Sans" panose="020B0503050000020004" pitchFamily="34" charset="0"/>
              </a:rPr>
              <a:t>???</a:t>
            </a:r>
          </a:p>
        </p:txBody>
      </p:sp>
      <p:sp>
        <p:nvSpPr>
          <p:cNvPr id="18" name="TextBox 17">
            <a:extLst>
              <a:ext uri="{FF2B5EF4-FFF2-40B4-BE49-F238E27FC236}">
                <a16:creationId xmlns:a16="http://schemas.microsoft.com/office/drawing/2014/main" id="{102858BB-4382-4CE0-A884-32E39737C776}"/>
              </a:ext>
            </a:extLst>
          </p:cNvPr>
          <p:cNvSpPr txBox="1"/>
          <p:nvPr/>
        </p:nvSpPr>
        <p:spPr>
          <a:xfrm rot="929444">
            <a:off x="6917406" y="3456877"/>
            <a:ext cx="2291983" cy="338554"/>
          </a:xfrm>
          <a:prstGeom prst="rect">
            <a:avLst/>
          </a:prstGeom>
          <a:noFill/>
          <a:ln>
            <a:noFill/>
            <a:prstDash val="dash"/>
          </a:ln>
        </p:spPr>
        <p:txBody>
          <a:bodyPr wrap="square" rIns="91440" rtlCol="0" anchor="ctr">
            <a:spAutoFit/>
          </a:bodyPr>
          <a:lstStyle/>
          <a:p>
            <a:r>
              <a:rPr lang="en-US" sz="1600" b="1" dirty="0">
                <a:solidFill>
                  <a:schemeClr val="accent2">
                    <a:lumMod val="50000"/>
                  </a:schemeClr>
                </a:solidFill>
                <a:latin typeface="Fira Sans" panose="020B0503050000020004" pitchFamily="34" charset="0"/>
              </a:rPr>
              <a:t>???</a:t>
            </a:r>
          </a:p>
        </p:txBody>
      </p:sp>
      <p:sp>
        <p:nvSpPr>
          <p:cNvPr id="19" name="TextBox 18">
            <a:extLst>
              <a:ext uri="{FF2B5EF4-FFF2-40B4-BE49-F238E27FC236}">
                <a16:creationId xmlns:a16="http://schemas.microsoft.com/office/drawing/2014/main" id="{03D1758E-360E-45B8-974E-D352638A99FC}"/>
              </a:ext>
            </a:extLst>
          </p:cNvPr>
          <p:cNvSpPr txBox="1"/>
          <p:nvPr/>
        </p:nvSpPr>
        <p:spPr>
          <a:xfrm rot="21183341">
            <a:off x="5560504" y="6000999"/>
            <a:ext cx="2291983" cy="338554"/>
          </a:xfrm>
          <a:prstGeom prst="rect">
            <a:avLst/>
          </a:prstGeom>
          <a:noFill/>
          <a:ln>
            <a:noFill/>
            <a:prstDash val="dash"/>
          </a:ln>
        </p:spPr>
        <p:txBody>
          <a:bodyPr wrap="square" rIns="91440" rtlCol="0" anchor="ctr">
            <a:spAutoFit/>
          </a:bodyPr>
          <a:lstStyle/>
          <a:p>
            <a:r>
              <a:rPr lang="en-US" sz="1600" b="1" dirty="0">
                <a:solidFill>
                  <a:schemeClr val="accent2">
                    <a:lumMod val="50000"/>
                  </a:schemeClr>
                </a:solidFill>
                <a:latin typeface="Fira Sans" panose="020B0503050000020004" pitchFamily="34" charset="0"/>
              </a:rPr>
              <a:t>???</a:t>
            </a:r>
          </a:p>
        </p:txBody>
      </p:sp>
    </p:spTree>
    <p:extLst>
      <p:ext uri="{BB962C8B-B14F-4D97-AF65-F5344CB8AC3E}">
        <p14:creationId xmlns:p14="http://schemas.microsoft.com/office/powerpoint/2010/main" val="201921339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
                                        </p:tgtEl>
                                      </p:cBhvr>
                                    </p:animEffect>
                                    <p:set>
                                      <p:cBhvr>
                                        <p:cTn id="7" dur="1" fill="hold">
                                          <p:stCondLst>
                                            <p:cond delay="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14"/>
                                        </p:tgtEl>
                                      </p:cBhvr>
                                    </p:animEffect>
                                    <p:set>
                                      <p:cBhvr>
                                        <p:cTn id="10" dur="1" fill="hold">
                                          <p:stCondLst>
                                            <p:cond delay="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
                                        <p:tgtEl>
                                          <p:spTgt spid="6"/>
                                        </p:tgtEl>
                                      </p:cBhvr>
                                    </p:animEffect>
                                    <p:set>
                                      <p:cBhvr>
                                        <p:cTn id="13" dur="1" fill="hold">
                                          <p:stCondLst>
                                            <p:cond delay="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
                                        <p:tgtEl>
                                          <p:spTgt spid="11"/>
                                        </p:tgtEl>
                                      </p:cBhvr>
                                    </p:animEffect>
                                    <p:set>
                                      <p:cBhvr>
                                        <p:cTn id="16" dur="1" fill="hold">
                                          <p:stCondLst>
                                            <p:cond delay="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100"/>
                                        <p:tgtEl>
                                          <p:spTgt spid="16"/>
                                        </p:tgtEl>
                                      </p:cBhvr>
                                    </p:animEffect>
                                    <p:set>
                                      <p:cBhvr>
                                        <p:cTn id="19" dur="1" fill="hold">
                                          <p:stCondLst>
                                            <p:cond delay="99"/>
                                          </p:stCondLst>
                                        </p:cTn>
                                        <p:tgtEl>
                                          <p:spTgt spid="1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
                                        <p:tgtEl>
                                          <p:spTgt spid="17"/>
                                        </p:tgtEl>
                                      </p:cBhvr>
                                    </p:animEffect>
                                    <p:set>
                                      <p:cBhvr>
                                        <p:cTn id="22" dur="1" fill="hold">
                                          <p:stCondLst>
                                            <p:cond delay="99"/>
                                          </p:stCondLst>
                                        </p:cTn>
                                        <p:tgtEl>
                                          <p:spTgt spid="1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
                                        <p:tgtEl>
                                          <p:spTgt spid="19"/>
                                        </p:tgtEl>
                                      </p:cBhvr>
                                    </p:animEffect>
                                    <p:set>
                                      <p:cBhvr>
                                        <p:cTn id="25" dur="1" fill="hold">
                                          <p:stCondLst>
                                            <p:cond delay="99"/>
                                          </p:stCondLst>
                                        </p:cTn>
                                        <p:tgtEl>
                                          <p:spTgt spid="19"/>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00"/>
                                        <p:tgtEl>
                                          <p:spTgt spid="18"/>
                                        </p:tgtEl>
                                      </p:cBhvr>
                                    </p:animEffect>
                                    <p:set>
                                      <p:cBhvr>
                                        <p:cTn id="28" dur="1" fill="hold">
                                          <p:stCondLst>
                                            <p:cond delay="99"/>
                                          </p:stCondLst>
                                        </p:cTn>
                                        <p:tgtEl>
                                          <p:spTgt spid="18"/>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100"/>
                                        <p:tgtEl>
                                          <p:spTgt spid="34"/>
                                        </p:tgtEl>
                                      </p:cBhvr>
                                    </p:animEffect>
                                    <p:set>
                                      <p:cBhvr>
                                        <p:cTn id="31" dur="1" fill="hold">
                                          <p:stCondLst>
                                            <p:cond delay="99"/>
                                          </p:stCondLst>
                                        </p:cTn>
                                        <p:tgtEl>
                                          <p:spTgt spid="34"/>
                                        </p:tgtEl>
                                        <p:attrNameLst>
                                          <p:attrName>style.visibility</p:attrName>
                                        </p:attrNameLst>
                                      </p:cBhvr>
                                      <p:to>
                                        <p:strVal val="hidden"/>
                                      </p:to>
                                    </p:set>
                                  </p:childTnLst>
                                </p:cTn>
                              </p:par>
                              <p:par>
                                <p:cTn id="32" presetID="3" presetClass="emph" presetSubtype="2" fill="hold" grpId="0" nodeType="withEffect">
                                  <p:stCondLst>
                                    <p:cond delay="100"/>
                                  </p:stCondLst>
                                  <p:childTnLst>
                                    <p:animClr clrSpc="rgb" dir="cw">
                                      <p:cBhvr override="childStyle">
                                        <p:cTn id="33" dur="100" fill="hold"/>
                                        <p:tgtEl>
                                          <p:spTgt spid="7"/>
                                        </p:tgtEl>
                                        <p:attrNameLst>
                                          <p:attrName>style.color</p:attrName>
                                        </p:attrNameLst>
                                      </p:cBhvr>
                                      <p:to>
                                        <a:srgbClr val="466A7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p:bldP spid="4" grpId="0" animBg="1"/>
      <p:bldP spid="14" grpId="0"/>
      <p:bldP spid="11" grpId="0" animBg="1"/>
      <p:bldP spid="16" grpId="0"/>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grpSp>
        <p:nvGrpSpPr>
          <p:cNvPr id="35" name="Group 34">
            <a:extLst>
              <a:ext uri="{FF2B5EF4-FFF2-40B4-BE49-F238E27FC236}">
                <a16:creationId xmlns:a16="http://schemas.microsoft.com/office/drawing/2014/main" id="{5E518211-CA18-410B-B59A-A6BAB60558DA}"/>
              </a:ext>
            </a:extLst>
          </p:cNvPr>
          <p:cNvGrpSpPr/>
          <p:nvPr/>
        </p:nvGrpSpPr>
        <p:grpSpPr>
          <a:xfrm>
            <a:off x="751755" y="2729100"/>
            <a:ext cx="7640490" cy="512774"/>
            <a:chOff x="751755" y="2729100"/>
            <a:chExt cx="7640490" cy="512774"/>
          </a:xfrm>
        </p:grpSpPr>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grpSp>
      <p:sp>
        <p:nvSpPr>
          <p:cNvPr id="2" name="Freeform: Shape 1">
            <a:extLst>
              <a:ext uri="{FF2B5EF4-FFF2-40B4-BE49-F238E27FC236}">
                <a16:creationId xmlns:a16="http://schemas.microsoft.com/office/drawing/2014/main" id="{FA6BED35-BBD2-45F7-89D2-AFDDF7D09B58}"/>
              </a:ext>
            </a:extLst>
          </p:cNvPr>
          <p:cNvSpPr/>
          <p:nvPr/>
        </p:nvSpPr>
        <p:spPr>
          <a:xfrm>
            <a:off x="3554755" y="2276272"/>
            <a:ext cx="2085785" cy="1087289"/>
          </a:xfrm>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extrusionOk="0">
                <a:moveTo>
                  <a:pt x="399225" y="30649"/>
                </a:moveTo>
                <a:cubicBezTo>
                  <a:pt x="352394" y="103882"/>
                  <a:pt x="143870" y="397036"/>
                  <a:pt x="2985" y="558969"/>
                </a:cubicBezTo>
                <a:cubicBezTo>
                  <a:pt x="-10255" y="580688"/>
                  <a:pt x="17905" y="599852"/>
                  <a:pt x="23305" y="619929"/>
                </a:cubicBezTo>
                <a:cubicBezTo>
                  <a:pt x="80662" y="737408"/>
                  <a:pt x="-3894" y="563914"/>
                  <a:pt x="53785" y="680889"/>
                </a:cubicBezTo>
                <a:cubicBezTo>
                  <a:pt x="62595" y="700175"/>
                  <a:pt x="67655" y="725187"/>
                  <a:pt x="74105" y="741849"/>
                </a:cubicBezTo>
                <a:cubicBezTo>
                  <a:pt x="77186" y="751982"/>
                  <a:pt x="83776" y="766169"/>
                  <a:pt x="84265" y="772329"/>
                </a:cubicBezTo>
                <a:cubicBezTo>
                  <a:pt x="92896" y="797152"/>
                  <a:pt x="95304" y="815041"/>
                  <a:pt x="114745" y="833289"/>
                </a:cubicBezTo>
                <a:cubicBezTo>
                  <a:pt x="134755" y="847938"/>
                  <a:pt x="153644" y="856852"/>
                  <a:pt x="175705" y="873929"/>
                </a:cubicBezTo>
                <a:cubicBezTo>
                  <a:pt x="180429" y="883558"/>
                  <a:pt x="212417" y="903041"/>
                  <a:pt x="236665" y="914569"/>
                </a:cubicBezTo>
                <a:cubicBezTo>
                  <a:pt x="247442" y="924558"/>
                  <a:pt x="261407" y="934400"/>
                  <a:pt x="267145" y="934889"/>
                </a:cubicBezTo>
                <a:cubicBezTo>
                  <a:pt x="278884" y="940468"/>
                  <a:pt x="285539" y="950837"/>
                  <a:pt x="297625" y="955209"/>
                </a:cubicBezTo>
                <a:cubicBezTo>
                  <a:pt x="347068" y="980832"/>
                  <a:pt x="456496" y="995463"/>
                  <a:pt x="510985" y="1026329"/>
                </a:cubicBezTo>
                <a:cubicBezTo>
                  <a:pt x="520066" y="1030579"/>
                  <a:pt x="532877" y="1031256"/>
                  <a:pt x="541465" y="1036489"/>
                </a:cubicBezTo>
                <a:cubicBezTo>
                  <a:pt x="561167" y="1048602"/>
                  <a:pt x="578753" y="1074023"/>
                  <a:pt x="602425" y="1077129"/>
                </a:cubicBezTo>
                <a:cubicBezTo>
                  <a:pt x="623059" y="1082894"/>
                  <a:pt x="646158" y="1084952"/>
                  <a:pt x="653225" y="1087289"/>
                </a:cubicBezTo>
                <a:cubicBezTo>
                  <a:pt x="667148" y="1086020"/>
                  <a:pt x="896578" y="1077319"/>
                  <a:pt x="947865" y="1066969"/>
                </a:cubicBezTo>
                <a:cubicBezTo>
                  <a:pt x="969945" y="1059546"/>
                  <a:pt x="986370" y="1048123"/>
                  <a:pt x="1008825" y="1046649"/>
                </a:cubicBezTo>
                <a:cubicBezTo>
                  <a:pt x="1026970" y="1042482"/>
                  <a:pt x="1043252" y="1037743"/>
                  <a:pt x="1059625" y="1036489"/>
                </a:cubicBezTo>
                <a:cubicBezTo>
                  <a:pt x="1125590" y="1013716"/>
                  <a:pt x="1059381" y="1031532"/>
                  <a:pt x="1151065" y="1016169"/>
                </a:cubicBezTo>
                <a:cubicBezTo>
                  <a:pt x="1170853" y="1011901"/>
                  <a:pt x="1192441" y="1011323"/>
                  <a:pt x="1212025" y="1006009"/>
                </a:cubicBezTo>
                <a:cubicBezTo>
                  <a:pt x="1221515" y="1004583"/>
                  <a:pt x="1232558" y="999813"/>
                  <a:pt x="1242505" y="995849"/>
                </a:cubicBezTo>
                <a:cubicBezTo>
                  <a:pt x="1259794" y="991730"/>
                  <a:pt x="1278715" y="987858"/>
                  <a:pt x="1293305" y="985689"/>
                </a:cubicBezTo>
                <a:cubicBezTo>
                  <a:pt x="1320204" y="978597"/>
                  <a:pt x="1337260" y="965061"/>
                  <a:pt x="1364425" y="965369"/>
                </a:cubicBezTo>
                <a:cubicBezTo>
                  <a:pt x="1437876" y="973414"/>
                  <a:pt x="1509891" y="963096"/>
                  <a:pt x="1587945" y="955209"/>
                </a:cubicBezTo>
                <a:cubicBezTo>
                  <a:pt x="1658463" y="947104"/>
                  <a:pt x="1665514" y="946884"/>
                  <a:pt x="1730185" y="934889"/>
                </a:cubicBezTo>
                <a:cubicBezTo>
                  <a:pt x="1820645" y="919018"/>
                  <a:pt x="1745689" y="920983"/>
                  <a:pt x="1821625" y="914569"/>
                </a:cubicBezTo>
                <a:cubicBezTo>
                  <a:pt x="1840380" y="911649"/>
                  <a:pt x="1854951" y="908642"/>
                  <a:pt x="1872425" y="904409"/>
                </a:cubicBezTo>
                <a:cubicBezTo>
                  <a:pt x="1882893" y="902551"/>
                  <a:pt x="1893908" y="898241"/>
                  <a:pt x="1902905" y="894249"/>
                </a:cubicBezTo>
                <a:cubicBezTo>
                  <a:pt x="1924253" y="882388"/>
                  <a:pt x="1963865" y="853609"/>
                  <a:pt x="1963865" y="853609"/>
                </a:cubicBezTo>
                <a:cubicBezTo>
                  <a:pt x="1991232" y="761302"/>
                  <a:pt x="1926107" y="895537"/>
                  <a:pt x="1994345" y="782489"/>
                </a:cubicBezTo>
                <a:cubicBezTo>
                  <a:pt x="2001917" y="762816"/>
                  <a:pt x="2005548" y="742586"/>
                  <a:pt x="2014665" y="721529"/>
                </a:cubicBezTo>
                <a:cubicBezTo>
                  <a:pt x="2022428" y="697467"/>
                  <a:pt x="2027162" y="681149"/>
                  <a:pt x="2034985" y="660569"/>
                </a:cubicBezTo>
                <a:cubicBezTo>
                  <a:pt x="2047850" y="636535"/>
                  <a:pt x="2048145" y="618350"/>
                  <a:pt x="2055305" y="599609"/>
                </a:cubicBezTo>
                <a:cubicBezTo>
                  <a:pt x="2058434" y="589646"/>
                  <a:pt x="2062742" y="577711"/>
                  <a:pt x="2065465" y="569129"/>
                </a:cubicBezTo>
                <a:cubicBezTo>
                  <a:pt x="2084269" y="506431"/>
                  <a:pt x="2072762" y="539953"/>
                  <a:pt x="2085785" y="477689"/>
                </a:cubicBezTo>
                <a:cubicBezTo>
                  <a:pt x="2079765" y="404007"/>
                  <a:pt x="2082749" y="384280"/>
                  <a:pt x="2065465" y="325289"/>
                </a:cubicBezTo>
                <a:cubicBezTo>
                  <a:pt x="2062273" y="303160"/>
                  <a:pt x="2057169" y="282826"/>
                  <a:pt x="2045145" y="264329"/>
                </a:cubicBezTo>
                <a:cubicBezTo>
                  <a:pt x="2031626" y="243099"/>
                  <a:pt x="2022559" y="214719"/>
                  <a:pt x="2004505" y="203369"/>
                </a:cubicBezTo>
                <a:cubicBezTo>
                  <a:pt x="1944886" y="168087"/>
                  <a:pt x="1977487" y="188353"/>
                  <a:pt x="1913065" y="122089"/>
                </a:cubicBezTo>
                <a:cubicBezTo>
                  <a:pt x="1893241" y="100616"/>
                  <a:pt x="1850364" y="57684"/>
                  <a:pt x="1821625" y="50969"/>
                </a:cubicBezTo>
                <a:cubicBezTo>
                  <a:pt x="1798108" y="50677"/>
                  <a:pt x="1780154" y="46398"/>
                  <a:pt x="1770825" y="40809"/>
                </a:cubicBezTo>
                <a:cubicBezTo>
                  <a:pt x="1720360" y="54873"/>
                  <a:pt x="1633773" y="51950"/>
                  <a:pt x="1577785" y="71289"/>
                </a:cubicBezTo>
                <a:cubicBezTo>
                  <a:pt x="1552005" y="84564"/>
                  <a:pt x="1534743" y="83964"/>
                  <a:pt x="1516825" y="91609"/>
                </a:cubicBezTo>
                <a:cubicBezTo>
                  <a:pt x="1508145" y="95951"/>
                  <a:pt x="1496460" y="99678"/>
                  <a:pt x="1486345" y="101769"/>
                </a:cubicBezTo>
                <a:cubicBezTo>
                  <a:pt x="1468016" y="109581"/>
                  <a:pt x="1448847" y="107287"/>
                  <a:pt x="1435545" y="111929"/>
                </a:cubicBezTo>
                <a:cubicBezTo>
                  <a:pt x="1415111" y="115206"/>
                  <a:pt x="1397697" y="117030"/>
                  <a:pt x="1374585" y="122089"/>
                </a:cubicBezTo>
                <a:cubicBezTo>
                  <a:pt x="1366103" y="124877"/>
                  <a:pt x="1354888" y="127437"/>
                  <a:pt x="1344105" y="132249"/>
                </a:cubicBezTo>
                <a:cubicBezTo>
                  <a:pt x="1268940" y="128768"/>
                  <a:pt x="1161490" y="118224"/>
                  <a:pt x="1069785" y="122089"/>
                </a:cubicBezTo>
                <a:cubicBezTo>
                  <a:pt x="1022891" y="119114"/>
                  <a:pt x="989476" y="105880"/>
                  <a:pt x="947865" y="101769"/>
                </a:cubicBezTo>
                <a:cubicBezTo>
                  <a:pt x="801138" y="84592"/>
                  <a:pt x="994922" y="129376"/>
                  <a:pt x="815785" y="81449"/>
                </a:cubicBezTo>
                <a:cubicBezTo>
                  <a:pt x="792360" y="78402"/>
                  <a:pt x="775352" y="73675"/>
                  <a:pt x="754825" y="71289"/>
                </a:cubicBezTo>
                <a:cubicBezTo>
                  <a:pt x="635617" y="38132"/>
                  <a:pt x="721749" y="65451"/>
                  <a:pt x="561785" y="50969"/>
                </a:cubicBezTo>
                <a:cubicBezTo>
                  <a:pt x="538131" y="46881"/>
                  <a:pt x="517101" y="43232"/>
                  <a:pt x="490665" y="40809"/>
                </a:cubicBezTo>
                <a:cubicBezTo>
                  <a:pt x="475765" y="41851"/>
                  <a:pt x="462976" y="44667"/>
                  <a:pt x="450025" y="50969"/>
                </a:cubicBezTo>
                <a:cubicBezTo>
                  <a:pt x="441779" y="53880"/>
                  <a:pt x="429640" y="63319"/>
                  <a:pt x="419545" y="61129"/>
                </a:cubicBezTo>
                <a:cubicBezTo>
                  <a:pt x="412848" y="52436"/>
                  <a:pt x="458556" y="-57876"/>
                  <a:pt x="399225" y="30649"/>
                </a:cubicBezTo>
                <a:close/>
              </a:path>
            </a:pathLst>
          </a:custGeom>
          <a:noFill/>
          <a:ln w="19050">
            <a:solidFill>
              <a:schemeClr val="accent6">
                <a:lumMod val="75000"/>
              </a:schemeClr>
            </a:solidFill>
            <a:prstDash val="dash"/>
            <a:extLst>
              <a:ext uri="{C807C97D-BFC1-408E-A445-0C87EB9F89A2}">
                <ask:lineSketchStyleProps xmlns:ask="http://schemas.microsoft.com/office/drawing/2018/sketchyshapes" sd="2868771900">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a:moveTo>
                          <a:pt x="399225" y="30649"/>
                        </a:moveTo>
                        <a:cubicBezTo>
                          <a:pt x="329798" y="113622"/>
                          <a:pt x="121376" y="373383"/>
                          <a:pt x="2985" y="558969"/>
                        </a:cubicBezTo>
                        <a:cubicBezTo>
                          <a:pt x="-8535" y="577027"/>
                          <a:pt x="16532" y="599609"/>
                          <a:pt x="23305" y="619929"/>
                        </a:cubicBezTo>
                        <a:cubicBezTo>
                          <a:pt x="60358" y="731089"/>
                          <a:pt x="1264" y="562716"/>
                          <a:pt x="53785" y="680889"/>
                        </a:cubicBezTo>
                        <a:cubicBezTo>
                          <a:pt x="62484" y="700462"/>
                          <a:pt x="67332" y="721529"/>
                          <a:pt x="74105" y="741849"/>
                        </a:cubicBezTo>
                        <a:lnTo>
                          <a:pt x="84265" y="772329"/>
                        </a:lnTo>
                        <a:cubicBezTo>
                          <a:pt x="91512" y="794071"/>
                          <a:pt x="96208" y="817069"/>
                          <a:pt x="114745" y="833289"/>
                        </a:cubicBezTo>
                        <a:cubicBezTo>
                          <a:pt x="133124" y="849371"/>
                          <a:pt x="155385" y="860382"/>
                          <a:pt x="175705" y="873929"/>
                        </a:cubicBezTo>
                        <a:lnTo>
                          <a:pt x="236665" y="914569"/>
                        </a:lnTo>
                        <a:lnTo>
                          <a:pt x="267145" y="934889"/>
                        </a:lnTo>
                        <a:cubicBezTo>
                          <a:pt x="277305" y="941662"/>
                          <a:pt x="286041" y="951348"/>
                          <a:pt x="297625" y="955209"/>
                        </a:cubicBezTo>
                        <a:lnTo>
                          <a:pt x="510985" y="1026329"/>
                        </a:lnTo>
                        <a:cubicBezTo>
                          <a:pt x="521145" y="1029716"/>
                          <a:pt x="532554" y="1030548"/>
                          <a:pt x="541465" y="1036489"/>
                        </a:cubicBezTo>
                        <a:cubicBezTo>
                          <a:pt x="561785" y="1050036"/>
                          <a:pt x="578478" y="1072340"/>
                          <a:pt x="602425" y="1077129"/>
                        </a:cubicBezTo>
                        <a:lnTo>
                          <a:pt x="653225" y="1087289"/>
                        </a:lnTo>
                        <a:cubicBezTo>
                          <a:pt x="674154" y="1086126"/>
                          <a:pt x="897410" y="1075873"/>
                          <a:pt x="947865" y="1066969"/>
                        </a:cubicBezTo>
                        <a:cubicBezTo>
                          <a:pt x="968958" y="1063247"/>
                          <a:pt x="987822" y="1050850"/>
                          <a:pt x="1008825" y="1046649"/>
                        </a:cubicBezTo>
                        <a:cubicBezTo>
                          <a:pt x="1025758" y="1043262"/>
                          <a:pt x="1042768" y="1040235"/>
                          <a:pt x="1059625" y="1036489"/>
                        </a:cubicBezTo>
                        <a:cubicBezTo>
                          <a:pt x="1133009" y="1020182"/>
                          <a:pt x="1066797" y="1031490"/>
                          <a:pt x="1151065" y="1016169"/>
                        </a:cubicBezTo>
                        <a:cubicBezTo>
                          <a:pt x="1171333" y="1012484"/>
                          <a:pt x="1191915" y="1010478"/>
                          <a:pt x="1212025" y="1006009"/>
                        </a:cubicBezTo>
                        <a:cubicBezTo>
                          <a:pt x="1222480" y="1003686"/>
                          <a:pt x="1232115" y="998446"/>
                          <a:pt x="1242505" y="995849"/>
                        </a:cubicBezTo>
                        <a:cubicBezTo>
                          <a:pt x="1259258" y="991661"/>
                          <a:pt x="1276552" y="989877"/>
                          <a:pt x="1293305" y="985689"/>
                        </a:cubicBezTo>
                        <a:cubicBezTo>
                          <a:pt x="1318948" y="979278"/>
                          <a:pt x="1336974" y="967481"/>
                          <a:pt x="1364425" y="965369"/>
                        </a:cubicBezTo>
                        <a:cubicBezTo>
                          <a:pt x="1438789" y="959649"/>
                          <a:pt x="1513438" y="958596"/>
                          <a:pt x="1587945" y="955209"/>
                        </a:cubicBezTo>
                        <a:cubicBezTo>
                          <a:pt x="1658601" y="946377"/>
                          <a:pt x="1665730" y="946608"/>
                          <a:pt x="1730185" y="934889"/>
                        </a:cubicBezTo>
                        <a:cubicBezTo>
                          <a:pt x="1814453" y="919568"/>
                          <a:pt x="1748241" y="930876"/>
                          <a:pt x="1821625" y="914569"/>
                        </a:cubicBezTo>
                        <a:cubicBezTo>
                          <a:pt x="1838482" y="910823"/>
                          <a:pt x="1855672" y="908597"/>
                          <a:pt x="1872425" y="904409"/>
                        </a:cubicBezTo>
                        <a:cubicBezTo>
                          <a:pt x="1882815" y="901812"/>
                          <a:pt x="1893543" y="899450"/>
                          <a:pt x="1902905" y="894249"/>
                        </a:cubicBezTo>
                        <a:cubicBezTo>
                          <a:pt x="1924253" y="882389"/>
                          <a:pt x="1963865" y="853609"/>
                          <a:pt x="1963865" y="853609"/>
                        </a:cubicBezTo>
                        <a:cubicBezTo>
                          <a:pt x="1996570" y="755495"/>
                          <a:pt x="1944126" y="908036"/>
                          <a:pt x="1994345" y="782489"/>
                        </a:cubicBezTo>
                        <a:cubicBezTo>
                          <a:pt x="2002300" y="762602"/>
                          <a:pt x="2007892" y="741849"/>
                          <a:pt x="2014665" y="721529"/>
                        </a:cubicBezTo>
                        <a:lnTo>
                          <a:pt x="2034985" y="660569"/>
                        </a:lnTo>
                        <a:lnTo>
                          <a:pt x="2055305" y="599609"/>
                        </a:lnTo>
                        <a:cubicBezTo>
                          <a:pt x="2058692" y="589449"/>
                          <a:pt x="2063365" y="579631"/>
                          <a:pt x="2065465" y="569129"/>
                        </a:cubicBezTo>
                        <a:cubicBezTo>
                          <a:pt x="2078363" y="504637"/>
                          <a:pt x="2071437" y="535082"/>
                          <a:pt x="2085785" y="477689"/>
                        </a:cubicBezTo>
                        <a:cubicBezTo>
                          <a:pt x="2078841" y="401305"/>
                          <a:pt x="2083025" y="383823"/>
                          <a:pt x="2065465" y="325289"/>
                        </a:cubicBezTo>
                        <a:cubicBezTo>
                          <a:pt x="2059310" y="304773"/>
                          <a:pt x="2057026" y="282151"/>
                          <a:pt x="2045145" y="264329"/>
                        </a:cubicBezTo>
                        <a:cubicBezTo>
                          <a:pt x="2031598" y="244009"/>
                          <a:pt x="2024825" y="216916"/>
                          <a:pt x="2004505" y="203369"/>
                        </a:cubicBezTo>
                        <a:cubicBezTo>
                          <a:pt x="1950115" y="167109"/>
                          <a:pt x="1982659" y="191683"/>
                          <a:pt x="1913065" y="122089"/>
                        </a:cubicBezTo>
                        <a:cubicBezTo>
                          <a:pt x="1890341" y="99365"/>
                          <a:pt x="1852006" y="57045"/>
                          <a:pt x="1821625" y="50969"/>
                        </a:cubicBezTo>
                        <a:lnTo>
                          <a:pt x="1770825" y="40809"/>
                        </a:lnTo>
                        <a:cubicBezTo>
                          <a:pt x="1715210" y="46988"/>
                          <a:pt x="1630454" y="53733"/>
                          <a:pt x="1577785" y="71289"/>
                        </a:cubicBezTo>
                        <a:lnTo>
                          <a:pt x="1516825" y="91609"/>
                        </a:lnTo>
                        <a:cubicBezTo>
                          <a:pt x="1506665" y="94996"/>
                          <a:pt x="1496847" y="99669"/>
                          <a:pt x="1486345" y="101769"/>
                        </a:cubicBezTo>
                        <a:lnTo>
                          <a:pt x="1435545" y="111929"/>
                        </a:lnTo>
                        <a:cubicBezTo>
                          <a:pt x="1415277" y="115614"/>
                          <a:pt x="1394695" y="117620"/>
                          <a:pt x="1374585" y="122089"/>
                        </a:cubicBezTo>
                        <a:cubicBezTo>
                          <a:pt x="1364130" y="124412"/>
                          <a:pt x="1354265" y="128862"/>
                          <a:pt x="1344105" y="132249"/>
                        </a:cubicBezTo>
                        <a:cubicBezTo>
                          <a:pt x="1252665" y="128862"/>
                          <a:pt x="1161018" y="129107"/>
                          <a:pt x="1069785" y="122089"/>
                        </a:cubicBezTo>
                        <a:cubicBezTo>
                          <a:pt x="1028706" y="118929"/>
                          <a:pt x="988505" y="108542"/>
                          <a:pt x="947865" y="101769"/>
                        </a:cubicBezTo>
                        <a:cubicBezTo>
                          <a:pt x="795807" y="76426"/>
                          <a:pt x="985738" y="107596"/>
                          <a:pt x="815785" y="81449"/>
                        </a:cubicBezTo>
                        <a:cubicBezTo>
                          <a:pt x="795424" y="78317"/>
                          <a:pt x="775186" y="74421"/>
                          <a:pt x="754825" y="71289"/>
                        </a:cubicBezTo>
                        <a:cubicBezTo>
                          <a:pt x="629910" y="52071"/>
                          <a:pt x="730430" y="68721"/>
                          <a:pt x="561785" y="50969"/>
                        </a:cubicBezTo>
                        <a:cubicBezTo>
                          <a:pt x="537969" y="48462"/>
                          <a:pt x="514372" y="44196"/>
                          <a:pt x="490665" y="40809"/>
                        </a:cubicBezTo>
                        <a:cubicBezTo>
                          <a:pt x="477118" y="44196"/>
                          <a:pt x="463451" y="47133"/>
                          <a:pt x="450025" y="50969"/>
                        </a:cubicBezTo>
                        <a:cubicBezTo>
                          <a:pt x="439727" y="53911"/>
                          <a:pt x="430047" y="63229"/>
                          <a:pt x="419545" y="61129"/>
                        </a:cubicBezTo>
                        <a:cubicBezTo>
                          <a:pt x="410152" y="59250"/>
                          <a:pt x="468652" y="-52324"/>
                          <a:pt x="399225" y="30649"/>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
            <a:extLst>
              <a:ext uri="{FF2B5EF4-FFF2-40B4-BE49-F238E27FC236}">
                <a16:creationId xmlns:a16="http://schemas.microsoft.com/office/drawing/2014/main" id="{BC22E00C-AF80-4555-B3A0-63C8E6F973A1}"/>
              </a:ext>
            </a:extLst>
          </p:cNvPr>
          <p:cNvSpPr txBox="1">
            <a:spLocks/>
          </p:cNvSpPr>
          <p:nvPr/>
        </p:nvSpPr>
        <p:spPr>
          <a:xfrm>
            <a:off x="2376416" y="4504709"/>
            <a:ext cx="4442461" cy="364872"/>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pPr algn="ctr"/>
            <a:r>
              <a:rPr lang="en-US" sz="2400" dirty="0">
                <a:solidFill>
                  <a:schemeClr val="accent6">
                    <a:lumMod val="75000"/>
                  </a:schemeClr>
                </a:solidFill>
              </a:rPr>
              <a:t>liquid resource type inference</a:t>
            </a:r>
          </a:p>
        </p:txBody>
      </p:sp>
      <p:sp>
        <p:nvSpPr>
          <p:cNvPr id="23" name="TextBox 22">
            <a:extLst>
              <a:ext uri="{FF2B5EF4-FFF2-40B4-BE49-F238E27FC236}">
                <a16:creationId xmlns:a16="http://schemas.microsoft.com/office/drawing/2014/main" id="{0950950B-33FC-44CE-BA55-A6D12DF130E8}"/>
              </a:ext>
            </a:extLst>
          </p:cNvPr>
          <p:cNvSpPr txBox="1"/>
          <p:nvPr/>
        </p:nvSpPr>
        <p:spPr>
          <a:xfrm>
            <a:off x="1626810" y="3340550"/>
            <a:ext cx="1728132" cy="954107"/>
          </a:xfrm>
          <a:prstGeom prst="rect">
            <a:avLst/>
          </a:prstGeom>
          <a:noFill/>
          <a:ln>
            <a:solidFill>
              <a:schemeClr val="tx1"/>
            </a:solidFill>
            <a:prstDash val="dash"/>
          </a:ln>
        </p:spPr>
        <p:txBody>
          <a:bodyPr wrap="square" rIns="91440" rtlCol="0" anchor="ctr">
            <a:spAutoFit/>
          </a:bodyPr>
          <a:lstStyle/>
          <a:p>
            <a:r>
              <a:rPr lang="en-US" sz="1400" b="1" dirty="0">
                <a:solidFill>
                  <a:schemeClr val="accent6">
                    <a:lumMod val="75000"/>
                  </a:schemeClr>
                </a:solidFill>
                <a:latin typeface="Fira Sans" panose="020B0503050000020004" pitchFamily="34" charset="0"/>
              </a:rPr>
              <a:t>input:</a:t>
            </a:r>
            <a:endParaRPr lang="en-US" sz="1400" dirty="0">
              <a:solidFill>
                <a:schemeClr val="accent6">
                  <a:lumMod val="75000"/>
                </a:schemeClr>
              </a:solidFill>
              <a:latin typeface="Fira Sans" panose="020B0503050000020004" pitchFamily="34" charset="0"/>
            </a:endParaRPr>
          </a:p>
          <a:p>
            <a:r>
              <a:rPr lang="en-US" sz="1400" dirty="0">
                <a:solidFill>
                  <a:schemeClr val="accent6">
                    <a:lumMod val="75000"/>
                  </a:schemeClr>
                </a:solidFill>
                <a:latin typeface="Fira Sans" panose="020B0503050000020004" pitchFamily="34" charset="0"/>
              </a:rPr>
              <a:t>program with</a:t>
            </a:r>
          </a:p>
          <a:p>
            <a:r>
              <a:rPr lang="en-US" sz="1400" dirty="0">
                <a:solidFill>
                  <a:schemeClr val="accent6">
                    <a:lumMod val="75000"/>
                  </a:schemeClr>
                </a:solidFill>
                <a:latin typeface="Fira Sans" panose="020B0503050000020004" pitchFamily="34" charset="0"/>
              </a:rPr>
              <a:t>cost model</a:t>
            </a:r>
          </a:p>
          <a:p>
            <a:r>
              <a:rPr lang="en-US" sz="1400" dirty="0">
                <a:solidFill>
                  <a:schemeClr val="accent6">
                    <a:lumMod val="75000"/>
                  </a:schemeClr>
                </a:solidFill>
                <a:latin typeface="Fira Sans" panose="020B0503050000020004" pitchFamily="34" charset="0"/>
              </a:rPr>
              <a:t>(e.g. insert sort)</a:t>
            </a:r>
            <a:endParaRPr lang="en-US" sz="1600" dirty="0">
              <a:solidFill>
                <a:schemeClr val="accent6">
                  <a:lumMod val="75000"/>
                </a:schemeClr>
              </a:solidFill>
              <a:latin typeface="Fira Sans" panose="020B0503050000020004" pitchFamily="34" charset="0"/>
            </a:endParaRPr>
          </a:p>
        </p:txBody>
      </p:sp>
      <p:sp>
        <p:nvSpPr>
          <p:cNvPr id="24" name="TextBox 23">
            <a:extLst>
              <a:ext uri="{FF2B5EF4-FFF2-40B4-BE49-F238E27FC236}">
                <a16:creationId xmlns:a16="http://schemas.microsoft.com/office/drawing/2014/main" id="{BAA23B84-AE9E-4253-A6B4-A24E5E8ED912}"/>
              </a:ext>
            </a:extLst>
          </p:cNvPr>
          <p:cNvSpPr txBox="1"/>
          <p:nvPr/>
        </p:nvSpPr>
        <p:spPr>
          <a:xfrm>
            <a:off x="3867625" y="3494440"/>
            <a:ext cx="1510350" cy="646331"/>
          </a:xfrm>
          <a:prstGeom prst="rect">
            <a:avLst/>
          </a:prstGeom>
          <a:solidFill>
            <a:schemeClr val="accent6">
              <a:lumMod val="20000"/>
              <a:lumOff val="80000"/>
            </a:schemeClr>
          </a:solidFill>
        </p:spPr>
        <p:txBody>
          <a:bodyPr wrap="none" rtlCol="0">
            <a:spAutoFit/>
          </a:bodyPr>
          <a:lstStyle/>
          <a:p>
            <a:pPr algn="ctr"/>
            <a:r>
              <a:rPr lang="en-US" b="1" dirty="0">
                <a:solidFill>
                  <a:schemeClr val="accent6">
                    <a:lumMod val="75000"/>
                  </a:schemeClr>
                </a:solidFill>
                <a:latin typeface="Fira Sans" panose="020B0503050000020004" pitchFamily="34" charset="0"/>
              </a:rPr>
              <a:t>our ideal</a:t>
            </a:r>
          </a:p>
          <a:p>
            <a:pPr algn="ctr"/>
            <a:r>
              <a:rPr lang="en-US" b="1" dirty="0">
                <a:solidFill>
                  <a:schemeClr val="accent6">
                    <a:lumMod val="75000"/>
                  </a:schemeClr>
                </a:solidFill>
                <a:latin typeface="Fira Sans" panose="020B0503050000020004" pitchFamily="34" charset="0"/>
              </a:rPr>
              <a:t>sweet spot…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6500A7F-71E5-4C10-ADB9-BADFCE10FC57}"/>
                  </a:ext>
                </a:extLst>
              </p:cNvPr>
              <p:cNvSpPr txBox="1"/>
              <p:nvPr/>
            </p:nvSpPr>
            <p:spPr>
              <a:xfrm>
                <a:off x="5890658" y="3340551"/>
                <a:ext cx="1898277" cy="954107"/>
              </a:xfrm>
              <a:prstGeom prst="rect">
                <a:avLst/>
              </a:prstGeom>
              <a:noFill/>
              <a:ln>
                <a:solidFill>
                  <a:schemeClr val="tx1"/>
                </a:solidFill>
                <a:prstDash val="dash"/>
              </a:ln>
            </p:spPr>
            <p:txBody>
              <a:bodyPr wrap="none" rtlCol="0">
                <a:spAutoFit/>
              </a:bodyPr>
              <a:lstStyle/>
              <a:p>
                <a:r>
                  <a:rPr lang="en-US" sz="1400" b="1" dirty="0">
                    <a:solidFill>
                      <a:schemeClr val="accent6">
                        <a:lumMod val="75000"/>
                      </a:schemeClr>
                    </a:solidFill>
                    <a:latin typeface="Fira Sans" panose="020B0503050000020004" pitchFamily="34" charset="0"/>
                  </a:rPr>
                  <a:t>output:</a:t>
                </a:r>
              </a:p>
              <a:p>
                <a:r>
                  <a:rPr lang="en-US" sz="1400" dirty="0">
                    <a:solidFill>
                      <a:schemeClr val="accent6">
                        <a:lumMod val="75000"/>
                      </a:schemeClr>
                    </a:solidFill>
                    <a:latin typeface="Fira Sans" panose="020B0503050000020004" pitchFamily="34" charset="0"/>
                  </a:rPr>
                  <a:t>“this program ranges</a:t>
                </a:r>
              </a:p>
              <a:p>
                <a:r>
                  <a:rPr lang="en-US" sz="1400" dirty="0">
                    <a:solidFill>
                      <a:schemeClr val="accent6">
                        <a:lumMod val="75000"/>
                      </a:schemeClr>
                    </a:solidFill>
                    <a:latin typeface="Fira Sans" panose="020B0503050000020004" pitchFamily="34" charset="0"/>
                  </a:rPr>
                  <a:t>from O(n) to O(</a:t>
                </a:r>
                <a14:m>
                  <m:oMath xmlns:m="http://schemas.openxmlformats.org/officeDocument/2006/math">
                    <m:sSup>
                      <m:sSupPr>
                        <m:ctrlPr>
                          <a:rPr lang="en-US" sz="1400" i="1" smtClean="0">
                            <a:solidFill>
                              <a:schemeClr val="accent6">
                                <a:lumMod val="75000"/>
                              </a:schemeClr>
                            </a:solidFill>
                            <a:latin typeface="Cambria Math" panose="02040503050406030204" pitchFamily="18" charset="0"/>
                          </a:rPr>
                        </m:ctrlPr>
                      </m:sSupPr>
                      <m:e>
                        <m:r>
                          <a:rPr lang="en-US" sz="1400" b="0" i="1" smtClean="0">
                            <a:solidFill>
                              <a:schemeClr val="accent6">
                                <a:lumMod val="75000"/>
                              </a:schemeClr>
                            </a:solidFill>
                            <a:latin typeface="Cambria Math" panose="02040503050406030204" pitchFamily="18" charset="0"/>
                          </a:rPr>
                          <m:t>𝑛</m:t>
                        </m:r>
                      </m:e>
                      <m:sup>
                        <m:r>
                          <a:rPr lang="en-US" sz="1400" b="0" i="1" smtClean="0">
                            <a:solidFill>
                              <a:schemeClr val="accent6">
                                <a:lumMod val="75000"/>
                              </a:schemeClr>
                            </a:solidFill>
                            <a:latin typeface="Cambria Math" panose="02040503050406030204" pitchFamily="18" charset="0"/>
                          </a:rPr>
                          <m:t>2</m:t>
                        </m:r>
                      </m:sup>
                    </m:sSup>
                    <m:r>
                      <a:rPr lang="en-US" sz="1400" b="0" i="1" smtClean="0">
                        <a:solidFill>
                          <a:schemeClr val="accent6">
                            <a:lumMod val="75000"/>
                          </a:schemeClr>
                        </a:solidFill>
                        <a:latin typeface="Cambria Math" panose="02040503050406030204" pitchFamily="18" charset="0"/>
                      </a:rPr>
                      <m:t>),</m:t>
                    </m:r>
                  </m:oMath>
                </a14:m>
                <a:endParaRPr lang="en-US" sz="1400" b="0" dirty="0">
                  <a:solidFill>
                    <a:schemeClr val="accent6">
                      <a:lumMod val="75000"/>
                    </a:schemeClr>
                  </a:solidFill>
                  <a:latin typeface="Fira Sans" panose="020B0503050000020004" pitchFamily="34" charset="0"/>
                </a:endParaRPr>
              </a:p>
              <a:p>
                <a:r>
                  <a:rPr lang="en-US" sz="1400" dirty="0">
                    <a:solidFill>
                      <a:schemeClr val="accent6">
                        <a:lumMod val="75000"/>
                      </a:schemeClr>
                    </a:solidFill>
                    <a:latin typeface="Fira Sans" panose="020B0503050000020004" pitchFamily="34" charset="0"/>
                  </a:rPr>
                  <a:t>depending on input”</a:t>
                </a:r>
              </a:p>
            </p:txBody>
          </p:sp>
        </mc:Choice>
        <mc:Fallback xmlns="">
          <p:sp>
            <p:nvSpPr>
              <p:cNvPr id="25" name="TextBox 24">
                <a:extLst>
                  <a:ext uri="{FF2B5EF4-FFF2-40B4-BE49-F238E27FC236}">
                    <a16:creationId xmlns:a16="http://schemas.microsoft.com/office/drawing/2014/main" id="{A6500A7F-71E5-4C10-ADB9-BADFCE10FC57}"/>
                  </a:ext>
                </a:extLst>
              </p:cNvPr>
              <p:cNvSpPr txBox="1">
                <a:spLocks noRot="1" noChangeAspect="1" noMove="1" noResize="1" noEditPoints="1" noAdjustHandles="1" noChangeArrowheads="1" noChangeShapeType="1" noTextEdit="1"/>
              </p:cNvSpPr>
              <p:nvPr/>
            </p:nvSpPr>
            <p:spPr>
              <a:xfrm>
                <a:off x="5890658" y="3340551"/>
                <a:ext cx="1898277" cy="954107"/>
              </a:xfrm>
              <a:prstGeom prst="rect">
                <a:avLst/>
              </a:prstGeom>
              <a:blipFill>
                <a:blip r:embed="rId3"/>
                <a:stretch>
                  <a:fillRect l="-637" t="-629" b="-4403"/>
                </a:stretch>
              </a:blipFill>
              <a:ln>
                <a:solidFill>
                  <a:schemeClr val="tx1"/>
                </a:solidFill>
                <a:prstDash val="dash"/>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BF94B55-37E9-46C2-9ABD-6694C419E9F1}"/>
              </a:ext>
            </a:extLst>
          </p:cNvPr>
          <p:cNvCxnSpPr>
            <a:stCxn id="23" idx="3"/>
            <a:endCxn id="24" idx="1"/>
          </p:cNvCxnSpPr>
          <p:nvPr/>
        </p:nvCxnSpPr>
        <p:spPr>
          <a:xfrm>
            <a:off x="3354942" y="3817604"/>
            <a:ext cx="51268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CB3E206-F221-4D2B-9BFA-11501C6BCABA}"/>
              </a:ext>
            </a:extLst>
          </p:cNvPr>
          <p:cNvCxnSpPr>
            <a:stCxn id="24" idx="3"/>
            <a:endCxn id="25" idx="1"/>
          </p:cNvCxnSpPr>
          <p:nvPr/>
        </p:nvCxnSpPr>
        <p:spPr>
          <a:xfrm flipV="1">
            <a:off x="5377975" y="3817605"/>
            <a:ext cx="5126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79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3"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grpSp>
        <p:nvGrpSpPr>
          <p:cNvPr id="35" name="Group 34">
            <a:extLst>
              <a:ext uri="{FF2B5EF4-FFF2-40B4-BE49-F238E27FC236}">
                <a16:creationId xmlns:a16="http://schemas.microsoft.com/office/drawing/2014/main" id="{5E518211-CA18-410B-B59A-A6BAB60558DA}"/>
              </a:ext>
            </a:extLst>
          </p:cNvPr>
          <p:cNvGrpSpPr/>
          <p:nvPr/>
        </p:nvGrpSpPr>
        <p:grpSpPr>
          <a:xfrm>
            <a:off x="751755" y="2729100"/>
            <a:ext cx="7640490" cy="512774"/>
            <a:chOff x="751755" y="2729100"/>
            <a:chExt cx="7640490" cy="512774"/>
          </a:xfrm>
        </p:grpSpPr>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grpSp>
      <p:sp>
        <p:nvSpPr>
          <p:cNvPr id="2" name="Freeform: Shape 1">
            <a:extLst>
              <a:ext uri="{FF2B5EF4-FFF2-40B4-BE49-F238E27FC236}">
                <a16:creationId xmlns:a16="http://schemas.microsoft.com/office/drawing/2014/main" id="{FA6BED35-BBD2-45F7-89D2-AFDDF7D09B58}"/>
              </a:ext>
            </a:extLst>
          </p:cNvPr>
          <p:cNvSpPr/>
          <p:nvPr/>
        </p:nvSpPr>
        <p:spPr>
          <a:xfrm>
            <a:off x="3554755" y="2276272"/>
            <a:ext cx="2085785" cy="1087289"/>
          </a:xfrm>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extrusionOk="0">
                <a:moveTo>
                  <a:pt x="399225" y="30649"/>
                </a:moveTo>
                <a:cubicBezTo>
                  <a:pt x="352394" y="103882"/>
                  <a:pt x="143870" y="397036"/>
                  <a:pt x="2985" y="558969"/>
                </a:cubicBezTo>
                <a:cubicBezTo>
                  <a:pt x="-10255" y="580688"/>
                  <a:pt x="17905" y="599852"/>
                  <a:pt x="23305" y="619929"/>
                </a:cubicBezTo>
                <a:cubicBezTo>
                  <a:pt x="80662" y="737408"/>
                  <a:pt x="-3894" y="563914"/>
                  <a:pt x="53785" y="680889"/>
                </a:cubicBezTo>
                <a:cubicBezTo>
                  <a:pt x="62595" y="700175"/>
                  <a:pt x="67655" y="725187"/>
                  <a:pt x="74105" y="741849"/>
                </a:cubicBezTo>
                <a:cubicBezTo>
                  <a:pt x="77186" y="751982"/>
                  <a:pt x="83776" y="766169"/>
                  <a:pt x="84265" y="772329"/>
                </a:cubicBezTo>
                <a:cubicBezTo>
                  <a:pt x="92896" y="797152"/>
                  <a:pt x="95304" y="815041"/>
                  <a:pt x="114745" y="833289"/>
                </a:cubicBezTo>
                <a:cubicBezTo>
                  <a:pt x="134755" y="847938"/>
                  <a:pt x="153644" y="856852"/>
                  <a:pt x="175705" y="873929"/>
                </a:cubicBezTo>
                <a:cubicBezTo>
                  <a:pt x="180429" y="883558"/>
                  <a:pt x="212417" y="903041"/>
                  <a:pt x="236665" y="914569"/>
                </a:cubicBezTo>
                <a:cubicBezTo>
                  <a:pt x="247442" y="924558"/>
                  <a:pt x="261407" y="934400"/>
                  <a:pt x="267145" y="934889"/>
                </a:cubicBezTo>
                <a:cubicBezTo>
                  <a:pt x="278884" y="940468"/>
                  <a:pt x="285539" y="950837"/>
                  <a:pt x="297625" y="955209"/>
                </a:cubicBezTo>
                <a:cubicBezTo>
                  <a:pt x="347068" y="980832"/>
                  <a:pt x="456496" y="995463"/>
                  <a:pt x="510985" y="1026329"/>
                </a:cubicBezTo>
                <a:cubicBezTo>
                  <a:pt x="520066" y="1030579"/>
                  <a:pt x="532877" y="1031256"/>
                  <a:pt x="541465" y="1036489"/>
                </a:cubicBezTo>
                <a:cubicBezTo>
                  <a:pt x="561167" y="1048602"/>
                  <a:pt x="578753" y="1074023"/>
                  <a:pt x="602425" y="1077129"/>
                </a:cubicBezTo>
                <a:cubicBezTo>
                  <a:pt x="623059" y="1082894"/>
                  <a:pt x="646158" y="1084952"/>
                  <a:pt x="653225" y="1087289"/>
                </a:cubicBezTo>
                <a:cubicBezTo>
                  <a:pt x="667148" y="1086020"/>
                  <a:pt x="896578" y="1077319"/>
                  <a:pt x="947865" y="1066969"/>
                </a:cubicBezTo>
                <a:cubicBezTo>
                  <a:pt x="969945" y="1059546"/>
                  <a:pt x="986370" y="1048123"/>
                  <a:pt x="1008825" y="1046649"/>
                </a:cubicBezTo>
                <a:cubicBezTo>
                  <a:pt x="1026970" y="1042482"/>
                  <a:pt x="1043252" y="1037743"/>
                  <a:pt x="1059625" y="1036489"/>
                </a:cubicBezTo>
                <a:cubicBezTo>
                  <a:pt x="1125590" y="1013716"/>
                  <a:pt x="1059381" y="1031532"/>
                  <a:pt x="1151065" y="1016169"/>
                </a:cubicBezTo>
                <a:cubicBezTo>
                  <a:pt x="1170853" y="1011901"/>
                  <a:pt x="1192441" y="1011323"/>
                  <a:pt x="1212025" y="1006009"/>
                </a:cubicBezTo>
                <a:cubicBezTo>
                  <a:pt x="1221515" y="1004583"/>
                  <a:pt x="1232558" y="999813"/>
                  <a:pt x="1242505" y="995849"/>
                </a:cubicBezTo>
                <a:cubicBezTo>
                  <a:pt x="1259794" y="991730"/>
                  <a:pt x="1278715" y="987858"/>
                  <a:pt x="1293305" y="985689"/>
                </a:cubicBezTo>
                <a:cubicBezTo>
                  <a:pt x="1320204" y="978597"/>
                  <a:pt x="1337260" y="965061"/>
                  <a:pt x="1364425" y="965369"/>
                </a:cubicBezTo>
                <a:cubicBezTo>
                  <a:pt x="1437876" y="973414"/>
                  <a:pt x="1509891" y="963096"/>
                  <a:pt x="1587945" y="955209"/>
                </a:cubicBezTo>
                <a:cubicBezTo>
                  <a:pt x="1658463" y="947104"/>
                  <a:pt x="1665514" y="946884"/>
                  <a:pt x="1730185" y="934889"/>
                </a:cubicBezTo>
                <a:cubicBezTo>
                  <a:pt x="1820645" y="919018"/>
                  <a:pt x="1745689" y="920983"/>
                  <a:pt x="1821625" y="914569"/>
                </a:cubicBezTo>
                <a:cubicBezTo>
                  <a:pt x="1840380" y="911649"/>
                  <a:pt x="1854951" y="908642"/>
                  <a:pt x="1872425" y="904409"/>
                </a:cubicBezTo>
                <a:cubicBezTo>
                  <a:pt x="1882893" y="902551"/>
                  <a:pt x="1893908" y="898241"/>
                  <a:pt x="1902905" y="894249"/>
                </a:cubicBezTo>
                <a:cubicBezTo>
                  <a:pt x="1924253" y="882388"/>
                  <a:pt x="1963865" y="853609"/>
                  <a:pt x="1963865" y="853609"/>
                </a:cubicBezTo>
                <a:cubicBezTo>
                  <a:pt x="1991232" y="761302"/>
                  <a:pt x="1926107" y="895537"/>
                  <a:pt x="1994345" y="782489"/>
                </a:cubicBezTo>
                <a:cubicBezTo>
                  <a:pt x="2001917" y="762816"/>
                  <a:pt x="2005548" y="742586"/>
                  <a:pt x="2014665" y="721529"/>
                </a:cubicBezTo>
                <a:cubicBezTo>
                  <a:pt x="2022428" y="697467"/>
                  <a:pt x="2027162" y="681149"/>
                  <a:pt x="2034985" y="660569"/>
                </a:cubicBezTo>
                <a:cubicBezTo>
                  <a:pt x="2047850" y="636535"/>
                  <a:pt x="2048145" y="618350"/>
                  <a:pt x="2055305" y="599609"/>
                </a:cubicBezTo>
                <a:cubicBezTo>
                  <a:pt x="2058434" y="589646"/>
                  <a:pt x="2062742" y="577711"/>
                  <a:pt x="2065465" y="569129"/>
                </a:cubicBezTo>
                <a:cubicBezTo>
                  <a:pt x="2084269" y="506431"/>
                  <a:pt x="2072762" y="539953"/>
                  <a:pt x="2085785" y="477689"/>
                </a:cubicBezTo>
                <a:cubicBezTo>
                  <a:pt x="2079765" y="404007"/>
                  <a:pt x="2082749" y="384280"/>
                  <a:pt x="2065465" y="325289"/>
                </a:cubicBezTo>
                <a:cubicBezTo>
                  <a:pt x="2062273" y="303160"/>
                  <a:pt x="2057169" y="282826"/>
                  <a:pt x="2045145" y="264329"/>
                </a:cubicBezTo>
                <a:cubicBezTo>
                  <a:pt x="2031626" y="243099"/>
                  <a:pt x="2022559" y="214719"/>
                  <a:pt x="2004505" y="203369"/>
                </a:cubicBezTo>
                <a:cubicBezTo>
                  <a:pt x="1944886" y="168087"/>
                  <a:pt x="1977487" y="188353"/>
                  <a:pt x="1913065" y="122089"/>
                </a:cubicBezTo>
                <a:cubicBezTo>
                  <a:pt x="1893241" y="100616"/>
                  <a:pt x="1850364" y="57684"/>
                  <a:pt x="1821625" y="50969"/>
                </a:cubicBezTo>
                <a:cubicBezTo>
                  <a:pt x="1798108" y="50677"/>
                  <a:pt x="1780154" y="46398"/>
                  <a:pt x="1770825" y="40809"/>
                </a:cubicBezTo>
                <a:cubicBezTo>
                  <a:pt x="1720360" y="54873"/>
                  <a:pt x="1633773" y="51950"/>
                  <a:pt x="1577785" y="71289"/>
                </a:cubicBezTo>
                <a:cubicBezTo>
                  <a:pt x="1552005" y="84564"/>
                  <a:pt x="1534743" y="83964"/>
                  <a:pt x="1516825" y="91609"/>
                </a:cubicBezTo>
                <a:cubicBezTo>
                  <a:pt x="1508145" y="95951"/>
                  <a:pt x="1496460" y="99678"/>
                  <a:pt x="1486345" y="101769"/>
                </a:cubicBezTo>
                <a:cubicBezTo>
                  <a:pt x="1468016" y="109581"/>
                  <a:pt x="1448847" y="107287"/>
                  <a:pt x="1435545" y="111929"/>
                </a:cubicBezTo>
                <a:cubicBezTo>
                  <a:pt x="1415111" y="115206"/>
                  <a:pt x="1397697" y="117030"/>
                  <a:pt x="1374585" y="122089"/>
                </a:cubicBezTo>
                <a:cubicBezTo>
                  <a:pt x="1366103" y="124877"/>
                  <a:pt x="1354888" y="127437"/>
                  <a:pt x="1344105" y="132249"/>
                </a:cubicBezTo>
                <a:cubicBezTo>
                  <a:pt x="1268940" y="128768"/>
                  <a:pt x="1161490" y="118224"/>
                  <a:pt x="1069785" y="122089"/>
                </a:cubicBezTo>
                <a:cubicBezTo>
                  <a:pt x="1022891" y="119114"/>
                  <a:pt x="989476" y="105880"/>
                  <a:pt x="947865" y="101769"/>
                </a:cubicBezTo>
                <a:cubicBezTo>
                  <a:pt x="801138" y="84592"/>
                  <a:pt x="994922" y="129376"/>
                  <a:pt x="815785" y="81449"/>
                </a:cubicBezTo>
                <a:cubicBezTo>
                  <a:pt x="792360" y="78402"/>
                  <a:pt x="775352" y="73675"/>
                  <a:pt x="754825" y="71289"/>
                </a:cubicBezTo>
                <a:cubicBezTo>
                  <a:pt x="635617" y="38132"/>
                  <a:pt x="721749" y="65451"/>
                  <a:pt x="561785" y="50969"/>
                </a:cubicBezTo>
                <a:cubicBezTo>
                  <a:pt x="538131" y="46881"/>
                  <a:pt x="517101" y="43232"/>
                  <a:pt x="490665" y="40809"/>
                </a:cubicBezTo>
                <a:cubicBezTo>
                  <a:pt x="475765" y="41851"/>
                  <a:pt x="462976" y="44667"/>
                  <a:pt x="450025" y="50969"/>
                </a:cubicBezTo>
                <a:cubicBezTo>
                  <a:pt x="441779" y="53880"/>
                  <a:pt x="429640" y="63319"/>
                  <a:pt x="419545" y="61129"/>
                </a:cubicBezTo>
                <a:cubicBezTo>
                  <a:pt x="412848" y="52436"/>
                  <a:pt x="458556" y="-57876"/>
                  <a:pt x="399225" y="30649"/>
                </a:cubicBezTo>
                <a:close/>
              </a:path>
            </a:pathLst>
          </a:custGeom>
          <a:noFill/>
          <a:ln w="19050">
            <a:solidFill>
              <a:schemeClr val="accent6">
                <a:lumMod val="75000"/>
              </a:schemeClr>
            </a:solidFill>
            <a:prstDash val="dash"/>
            <a:extLst>
              <a:ext uri="{C807C97D-BFC1-408E-A445-0C87EB9F89A2}">
                <ask:lineSketchStyleProps xmlns:ask="http://schemas.microsoft.com/office/drawing/2018/sketchyshapes" sd="2868771900">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a:moveTo>
                          <a:pt x="399225" y="30649"/>
                        </a:moveTo>
                        <a:cubicBezTo>
                          <a:pt x="329798" y="113622"/>
                          <a:pt x="121376" y="373383"/>
                          <a:pt x="2985" y="558969"/>
                        </a:cubicBezTo>
                        <a:cubicBezTo>
                          <a:pt x="-8535" y="577027"/>
                          <a:pt x="16532" y="599609"/>
                          <a:pt x="23305" y="619929"/>
                        </a:cubicBezTo>
                        <a:cubicBezTo>
                          <a:pt x="60358" y="731089"/>
                          <a:pt x="1264" y="562716"/>
                          <a:pt x="53785" y="680889"/>
                        </a:cubicBezTo>
                        <a:cubicBezTo>
                          <a:pt x="62484" y="700462"/>
                          <a:pt x="67332" y="721529"/>
                          <a:pt x="74105" y="741849"/>
                        </a:cubicBezTo>
                        <a:lnTo>
                          <a:pt x="84265" y="772329"/>
                        </a:lnTo>
                        <a:cubicBezTo>
                          <a:pt x="91512" y="794071"/>
                          <a:pt x="96208" y="817069"/>
                          <a:pt x="114745" y="833289"/>
                        </a:cubicBezTo>
                        <a:cubicBezTo>
                          <a:pt x="133124" y="849371"/>
                          <a:pt x="155385" y="860382"/>
                          <a:pt x="175705" y="873929"/>
                        </a:cubicBezTo>
                        <a:lnTo>
                          <a:pt x="236665" y="914569"/>
                        </a:lnTo>
                        <a:lnTo>
                          <a:pt x="267145" y="934889"/>
                        </a:lnTo>
                        <a:cubicBezTo>
                          <a:pt x="277305" y="941662"/>
                          <a:pt x="286041" y="951348"/>
                          <a:pt x="297625" y="955209"/>
                        </a:cubicBezTo>
                        <a:lnTo>
                          <a:pt x="510985" y="1026329"/>
                        </a:lnTo>
                        <a:cubicBezTo>
                          <a:pt x="521145" y="1029716"/>
                          <a:pt x="532554" y="1030548"/>
                          <a:pt x="541465" y="1036489"/>
                        </a:cubicBezTo>
                        <a:cubicBezTo>
                          <a:pt x="561785" y="1050036"/>
                          <a:pt x="578478" y="1072340"/>
                          <a:pt x="602425" y="1077129"/>
                        </a:cubicBezTo>
                        <a:lnTo>
                          <a:pt x="653225" y="1087289"/>
                        </a:lnTo>
                        <a:cubicBezTo>
                          <a:pt x="674154" y="1086126"/>
                          <a:pt x="897410" y="1075873"/>
                          <a:pt x="947865" y="1066969"/>
                        </a:cubicBezTo>
                        <a:cubicBezTo>
                          <a:pt x="968958" y="1063247"/>
                          <a:pt x="987822" y="1050850"/>
                          <a:pt x="1008825" y="1046649"/>
                        </a:cubicBezTo>
                        <a:cubicBezTo>
                          <a:pt x="1025758" y="1043262"/>
                          <a:pt x="1042768" y="1040235"/>
                          <a:pt x="1059625" y="1036489"/>
                        </a:cubicBezTo>
                        <a:cubicBezTo>
                          <a:pt x="1133009" y="1020182"/>
                          <a:pt x="1066797" y="1031490"/>
                          <a:pt x="1151065" y="1016169"/>
                        </a:cubicBezTo>
                        <a:cubicBezTo>
                          <a:pt x="1171333" y="1012484"/>
                          <a:pt x="1191915" y="1010478"/>
                          <a:pt x="1212025" y="1006009"/>
                        </a:cubicBezTo>
                        <a:cubicBezTo>
                          <a:pt x="1222480" y="1003686"/>
                          <a:pt x="1232115" y="998446"/>
                          <a:pt x="1242505" y="995849"/>
                        </a:cubicBezTo>
                        <a:cubicBezTo>
                          <a:pt x="1259258" y="991661"/>
                          <a:pt x="1276552" y="989877"/>
                          <a:pt x="1293305" y="985689"/>
                        </a:cubicBezTo>
                        <a:cubicBezTo>
                          <a:pt x="1318948" y="979278"/>
                          <a:pt x="1336974" y="967481"/>
                          <a:pt x="1364425" y="965369"/>
                        </a:cubicBezTo>
                        <a:cubicBezTo>
                          <a:pt x="1438789" y="959649"/>
                          <a:pt x="1513438" y="958596"/>
                          <a:pt x="1587945" y="955209"/>
                        </a:cubicBezTo>
                        <a:cubicBezTo>
                          <a:pt x="1658601" y="946377"/>
                          <a:pt x="1665730" y="946608"/>
                          <a:pt x="1730185" y="934889"/>
                        </a:cubicBezTo>
                        <a:cubicBezTo>
                          <a:pt x="1814453" y="919568"/>
                          <a:pt x="1748241" y="930876"/>
                          <a:pt x="1821625" y="914569"/>
                        </a:cubicBezTo>
                        <a:cubicBezTo>
                          <a:pt x="1838482" y="910823"/>
                          <a:pt x="1855672" y="908597"/>
                          <a:pt x="1872425" y="904409"/>
                        </a:cubicBezTo>
                        <a:cubicBezTo>
                          <a:pt x="1882815" y="901812"/>
                          <a:pt x="1893543" y="899450"/>
                          <a:pt x="1902905" y="894249"/>
                        </a:cubicBezTo>
                        <a:cubicBezTo>
                          <a:pt x="1924253" y="882389"/>
                          <a:pt x="1963865" y="853609"/>
                          <a:pt x="1963865" y="853609"/>
                        </a:cubicBezTo>
                        <a:cubicBezTo>
                          <a:pt x="1996570" y="755495"/>
                          <a:pt x="1944126" y="908036"/>
                          <a:pt x="1994345" y="782489"/>
                        </a:cubicBezTo>
                        <a:cubicBezTo>
                          <a:pt x="2002300" y="762602"/>
                          <a:pt x="2007892" y="741849"/>
                          <a:pt x="2014665" y="721529"/>
                        </a:cubicBezTo>
                        <a:lnTo>
                          <a:pt x="2034985" y="660569"/>
                        </a:lnTo>
                        <a:lnTo>
                          <a:pt x="2055305" y="599609"/>
                        </a:lnTo>
                        <a:cubicBezTo>
                          <a:pt x="2058692" y="589449"/>
                          <a:pt x="2063365" y="579631"/>
                          <a:pt x="2065465" y="569129"/>
                        </a:cubicBezTo>
                        <a:cubicBezTo>
                          <a:pt x="2078363" y="504637"/>
                          <a:pt x="2071437" y="535082"/>
                          <a:pt x="2085785" y="477689"/>
                        </a:cubicBezTo>
                        <a:cubicBezTo>
                          <a:pt x="2078841" y="401305"/>
                          <a:pt x="2083025" y="383823"/>
                          <a:pt x="2065465" y="325289"/>
                        </a:cubicBezTo>
                        <a:cubicBezTo>
                          <a:pt x="2059310" y="304773"/>
                          <a:pt x="2057026" y="282151"/>
                          <a:pt x="2045145" y="264329"/>
                        </a:cubicBezTo>
                        <a:cubicBezTo>
                          <a:pt x="2031598" y="244009"/>
                          <a:pt x="2024825" y="216916"/>
                          <a:pt x="2004505" y="203369"/>
                        </a:cubicBezTo>
                        <a:cubicBezTo>
                          <a:pt x="1950115" y="167109"/>
                          <a:pt x="1982659" y="191683"/>
                          <a:pt x="1913065" y="122089"/>
                        </a:cubicBezTo>
                        <a:cubicBezTo>
                          <a:pt x="1890341" y="99365"/>
                          <a:pt x="1852006" y="57045"/>
                          <a:pt x="1821625" y="50969"/>
                        </a:cubicBezTo>
                        <a:lnTo>
                          <a:pt x="1770825" y="40809"/>
                        </a:lnTo>
                        <a:cubicBezTo>
                          <a:pt x="1715210" y="46988"/>
                          <a:pt x="1630454" y="53733"/>
                          <a:pt x="1577785" y="71289"/>
                        </a:cubicBezTo>
                        <a:lnTo>
                          <a:pt x="1516825" y="91609"/>
                        </a:lnTo>
                        <a:cubicBezTo>
                          <a:pt x="1506665" y="94996"/>
                          <a:pt x="1496847" y="99669"/>
                          <a:pt x="1486345" y="101769"/>
                        </a:cubicBezTo>
                        <a:lnTo>
                          <a:pt x="1435545" y="111929"/>
                        </a:lnTo>
                        <a:cubicBezTo>
                          <a:pt x="1415277" y="115614"/>
                          <a:pt x="1394695" y="117620"/>
                          <a:pt x="1374585" y="122089"/>
                        </a:cubicBezTo>
                        <a:cubicBezTo>
                          <a:pt x="1364130" y="124412"/>
                          <a:pt x="1354265" y="128862"/>
                          <a:pt x="1344105" y="132249"/>
                        </a:cubicBezTo>
                        <a:cubicBezTo>
                          <a:pt x="1252665" y="128862"/>
                          <a:pt x="1161018" y="129107"/>
                          <a:pt x="1069785" y="122089"/>
                        </a:cubicBezTo>
                        <a:cubicBezTo>
                          <a:pt x="1028706" y="118929"/>
                          <a:pt x="988505" y="108542"/>
                          <a:pt x="947865" y="101769"/>
                        </a:cubicBezTo>
                        <a:cubicBezTo>
                          <a:pt x="795807" y="76426"/>
                          <a:pt x="985738" y="107596"/>
                          <a:pt x="815785" y="81449"/>
                        </a:cubicBezTo>
                        <a:cubicBezTo>
                          <a:pt x="795424" y="78317"/>
                          <a:pt x="775186" y="74421"/>
                          <a:pt x="754825" y="71289"/>
                        </a:cubicBezTo>
                        <a:cubicBezTo>
                          <a:pt x="629910" y="52071"/>
                          <a:pt x="730430" y="68721"/>
                          <a:pt x="561785" y="50969"/>
                        </a:cubicBezTo>
                        <a:cubicBezTo>
                          <a:pt x="537969" y="48462"/>
                          <a:pt x="514372" y="44196"/>
                          <a:pt x="490665" y="40809"/>
                        </a:cubicBezTo>
                        <a:cubicBezTo>
                          <a:pt x="477118" y="44196"/>
                          <a:pt x="463451" y="47133"/>
                          <a:pt x="450025" y="50969"/>
                        </a:cubicBezTo>
                        <a:cubicBezTo>
                          <a:pt x="439727" y="53911"/>
                          <a:pt x="430047" y="63229"/>
                          <a:pt x="419545" y="61129"/>
                        </a:cubicBezTo>
                        <a:cubicBezTo>
                          <a:pt x="410152" y="59250"/>
                          <a:pt x="468652" y="-52324"/>
                          <a:pt x="399225" y="30649"/>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
            <a:extLst>
              <a:ext uri="{FF2B5EF4-FFF2-40B4-BE49-F238E27FC236}">
                <a16:creationId xmlns:a16="http://schemas.microsoft.com/office/drawing/2014/main" id="{BC22E00C-AF80-4555-B3A0-63C8E6F973A1}"/>
              </a:ext>
            </a:extLst>
          </p:cNvPr>
          <p:cNvSpPr txBox="1">
            <a:spLocks/>
          </p:cNvSpPr>
          <p:nvPr/>
        </p:nvSpPr>
        <p:spPr>
          <a:xfrm>
            <a:off x="2376416" y="4504709"/>
            <a:ext cx="4442461" cy="364872"/>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pPr algn="ctr"/>
            <a:r>
              <a:rPr lang="en-US" sz="2400" dirty="0">
                <a:solidFill>
                  <a:schemeClr val="accent6">
                    <a:lumMod val="75000"/>
                  </a:schemeClr>
                </a:solidFill>
              </a:rPr>
              <a:t>liquid resource type inference</a:t>
            </a:r>
          </a:p>
        </p:txBody>
      </p:sp>
      <p:sp>
        <p:nvSpPr>
          <p:cNvPr id="23" name="TextBox 22">
            <a:extLst>
              <a:ext uri="{FF2B5EF4-FFF2-40B4-BE49-F238E27FC236}">
                <a16:creationId xmlns:a16="http://schemas.microsoft.com/office/drawing/2014/main" id="{0950950B-33FC-44CE-BA55-A6D12DF130E8}"/>
              </a:ext>
            </a:extLst>
          </p:cNvPr>
          <p:cNvSpPr txBox="1"/>
          <p:nvPr/>
        </p:nvSpPr>
        <p:spPr>
          <a:xfrm>
            <a:off x="1626810" y="3340550"/>
            <a:ext cx="1728132" cy="954107"/>
          </a:xfrm>
          <a:prstGeom prst="rect">
            <a:avLst/>
          </a:prstGeom>
          <a:noFill/>
          <a:ln>
            <a:solidFill>
              <a:schemeClr val="tx1"/>
            </a:solidFill>
            <a:prstDash val="dash"/>
          </a:ln>
        </p:spPr>
        <p:txBody>
          <a:bodyPr wrap="square" rIns="91440" rtlCol="0" anchor="ctr">
            <a:spAutoFit/>
          </a:bodyPr>
          <a:lstStyle/>
          <a:p>
            <a:r>
              <a:rPr lang="en-US" sz="1400" b="1" dirty="0">
                <a:solidFill>
                  <a:schemeClr val="accent6">
                    <a:lumMod val="75000"/>
                  </a:schemeClr>
                </a:solidFill>
                <a:latin typeface="Fira Sans" panose="020B0503050000020004" pitchFamily="34" charset="0"/>
              </a:rPr>
              <a:t>input:</a:t>
            </a:r>
            <a:endParaRPr lang="en-US" sz="1400" dirty="0">
              <a:solidFill>
                <a:schemeClr val="accent6">
                  <a:lumMod val="75000"/>
                </a:schemeClr>
              </a:solidFill>
              <a:latin typeface="Fira Sans" panose="020B0503050000020004" pitchFamily="34" charset="0"/>
            </a:endParaRPr>
          </a:p>
          <a:p>
            <a:r>
              <a:rPr lang="en-US" sz="1400" dirty="0">
                <a:solidFill>
                  <a:schemeClr val="accent6">
                    <a:lumMod val="75000"/>
                  </a:schemeClr>
                </a:solidFill>
                <a:latin typeface="Fira Sans" panose="020B0503050000020004" pitchFamily="34" charset="0"/>
              </a:rPr>
              <a:t>program with</a:t>
            </a:r>
          </a:p>
          <a:p>
            <a:r>
              <a:rPr lang="en-US" sz="1400" dirty="0">
                <a:solidFill>
                  <a:schemeClr val="accent6">
                    <a:lumMod val="75000"/>
                  </a:schemeClr>
                </a:solidFill>
                <a:latin typeface="Fira Sans" panose="020B0503050000020004" pitchFamily="34" charset="0"/>
              </a:rPr>
              <a:t>cost model</a:t>
            </a:r>
          </a:p>
          <a:p>
            <a:r>
              <a:rPr lang="en-US" sz="1400" dirty="0">
                <a:solidFill>
                  <a:schemeClr val="accent6">
                    <a:lumMod val="75000"/>
                  </a:schemeClr>
                </a:solidFill>
                <a:latin typeface="Fira Sans" panose="020B0503050000020004" pitchFamily="34" charset="0"/>
              </a:rPr>
              <a:t>(e.g. insert sort)</a:t>
            </a:r>
            <a:endParaRPr lang="en-US" sz="1600" dirty="0">
              <a:solidFill>
                <a:schemeClr val="accent6">
                  <a:lumMod val="75000"/>
                </a:schemeClr>
              </a:solidFill>
              <a:latin typeface="Fira Sans" panose="020B0503050000020004" pitchFamily="34" charset="0"/>
            </a:endParaRPr>
          </a:p>
        </p:txBody>
      </p:sp>
      <p:sp>
        <p:nvSpPr>
          <p:cNvPr id="24" name="TextBox 23">
            <a:extLst>
              <a:ext uri="{FF2B5EF4-FFF2-40B4-BE49-F238E27FC236}">
                <a16:creationId xmlns:a16="http://schemas.microsoft.com/office/drawing/2014/main" id="{BAA23B84-AE9E-4253-A6B4-A24E5E8ED912}"/>
              </a:ext>
            </a:extLst>
          </p:cNvPr>
          <p:cNvSpPr txBox="1"/>
          <p:nvPr/>
        </p:nvSpPr>
        <p:spPr>
          <a:xfrm>
            <a:off x="3867625" y="3494440"/>
            <a:ext cx="1510350" cy="646331"/>
          </a:xfrm>
          <a:prstGeom prst="rect">
            <a:avLst/>
          </a:prstGeom>
          <a:solidFill>
            <a:schemeClr val="accent6">
              <a:lumMod val="20000"/>
              <a:lumOff val="80000"/>
            </a:schemeClr>
          </a:solidFill>
        </p:spPr>
        <p:txBody>
          <a:bodyPr wrap="none" rtlCol="0">
            <a:spAutoFit/>
          </a:bodyPr>
          <a:lstStyle/>
          <a:p>
            <a:pPr algn="ctr"/>
            <a:r>
              <a:rPr lang="en-US" b="1" dirty="0">
                <a:solidFill>
                  <a:schemeClr val="accent6">
                    <a:lumMod val="75000"/>
                  </a:schemeClr>
                </a:solidFill>
                <a:latin typeface="Fira Sans" panose="020B0503050000020004" pitchFamily="34" charset="0"/>
              </a:rPr>
              <a:t>our ideal</a:t>
            </a:r>
          </a:p>
          <a:p>
            <a:pPr algn="ctr"/>
            <a:r>
              <a:rPr lang="en-US" b="1" dirty="0">
                <a:solidFill>
                  <a:schemeClr val="accent6">
                    <a:lumMod val="75000"/>
                  </a:schemeClr>
                </a:solidFill>
                <a:latin typeface="Fira Sans" panose="020B0503050000020004" pitchFamily="34" charset="0"/>
              </a:rPr>
              <a:t>sweet spot…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6500A7F-71E5-4C10-ADB9-BADFCE10FC57}"/>
                  </a:ext>
                </a:extLst>
              </p:cNvPr>
              <p:cNvSpPr txBox="1"/>
              <p:nvPr/>
            </p:nvSpPr>
            <p:spPr>
              <a:xfrm>
                <a:off x="5890658" y="3340551"/>
                <a:ext cx="1898277" cy="954107"/>
              </a:xfrm>
              <a:prstGeom prst="rect">
                <a:avLst/>
              </a:prstGeom>
              <a:noFill/>
              <a:ln>
                <a:solidFill>
                  <a:schemeClr val="tx1"/>
                </a:solidFill>
                <a:prstDash val="dash"/>
              </a:ln>
            </p:spPr>
            <p:txBody>
              <a:bodyPr wrap="none" rtlCol="0">
                <a:spAutoFit/>
              </a:bodyPr>
              <a:lstStyle/>
              <a:p>
                <a:r>
                  <a:rPr lang="en-US" sz="1400" b="1" dirty="0">
                    <a:solidFill>
                      <a:schemeClr val="accent6">
                        <a:lumMod val="75000"/>
                      </a:schemeClr>
                    </a:solidFill>
                    <a:latin typeface="Fira Sans" panose="020B0503050000020004" pitchFamily="34" charset="0"/>
                  </a:rPr>
                  <a:t>output:</a:t>
                </a:r>
              </a:p>
              <a:p>
                <a:r>
                  <a:rPr lang="en-US" sz="1400" dirty="0">
                    <a:solidFill>
                      <a:schemeClr val="accent6">
                        <a:lumMod val="75000"/>
                      </a:schemeClr>
                    </a:solidFill>
                    <a:latin typeface="Fira Sans" panose="020B0503050000020004" pitchFamily="34" charset="0"/>
                  </a:rPr>
                  <a:t>“this program ranges</a:t>
                </a:r>
              </a:p>
              <a:p>
                <a:r>
                  <a:rPr lang="en-US" sz="1400" dirty="0">
                    <a:solidFill>
                      <a:schemeClr val="accent6">
                        <a:lumMod val="75000"/>
                      </a:schemeClr>
                    </a:solidFill>
                    <a:latin typeface="Fira Sans" panose="020B0503050000020004" pitchFamily="34" charset="0"/>
                  </a:rPr>
                  <a:t>from O(n) to O(</a:t>
                </a:r>
                <a14:m>
                  <m:oMath xmlns:m="http://schemas.openxmlformats.org/officeDocument/2006/math">
                    <m:sSup>
                      <m:sSupPr>
                        <m:ctrlPr>
                          <a:rPr lang="en-US" sz="1400" i="1" smtClean="0">
                            <a:solidFill>
                              <a:schemeClr val="accent6">
                                <a:lumMod val="75000"/>
                              </a:schemeClr>
                            </a:solidFill>
                            <a:latin typeface="Cambria Math" panose="02040503050406030204" pitchFamily="18" charset="0"/>
                          </a:rPr>
                        </m:ctrlPr>
                      </m:sSupPr>
                      <m:e>
                        <m:r>
                          <a:rPr lang="en-US" sz="1400" b="0" i="1" smtClean="0">
                            <a:solidFill>
                              <a:schemeClr val="accent6">
                                <a:lumMod val="75000"/>
                              </a:schemeClr>
                            </a:solidFill>
                            <a:latin typeface="Cambria Math" panose="02040503050406030204" pitchFamily="18" charset="0"/>
                          </a:rPr>
                          <m:t>𝑛</m:t>
                        </m:r>
                      </m:e>
                      <m:sup>
                        <m:r>
                          <a:rPr lang="en-US" sz="1400" b="0" i="1" smtClean="0">
                            <a:solidFill>
                              <a:schemeClr val="accent6">
                                <a:lumMod val="75000"/>
                              </a:schemeClr>
                            </a:solidFill>
                            <a:latin typeface="Cambria Math" panose="02040503050406030204" pitchFamily="18" charset="0"/>
                          </a:rPr>
                          <m:t>2</m:t>
                        </m:r>
                      </m:sup>
                    </m:sSup>
                    <m:r>
                      <a:rPr lang="en-US" sz="1400" b="0" i="1" smtClean="0">
                        <a:solidFill>
                          <a:schemeClr val="accent6">
                            <a:lumMod val="75000"/>
                          </a:schemeClr>
                        </a:solidFill>
                        <a:latin typeface="Cambria Math" panose="02040503050406030204" pitchFamily="18" charset="0"/>
                      </a:rPr>
                      <m:t>),</m:t>
                    </m:r>
                  </m:oMath>
                </a14:m>
                <a:endParaRPr lang="en-US" sz="1400" b="0" dirty="0">
                  <a:solidFill>
                    <a:schemeClr val="accent6">
                      <a:lumMod val="75000"/>
                    </a:schemeClr>
                  </a:solidFill>
                  <a:latin typeface="Fira Sans" panose="020B0503050000020004" pitchFamily="34" charset="0"/>
                </a:endParaRPr>
              </a:p>
              <a:p>
                <a:r>
                  <a:rPr lang="en-US" sz="1400" dirty="0">
                    <a:solidFill>
                      <a:schemeClr val="accent6">
                        <a:lumMod val="75000"/>
                      </a:schemeClr>
                    </a:solidFill>
                    <a:latin typeface="Fira Sans" panose="020B0503050000020004" pitchFamily="34" charset="0"/>
                  </a:rPr>
                  <a:t>depending on input”</a:t>
                </a:r>
              </a:p>
            </p:txBody>
          </p:sp>
        </mc:Choice>
        <mc:Fallback xmlns="">
          <p:sp>
            <p:nvSpPr>
              <p:cNvPr id="25" name="TextBox 24">
                <a:extLst>
                  <a:ext uri="{FF2B5EF4-FFF2-40B4-BE49-F238E27FC236}">
                    <a16:creationId xmlns:a16="http://schemas.microsoft.com/office/drawing/2014/main" id="{A6500A7F-71E5-4C10-ADB9-BADFCE10FC57}"/>
                  </a:ext>
                </a:extLst>
              </p:cNvPr>
              <p:cNvSpPr txBox="1">
                <a:spLocks noRot="1" noChangeAspect="1" noMove="1" noResize="1" noEditPoints="1" noAdjustHandles="1" noChangeArrowheads="1" noChangeShapeType="1" noTextEdit="1"/>
              </p:cNvSpPr>
              <p:nvPr/>
            </p:nvSpPr>
            <p:spPr>
              <a:xfrm>
                <a:off x="5890658" y="3340551"/>
                <a:ext cx="1898277" cy="954107"/>
              </a:xfrm>
              <a:prstGeom prst="rect">
                <a:avLst/>
              </a:prstGeom>
              <a:blipFill>
                <a:blip r:embed="rId3"/>
                <a:stretch>
                  <a:fillRect l="-637" t="-629" b="-4403"/>
                </a:stretch>
              </a:blipFill>
              <a:ln>
                <a:solidFill>
                  <a:schemeClr val="tx1"/>
                </a:solidFill>
                <a:prstDash val="dash"/>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BF94B55-37E9-46C2-9ABD-6694C419E9F1}"/>
              </a:ext>
            </a:extLst>
          </p:cNvPr>
          <p:cNvCxnSpPr>
            <a:stCxn id="23" idx="3"/>
            <a:endCxn id="24" idx="1"/>
          </p:cNvCxnSpPr>
          <p:nvPr/>
        </p:nvCxnSpPr>
        <p:spPr>
          <a:xfrm>
            <a:off x="3354942" y="3817604"/>
            <a:ext cx="512683"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CB3E206-F221-4D2B-9BFA-11501C6BCABA}"/>
              </a:ext>
            </a:extLst>
          </p:cNvPr>
          <p:cNvCxnSpPr>
            <a:stCxn id="24" idx="3"/>
            <a:endCxn id="25" idx="1"/>
          </p:cNvCxnSpPr>
          <p:nvPr/>
        </p:nvCxnSpPr>
        <p:spPr>
          <a:xfrm flipV="1">
            <a:off x="5377975" y="3817605"/>
            <a:ext cx="5126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13622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35"/>
                                        </p:tgtEl>
                                      </p:cBhvr>
                                    </p:animEffect>
                                    <p:set>
                                      <p:cBhvr>
                                        <p:cTn id="7" dur="1" fill="hold">
                                          <p:stCondLst>
                                            <p:cond delay="99"/>
                                          </p:stCondLst>
                                        </p:cTn>
                                        <p:tgtEl>
                                          <p:spTgt spid="3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2"/>
                                        </p:tgtEl>
                                      </p:cBhvr>
                                    </p:animEffect>
                                    <p:set>
                                      <p:cBhvr>
                                        <p:cTn id="10" dur="1" fill="hold">
                                          <p:stCondLst>
                                            <p:cond delay="99"/>
                                          </p:stCondLst>
                                        </p:cTn>
                                        <p:tgtEl>
                                          <p:spTgt spid="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
                                        <p:tgtEl>
                                          <p:spTgt spid="24"/>
                                        </p:tgtEl>
                                      </p:cBhvr>
                                    </p:animEffect>
                                    <p:set>
                                      <p:cBhvr>
                                        <p:cTn id="13" dur="1" fill="hold">
                                          <p:stCondLst>
                                            <p:cond delay="99"/>
                                          </p:stCondLst>
                                        </p:cTn>
                                        <p:tgtEl>
                                          <p:spTgt spid="2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
                                        <p:tgtEl>
                                          <p:spTgt spid="23"/>
                                        </p:tgtEl>
                                      </p:cBhvr>
                                    </p:animEffect>
                                    <p:set>
                                      <p:cBhvr>
                                        <p:cTn id="16" dur="1" fill="hold">
                                          <p:stCondLst>
                                            <p:cond delay="99"/>
                                          </p:stCondLst>
                                        </p:cTn>
                                        <p:tgtEl>
                                          <p:spTgt spid="2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
                                        <p:tgtEl>
                                          <p:spTgt spid="26"/>
                                        </p:tgtEl>
                                      </p:cBhvr>
                                    </p:animEffect>
                                    <p:set>
                                      <p:cBhvr>
                                        <p:cTn id="19" dur="1" fill="hold">
                                          <p:stCondLst>
                                            <p:cond delay="99"/>
                                          </p:stCondLst>
                                        </p:cTn>
                                        <p:tgtEl>
                                          <p:spTgt spid="2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
                                        <p:tgtEl>
                                          <p:spTgt spid="27"/>
                                        </p:tgtEl>
                                      </p:cBhvr>
                                    </p:animEffect>
                                    <p:set>
                                      <p:cBhvr>
                                        <p:cTn id="22" dur="1" fill="hold">
                                          <p:stCondLst>
                                            <p:cond delay="99"/>
                                          </p:stCondLst>
                                        </p:cTn>
                                        <p:tgtEl>
                                          <p:spTgt spid="2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
                                        <p:tgtEl>
                                          <p:spTgt spid="25"/>
                                        </p:tgtEl>
                                      </p:cBhvr>
                                    </p:animEffect>
                                    <p:set>
                                      <p:cBhvr>
                                        <p:cTn id="25" dur="1" fill="hold">
                                          <p:stCondLst>
                                            <p:cond delay="99"/>
                                          </p:stCondLst>
                                        </p:cTn>
                                        <p:tgtEl>
                                          <p:spTgt spid="25"/>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100"/>
                                        <p:tgtEl>
                                          <p:spTgt spid="21"/>
                                        </p:tgtEl>
                                      </p:cBhvr>
                                    </p:animEffect>
                                    <p:set>
                                      <p:cBhvr>
                                        <p:cTn id="28" dur="1" fill="hold">
                                          <p:stCondLst>
                                            <p:cond delay="99"/>
                                          </p:stCondLst>
                                        </p:cTn>
                                        <p:tgtEl>
                                          <p:spTgt spid="2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100"/>
                                        <p:tgtEl>
                                          <p:spTgt spid="7"/>
                                        </p:tgtEl>
                                      </p:cBhvr>
                                    </p:animEffect>
                                    <p:set>
                                      <p:cBhvr>
                                        <p:cTn id="31" dur="1" fill="hold">
                                          <p:stCondLst>
                                            <p:cond delay="99"/>
                                          </p:stCondLst>
                                        </p:cTn>
                                        <p:tgtEl>
                                          <p:spTgt spid="7"/>
                                        </p:tgtEl>
                                        <p:attrNameLst>
                                          <p:attrName>style.visibility</p:attrName>
                                        </p:attrNameLst>
                                      </p:cBhvr>
                                      <p:to>
                                        <p:strVal val="hidden"/>
                                      </p:to>
                                    </p:set>
                                  </p:childTnLst>
                                </p:cTn>
                              </p:par>
                              <p:par>
                                <p:cTn id="32" presetID="3" presetClass="emph" presetSubtype="2" fill="hold" grpId="1" nodeType="withEffect">
                                  <p:stCondLst>
                                    <p:cond delay="150"/>
                                  </p:stCondLst>
                                  <p:childTnLst>
                                    <p:animClr clrSpc="rgb" dir="cw">
                                      <p:cBhvr override="childStyle">
                                        <p:cTn id="33" dur="100" fill="hold"/>
                                        <p:tgtEl>
                                          <p:spTgt spid="3"/>
                                        </p:tgtEl>
                                        <p:attrNameLst>
                                          <p:attrName>style.color</p:attrName>
                                        </p:attrNameLst>
                                      </p:cBhvr>
                                      <p:to>
                                        <a:srgbClr val="466A7C"/>
                                      </p:to>
                                    </p:animClr>
                                  </p:childTnLst>
                                </p:cTn>
                              </p:par>
                              <p:par>
                                <p:cTn id="34" presetID="42" presetClass="path" presetSubtype="0" accel="50000" decel="50000" fill="hold" grpId="0" nodeType="withEffect">
                                  <p:stCondLst>
                                    <p:cond delay="100"/>
                                  </p:stCondLst>
                                  <p:childTnLst>
                                    <p:animMotion origin="layout" path="M -4.44444E-6 1.48148E-6 L -4.44444E-6 0.37014 " pathEditMode="relative" rAng="0" ptsTypes="AA">
                                      <p:cBhvr>
                                        <p:cTn id="35" dur="250" fill="hold"/>
                                        <p:tgtEl>
                                          <p:spTgt spid="3"/>
                                        </p:tgtEl>
                                        <p:attrNameLst>
                                          <p:attrName>ppt_x</p:attrName>
                                          <p:attrName>ppt_y</p:attrName>
                                        </p:attrNameLst>
                                      </p:cBhvr>
                                      <p:rCtr x="0" y="18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2" grpId="0" animBg="1"/>
      <p:bldP spid="21" grpId="0"/>
      <p:bldP spid="23" grpId="0" animBg="1"/>
      <p:bldP spid="24"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800" y="1237139"/>
            <a:ext cx="7694802" cy="2429997"/>
          </a:xfrm>
        </p:spPr>
        <p:txBody>
          <a:bodyPr>
            <a:normAutofit/>
          </a:bodyPr>
          <a:lstStyle/>
          <a:p>
            <a:r>
              <a:rPr lang="en-US" sz="2800" dirty="0">
                <a:solidFill>
                  <a:srgbClr val="7794A1"/>
                </a:solidFill>
              </a:rPr>
              <a:t>Automated Dependent Resource Analysis</a:t>
            </a:r>
          </a:p>
        </p:txBody>
      </p:sp>
      <p:sp>
        <p:nvSpPr>
          <p:cNvPr id="12" name="TextBox 11">
            <a:extLst>
              <a:ext uri="{FF2B5EF4-FFF2-40B4-BE49-F238E27FC236}">
                <a16:creationId xmlns:a16="http://schemas.microsoft.com/office/drawing/2014/main" id="{B47F8A9D-F2D0-4F67-8963-6FFC3D37E57F}"/>
              </a:ext>
            </a:extLst>
          </p:cNvPr>
          <p:cNvSpPr txBox="1"/>
          <p:nvPr/>
        </p:nvSpPr>
        <p:spPr>
          <a:xfrm>
            <a:off x="685799" y="3720831"/>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Why?</a:t>
            </a:r>
          </a:p>
        </p:txBody>
      </p:sp>
      <p:sp>
        <p:nvSpPr>
          <p:cNvPr id="15" name="TextBox 14">
            <a:extLst>
              <a:ext uri="{FF2B5EF4-FFF2-40B4-BE49-F238E27FC236}">
                <a16:creationId xmlns:a16="http://schemas.microsoft.com/office/drawing/2014/main" id="{B07724B7-38FF-4B29-AE64-0A7C4FF81F7C}"/>
              </a:ext>
            </a:extLst>
          </p:cNvPr>
          <p:cNvSpPr txBox="1"/>
          <p:nvPr/>
        </p:nvSpPr>
        <p:spPr>
          <a:xfrm>
            <a:off x="685799" y="4297746"/>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How?</a:t>
            </a:r>
          </a:p>
        </p:txBody>
      </p:sp>
    </p:spTree>
    <p:extLst>
      <p:ext uri="{BB962C8B-B14F-4D97-AF65-F5344CB8AC3E}">
        <p14:creationId xmlns:p14="http://schemas.microsoft.com/office/powerpoint/2010/main" val="362461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800" y="1237139"/>
            <a:ext cx="7694802" cy="2429997"/>
          </a:xfrm>
        </p:spPr>
        <p:txBody>
          <a:bodyPr>
            <a:normAutofit/>
          </a:bodyPr>
          <a:lstStyle/>
          <a:p>
            <a:r>
              <a:rPr lang="en-US" sz="2800" dirty="0">
                <a:solidFill>
                  <a:srgbClr val="7794A1"/>
                </a:solidFill>
              </a:rPr>
              <a:t>Automated Dependent Resource Analysis</a:t>
            </a:r>
          </a:p>
        </p:txBody>
      </p:sp>
      <p:sp>
        <p:nvSpPr>
          <p:cNvPr id="12" name="TextBox 11">
            <a:extLst>
              <a:ext uri="{FF2B5EF4-FFF2-40B4-BE49-F238E27FC236}">
                <a16:creationId xmlns:a16="http://schemas.microsoft.com/office/drawing/2014/main" id="{B47F8A9D-F2D0-4F67-8963-6FFC3D37E57F}"/>
              </a:ext>
            </a:extLst>
          </p:cNvPr>
          <p:cNvSpPr txBox="1"/>
          <p:nvPr/>
        </p:nvSpPr>
        <p:spPr>
          <a:xfrm>
            <a:off x="685799" y="3720831"/>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Why?</a:t>
            </a:r>
          </a:p>
        </p:txBody>
      </p:sp>
      <p:sp>
        <p:nvSpPr>
          <p:cNvPr id="7" name="TextBox 6">
            <a:extLst>
              <a:ext uri="{FF2B5EF4-FFF2-40B4-BE49-F238E27FC236}">
                <a16:creationId xmlns:a16="http://schemas.microsoft.com/office/drawing/2014/main" id="{BFFE382D-8F45-4521-A609-25C96EA4D2A8}"/>
              </a:ext>
            </a:extLst>
          </p:cNvPr>
          <p:cNvSpPr txBox="1"/>
          <p:nvPr/>
        </p:nvSpPr>
        <p:spPr>
          <a:xfrm>
            <a:off x="685799" y="4297746"/>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How?</a:t>
            </a:r>
          </a:p>
        </p:txBody>
      </p:sp>
    </p:spTree>
    <p:extLst>
      <p:ext uri="{BB962C8B-B14F-4D97-AF65-F5344CB8AC3E}">
        <p14:creationId xmlns:p14="http://schemas.microsoft.com/office/powerpoint/2010/main" val="283442396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2"/>
                                        </p:tgtEl>
                                      </p:cBhvr>
                                    </p:animEffect>
                                    <p:set>
                                      <p:cBhvr>
                                        <p:cTn id="7" dur="1" fill="hold">
                                          <p:stCondLst>
                                            <p:cond delay="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12"/>
                                        </p:tgtEl>
                                      </p:cBhvr>
                                    </p:animEffect>
                                    <p:set>
                                      <p:cBhvr>
                                        <p:cTn id="10" dur="1" fill="hold">
                                          <p:stCondLst>
                                            <p:cond delay="99"/>
                                          </p:stCondLst>
                                        </p:cTn>
                                        <p:tgtEl>
                                          <p:spTgt spid="12"/>
                                        </p:tgtEl>
                                        <p:attrNameLst>
                                          <p:attrName>style.visibility</p:attrName>
                                        </p:attrNameLst>
                                      </p:cBhvr>
                                      <p:to>
                                        <p:strVal val="hidden"/>
                                      </p:to>
                                    </p:set>
                                  </p:childTnLst>
                                </p:cTn>
                              </p:par>
                              <p:par>
                                <p:cTn id="11" presetID="3" presetClass="emph" presetSubtype="2" fill="hold" grpId="1" nodeType="withEffect">
                                  <p:stCondLst>
                                    <p:cond delay="0"/>
                                  </p:stCondLst>
                                  <p:childTnLst>
                                    <p:animClr clrSpc="rgb" dir="cw">
                                      <p:cBhvr override="childStyle">
                                        <p:cTn id="12" dur="100" fill="hold"/>
                                        <p:tgtEl>
                                          <p:spTgt spid="7"/>
                                        </p:tgtEl>
                                        <p:attrNameLst>
                                          <p:attrName>style.color</p:attrName>
                                        </p:attrNameLst>
                                      </p:cBhvr>
                                      <p:to>
                                        <a:srgbClr val="7794A1"/>
                                      </p:to>
                                    </p:animClr>
                                  </p:childTnLst>
                                </p:cTn>
                              </p:par>
                              <p:par>
                                <p:cTn id="13" presetID="42" presetClass="path" presetSubtype="0" accel="52000" decel="48000" fill="hold" grpId="0" nodeType="withEffect">
                                  <p:stCondLst>
                                    <p:cond delay="40"/>
                                  </p:stCondLst>
                                  <p:childTnLst>
                                    <p:animMotion origin="layout" path="M -2.5E-6 -4.81481E-6 L 0.00018 -0.45439 " pathEditMode="relative" rAng="0" ptsTypes="AA">
                                      <p:cBhvr>
                                        <p:cTn id="14" dur="250" fill="hold"/>
                                        <p:tgtEl>
                                          <p:spTgt spid="7"/>
                                        </p:tgtEl>
                                        <p:attrNameLst>
                                          <p:attrName>ppt_x</p:attrName>
                                          <p:attrName>ppt_y</p:attrName>
                                        </p:attrNameLst>
                                      </p:cBhvr>
                                      <p:rCtr x="0" y="-2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How?</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Wait, what’s “inference?”</a:t>
            </a:r>
          </a:p>
        </p:txBody>
      </p:sp>
      <p:grpSp>
        <p:nvGrpSpPr>
          <p:cNvPr id="40" name="Group 39">
            <a:extLst>
              <a:ext uri="{FF2B5EF4-FFF2-40B4-BE49-F238E27FC236}">
                <a16:creationId xmlns:a16="http://schemas.microsoft.com/office/drawing/2014/main" id="{66C4A864-7C81-4243-9CA0-346798EFEBEA}"/>
              </a:ext>
            </a:extLst>
          </p:cNvPr>
          <p:cNvGrpSpPr/>
          <p:nvPr/>
        </p:nvGrpSpPr>
        <p:grpSpPr>
          <a:xfrm>
            <a:off x="2135698" y="3429000"/>
            <a:ext cx="4872604" cy="1340876"/>
            <a:chOff x="2160911" y="2918572"/>
            <a:chExt cx="4872604" cy="1340876"/>
          </a:xfrm>
        </p:grpSpPr>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F93817A-D1AF-4694-961E-C0A20C3B8DEB}"/>
                    </a:ext>
                  </a:extLst>
                </p:cNvPr>
                <p:cNvSpPr txBox="1"/>
                <p:nvPr/>
              </p:nvSpPr>
              <p:spPr>
                <a:xfrm>
                  <a:off x="2254193" y="3579731"/>
                  <a:ext cx="4779322" cy="392993"/>
                </a:xfrm>
                <a:prstGeom prst="rect">
                  <a:avLst/>
                </a:prstGeom>
                <a:noFill/>
                <a:ln>
                  <a:solidFill>
                    <a:srgbClr val="A6B9C2"/>
                  </a:solidFill>
                  <a:prstDash val="dash"/>
                </a:ln>
              </p:spPr>
              <p:txBody>
                <a:bodyPr wrap="none" rtlCol="0">
                  <a:spAutoFit/>
                </a:bodyPr>
                <a:lstStyle/>
                <a:p>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range :: </a:t>
                  </a:r>
                  <a:r>
                    <a:rPr lang="en-US" sz="1800" i="1" dirty="0">
                      <a:solidFill>
                        <a:srgbClr val="466A7C"/>
                      </a:solidFill>
                      <a:latin typeface="Fira Sans" panose="020B0503050000020004" pitchFamily="34" charset="0"/>
                      <a:ea typeface="Hack" panose="020B0609030202020204" pitchFamily="49" charset="0"/>
                      <a:cs typeface="Hack" panose="020B0609030202020204" pitchFamily="49" charset="0"/>
                    </a:rPr>
                    <a:t>lo</a:t>
                  </a:r>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a:t>
                  </a:r>
                  <a14:m>
                    <m:oMath xmlns:m="http://schemas.openxmlformats.org/officeDocument/2006/math">
                      <m:sSup>
                        <m:sSupPr>
                          <m:ctrlPr>
                            <a:rPr lang="en-US" i="1">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a:solidFill>
                                <a:srgbClr val="466A7C"/>
                              </a:solidFill>
                              <a:latin typeface="Fira Sans" panose="020B0503050000020004" pitchFamily="34" charset="0"/>
                              <a:ea typeface="Hack" panose="020B0609030202020204" pitchFamily="49" charset="0"/>
                              <a:cs typeface="Hack" panose="020B0609030202020204" pitchFamily="49" charset="0"/>
                            </a:rPr>
                            <m:t>Int</m:t>
                          </m:r>
                        </m:e>
                        <m:sup>
                          <m:r>
                            <a:rPr lang="en-US" i="1">
                              <a:solidFill>
                                <a:srgbClr val="466A7C"/>
                              </a:solidFill>
                              <a:latin typeface="Cambria Math" panose="02040503050406030204" pitchFamily="18" charset="0"/>
                              <a:ea typeface="Hack" panose="020B0609030202020204" pitchFamily="49" charset="0"/>
                              <a:cs typeface="Hack" panose="020B0609030202020204" pitchFamily="49" charset="0"/>
                            </a:rPr>
                            <m:t>⬚</m:t>
                          </m:r>
                        </m:sup>
                      </m:sSup>
                    </m:oMath>
                  </a14:m>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 </a:t>
                  </a:r>
                  <a14:m>
                    <m:oMath xmlns:m="http://schemas.openxmlformats.org/officeDocument/2006/math">
                      <m:sSup>
                        <m:sSupPr>
                          <m:ctrlPr>
                            <a:rPr lang="en-US"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1800" b="0" i="0" smtClean="0">
                              <a:solidFill>
                                <a:srgbClr val="466A7C"/>
                              </a:solidFill>
                              <a:latin typeface="Fira Sans" panose="020B0503050000020004" pitchFamily="34" charset="0"/>
                              <a:ea typeface="Hack" panose="020B0609030202020204" pitchFamily="49" charset="0"/>
                              <a:cs typeface="Hack" panose="020B0609030202020204" pitchFamily="49" charset="0"/>
                            </a:rPr>
                            <m:t>Int</m:t>
                          </m:r>
                        </m:e>
                        <m:sup>
                          <m:r>
                            <a:rPr lang="en-US" i="1">
                              <a:solidFill>
                                <a:srgbClr val="466A7C"/>
                              </a:solidFill>
                              <a:latin typeface="Cambria Math" panose="02040503050406030204" pitchFamily="18" charset="0"/>
                              <a:ea typeface="Hack" panose="020B0609030202020204" pitchFamily="49" charset="0"/>
                              <a:cs typeface="Hack" panose="020B0609030202020204" pitchFamily="49" charset="0"/>
                            </a:rPr>
                            <m:t>⬚</m:t>
                          </m:r>
                        </m:sup>
                      </m:sSup>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m:t>
                      </m:r>
                      <m:r>
                        <a:rPr lang="el-GR"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List</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Int</m:t>
                      </m:r>
                    </m:oMath>
                  </a14:m>
                  <a:endParaRPr lang="en-US" dirty="0">
                    <a:solidFill>
                      <a:srgbClr val="466A7C"/>
                    </a:solidFill>
                    <a:latin typeface="Fira Sans" panose="020B0503050000020004" pitchFamily="34" charset="0"/>
                    <a:ea typeface="Hack" panose="020B0609030202020204" pitchFamily="49" charset="0"/>
                    <a:cs typeface="Hack" panose="020B0609030202020204" pitchFamily="49" charset="0"/>
                  </a:endParaRPr>
                </a:p>
              </p:txBody>
            </p:sp>
          </mc:Choice>
          <mc:Fallback>
            <p:sp>
              <p:nvSpPr>
                <p:cNvPr id="32" name="TextBox 31">
                  <a:extLst>
                    <a:ext uri="{FF2B5EF4-FFF2-40B4-BE49-F238E27FC236}">
                      <a16:creationId xmlns:a16="http://schemas.microsoft.com/office/drawing/2014/main" id="{6F93817A-D1AF-4694-961E-C0A20C3B8DEB}"/>
                    </a:ext>
                  </a:extLst>
                </p:cNvPr>
                <p:cNvSpPr txBox="1">
                  <a:spLocks noRot="1" noChangeAspect="1" noMove="1" noResize="1" noEditPoints="1" noAdjustHandles="1" noChangeArrowheads="1" noChangeShapeType="1" noTextEdit="1"/>
                </p:cNvSpPr>
                <p:nvPr/>
              </p:nvSpPr>
              <p:spPr>
                <a:xfrm>
                  <a:off x="2254193" y="3579731"/>
                  <a:ext cx="4779322" cy="392993"/>
                </a:xfrm>
                <a:prstGeom prst="rect">
                  <a:avLst/>
                </a:prstGeom>
                <a:blipFill>
                  <a:blip r:embed="rId3"/>
                  <a:stretch>
                    <a:fillRect l="-1018" t="-1515" b="-22727"/>
                  </a:stretch>
                </a:blipFill>
                <a:ln>
                  <a:solidFill>
                    <a:srgbClr val="A6B9C2"/>
                  </a:solidFill>
                  <a:prstDash val="dash"/>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7E4B56F0-9F46-435A-B383-DD8582C462D8}"/>
                </a:ext>
              </a:extLst>
            </p:cNvPr>
            <p:cNvSpPr txBox="1"/>
            <p:nvPr/>
          </p:nvSpPr>
          <p:spPr>
            <a:xfrm>
              <a:off x="2160911" y="3982449"/>
              <a:ext cx="3181592" cy="276999"/>
            </a:xfrm>
            <a:prstGeom prst="rect">
              <a:avLst/>
            </a:prstGeom>
            <a:noFill/>
            <a:ln>
              <a:noFill/>
              <a:prstDash val="dash"/>
            </a:ln>
          </p:spPr>
          <p:txBody>
            <a:bodyPr wrap="square" rIns="91440" rtlCol="0" anchor="ctr">
              <a:spAutoFit/>
            </a:bodyPr>
            <a:lstStyle/>
            <a:p>
              <a:r>
                <a:rPr lang="en-US" sz="1200" i="1" dirty="0">
                  <a:solidFill>
                    <a:srgbClr val="7794A1"/>
                  </a:solidFill>
                  <a:latin typeface="Fira Sans" panose="020B0503050000020004" pitchFamily="34" charset="0"/>
                </a:rPr>
                <a:t>function signature</a:t>
              </a:r>
            </a:p>
          </p:txBody>
        </p:sp>
        <p:sp>
          <p:nvSpPr>
            <p:cNvPr id="34" name="TextBox 33">
              <a:extLst>
                <a:ext uri="{FF2B5EF4-FFF2-40B4-BE49-F238E27FC236}">
                  <a16:creationId xmlns:a16="http://schemas.microsoft.com/office/drawing/2014/main" id="{8EA61F65-19E3-4A98-9C05-3E3A67A94CB7}"/>
                </a:ext>
              </a:extLst>
            </p:cNvPr>
            <p:cNvSpPr txBox="1"/>
            <p:nvPr/>
          </p:nvSpPr>
          <p:spPr>
            <a:xfrm rot="21415678">
              <a:off x="2862610" y="2918572"/>
              <a:ext cx="2581035" cy="461665"/>
            </a:xfrm>
            <a:prstGeom prst="rect">
              <a:avLst/>
            </a:prstGeom>
            <a:noFill/>
            <a:ln>
              <a:noFill/>
              <a:prstDash val="dash"/>
            </a:ln>
          </p:spPr>
          <p:txBody>
            <a:bodyPr wrap="square" rIns="91440" rtlCol="0" anchor="ctr">
              <a:spAutoFit/>
            </a:bodyPr>
            <a:lstStyle/>
            <a:p>
              <a:r>
                <a:rPr lang="en-US" sz="1200" dirty="0">
                  <a:solidFill>
                    <a:schemeClr val="accent6">
                      <a:lumMod val="75000"/>
                    </a:schemeClr>
                  </a:solidFill>
                  <a:latin typeface="Fira Sans" panose="020B0503050000020004" pitchFamily="34" charset="0"/>
                </a:rPr>
                <a:t>we’re trying to minimize these functions over program variables!</a:t>
              </a:r>
            </a:p>
          </p:txBody>
        </p:sp>
        <p:cxnSp>
          <p:nvCxnSpPr>
            <p:cNvPr id="35" name="Straight Arrow Connector 34">
              <a:extLst>
                <a:ext uri="{FF2B5EF4-FFF2-40B4-BE49-F238E27FC236}">
                  <a16:creationId xmlns:a16="http://schemas.microsoft.com/office/drawing/2014/main" id="{A84B23B4-2E99-4C60-A0AF-3F8E9570D274}"/>
                </a:ext>
              </a:extLst>
            </p:cNvPr>
            <p:cNvCxnSpPr>
              <a:cxnSpLocks/>
              <a:stCxn id="34" idx="2"/>
            </p:cNvCxnSpPr>
            <p:nvPr/>
          </p:nvCxnSpPr>
          <p:spPr>
            <a:xfrm>
              <a:off x="4165499" y="3379905"/>
              <a:ext cx="633809" cy="2353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12DA437-EC43-4C26-AA46-FCD9E0FC6692}"/>
                </a:ext>
              </a:extLst>
            </p:cNvPr>
            <p:cNvCxnSpPr>
              <a:cxnSpLocks/>
              <a:stCxn id="34" idx="2"/>
            </p:cNvCxnSpPr>
            <p:nvPr/>
          </p:nvCxnSpPr>
          <p:spPr>
            <a:xfrm flipH="1">
              <a:off x="3935709" y="3379905"/>
              <a:ext cx="229790" cy="25062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716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1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800" y="1237139"/>
            <a:ext cx="7157906" cy="2429997"/>
          </a:xfrm>
        </p:spPr>
        <p:txBody>
          <a:bodyPr/>
          <a:lstStyle/>
          <a:p>
            <a:r>
              <a:rPr lang="en-US" sz="2800" dirty="0">
                <a:solidFill>
                  <a:srgbClr val="7794A1"/>
                </a:solidFill>
              </a:rPr>
              <a:t>Automated Dependent Resource Analysis</a:t>
            </a:r>
            <a:endParaRPr lang="en-US" dirty="0">
              <a:solidFill>
                <a:srgbClr val="7794A1"/>
              </a:solidFill>
            </a:endParaRPr>
          </a:p>
        </p:txBody>
      </p:sp>
      <p:sp>
        <p:nvSpPr>
          <p:cNvPr id="12" name="TextBox 11">
            <a:extLst>
              <a:ext uri="{FF2B5EF4-FFF2-40B4-BE49-F238E27FC236}">
                <a16:creationId xmlns:a16="http://schemas.microsoft.com/office/drawing/2014/main" id="{B47F8A9D-F2D0-4F67-8963-6FFC3D37E57F}"/>
              </a:ext>
            </a:extLst>
          </p:cNvPr>
          <p:cNvSpPr txBox="1"/>
          <p:nvPr/>
        </p:nvSpPr>
        <p:spPr>
          <a:xfrm>
            <a:off x="685799" y="3720831"/>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Why?</a:t>
            </a:r>
          </a:p>
        </p:txBody>
      </p:sp>
      <p:sp>
        <p:nvSpPr>
          <p:cNvPr id="15" name="TextBox 14">
            <a:extLst>
              <a:ext uri="{FF2B5EF4-FFF2-40B4-BE49-F238E27FC236}">
                <a16:creationId xmlns:a16="http://schemas.microsoft.com/office/drawing/2014/main" id="{B07724B7-38FF-4B29-AE64-0A7C4FF81F7C}"/>
              </a:ext>
            </a:extLst>
          </p:cNvPr>
          <p:cNvSpPr txBox="1"/>
          <p:nvPr/>
        </p:nvSpPr>
        <p:spPr>
          <a:xfrm>
            <a:off x="685799" y="4297746"/>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How?</a:t>
            </a:r>
          </a:p>
        </p:txBody>
      </p:sp>
    </p:spTree>
    <p:extLst>
      <p:ext uri="{BB962C8B-B14F-4D97-AF65-F5344CB8AC3E}">
        <p14:creationId xmlns:p14="http://schemas.microsoft.com/office/powerpoint/2010/main" val="38744592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2"/>
                                        </p:tgtEl>
                                      </p:cBhvr>
                                    </p:animEffect>
                                    <p:set>
                                      <p:cBhvr>
                                        <p:cTn id="7" dur="1" fill="hold">
                                          <p:stCondLst>
                                            <p:cond delay="99"/>
                                          </p:stCondLst>
                                        </p:cTn>
                                        <p:tgtEl>
                                          <p:spTgt spid="2"/>
                                        </p:tgtEl>
                                        <p:attrNameLst>
                                          <p:attrName>style.visibility</p:attrName>
                                        </p:attrNameLst>
                                      </p:cBhvr>
                                      <p:to>
                                        <p:strVal val="hidden"/>
                                      </p:to>
                                    </p:set>
                                  </p:childTnLst>
                                </p:cTn>
                              </p:par>
                              <p:par>
                                <p:cTn id="8" presetID="10" presetClass="exit" presetSubtype="0" fill="hold" grpId="0" nodeType="withEffect">
                                  <p:stCondLst>
                                    <p:cond delay="10"/>
                                  </p:stCondLst>
                                  <p:childTnLst>
                                    <p:animEffect transition="out" filter="fade">
                                      <p:cBhvr>
                                        <p:cTn id="9" dur="100"/>
                                        <p:tgtEl>
                                          <p:spTgt spid="15"/>
                                        </p:tgtEl>
                                      </p:cBhvr>
                                    </p:animEffect>
                                    <p:set>
                                      <p:cBhvr>
                                        <p:cTn id="10" dur="1" fill="hold">
                                          <p:stCondLst>
                                            <p:cond delay="99"/>
                                          </p:stCondLst>
                                        </p:cTn>
                                        <p:tgtEl>
                                          <p:spTgt spid="15"/>
                                        </p:tgtEl>
                                        <p:attrNameLst>
                                          <p:attrName>style.visibility</p:attrName>
                                        </p:attrNameLst>
                                      </p:cBhvr>
                                      <p:to>
                                        <p:strVal val="hidden"/>
                                      </p:to>
                                    </p:set>
                                  </p:childTnLst>
                                </p:cTn>
                              </p:par>
                              <p:par>
                                <p:cTn id="11" presetID="42" presetClass="path" presetSubtype="0" accel="52000" decel="48000" fill="hold" grpId="0" nodeType="withEffect">
                                  <p:stCondLst>
                                    <p:cond delay="100"/>
                                  </p:stCondLst>
                                  <p:childTnLst>
                                    <p:animMotion origin="layout" path="M -2.5E-6 4.44444E-6 L -2.5E-6 -0.37084 " pathEditMode="relative" rAng="0" ptsTypes="AA">
                                      <p:cBhvr>
                                        <p:cTn id="12" dur="250" fill="hold"/>
                                        <p:tgtEl>
                                          <p:spTgt spid="12"/>
                                        </p:tgtEl>
                                        <p:attrNameLst>
                                          <p:attrName>ppt_x</p:attrName>
                                          <p:attrName>ppt_y</p:attrName>
                                        </p:attrNameLst>
                                      </p:cBhvr>
                                      <p:rCtr x="0" y="-1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How?</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Wait, what’s “inference?”</a:t>
            </a:r>
          </a:p>
        </p:txBody>
      </p:sp>
      <p:grpSp>
        <p:nvGrpSpPr>
          <p:cNvPr id="40" name="Group 39">
            <a:extLst>
              <a:ext uri="{FF2B5EF4-FFF2-40B4-BE49-F238E27FC236}">
                <a16:creationId xmlns:a16="http://schemas.microsoft.com/office/drawing/2014/main" id="{66C4A864-7C81-4243-9CA0-346798EFEBEA}"/>
              </a:ext>
            </a:extLst>
          </p:cNvPr>
          <p:cNvGrpSpPr/>
          <p:nvPr/>
        </p:nvGrpSpPr>
        <p:grpSpPr>
          <a:xfrm>
            <a:off x="2135698" y="3429000"/>
            <a:ext cx="4872604" cy="1340876"/>
            <a:chOff x="2160911" y="2918572"/>
            <a:chExt cx="4872604" cy="1340876"/>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F93817A-D1AF-4694-961E-C0A20C3B8DEB}"/>
                    </a:ext>
                  </a:extLst>
                </p:cNvPr>
                <p:cNvSpPr txBox="1"/>
                <p:nvPr/>
              </p:nvSpPr>
              <p:spPr>
                <a:xfrm>
                  <a:off x="2254193" y="3579731"/>
                  <a:ext cx="4779322" cy="392993"/>
                </a:xfrm>
                <a:prstGeom prst="rect">
                  <a:avLst/>
                </a:prstGeom>
                <a:noFill/>
                <a:ln>
                  <a:solidFill>
                    <a:srgbClr val="A6B9C2"/>
                  </a:solidFill>
                  <a:prstDash val="dash"/>
                </a:ln>
              </p:spPr>
              <p:txBody>
                <a:bodyPr wrap="none" rtlCol="0">
                  <a:spAutoFit/>
                </a:bodyPr>
                <a:lstStyle/>
                <a:p>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range :: </a:t>
                  </a:r>
                  <a:r>
                    <a:rPr lang="en-US" sz="1800" i="1" dirty="0">
                      <a:solidFill>
                        <a:srgbClr val="466A7C"/>
                      </a:solidFill>
                      <a:latin typeface="Fira Sans" panose="020B0503050000020004" pitchFamily="34" charset="0"/>
                      <a:ea typeface="Hack" panose="020B0609030202020204" pitchFamily="49" charset="0"/>
                      <a:cs typeface="Hack" panose="020B0609030202020204" pitchFamily="49" charset="0"/>
                    </a:rPr>
                    <a:t>lo</a:t>
                  </a:r>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a:t>
                  </a:r>
                  <a14:m>
                    <m:oMath xmlns:m="http://schemas.openxmlformats.org/officeDocument/2006/math">
                      <m:sSup>
                        <m:sSupPr>
                          <m:ctrlPr>
                            <a:rPr lang="en-US" i="1">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a:solidFill>
                                <a:srgbClr val="466A7C"/>
                              </a:solidFill>
                              <a:latin typeface="Fira Sans" panose="020B0503050000020004" pitchFamily="34" charset="0"/>
                              <a:ea typeface="Hack" panose="020B0609030202020204" pitchFamily="49" charset="0"/>
                              <a:cs typeface="Hack" panose="020B0609030202020204" pitchFamily="49" charset="0"/>
                            </a:rPr>
                            <m:t>Int</m:t>
                          </m:r>
                        </m:e>
                        <m:sup>
                          <m:r>
                            <a:rPr lang="en-US" i="1">
                              <a:solidFill>
                                <a:srgbClr val="466A7C"/>
                              </a:solidFill>
                              <a:latin typeface="Cambria Math" panose="02040503050406030204" pitchFamily="18" charset="0"/>
                              <a:ea typeface="Hack" panose="020B0609030202020204" pitchFamily="49" charset="0"/>
                              <a:cs typeface="Hack" panose="020B0609030202020204" pitchFamily="49" charset="0"/>
                            </a:rPr>
                            <m:t>⬚</m:t>
                          </m:r>
                        </m:sup>
                      </m:sSup>
                    </m:oMath>
                  </a14:m>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 </a:t>
                  </a:r>
                  <a14:m>
                    <m:oMath xmlns:m="http://schemas.openxmlformats.org/officeDocument/2006/math">
                      <m:sSup>
                        <m:sSupPr>
                          <m:ctrlPr>
                            <a:rPr lang="en-US"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1800" b="0" i="0" smtClean="0">
                              <a:solidFill>
                                <a:srgbClr val="466A7C"/>
                              </a:solidFill>
                              <a:latin typeface="Fira Sans" panose="020B0503050000020004" pitchFamily="34" charset="0"/>
                              <a:ea typeface="Hack" panose="020B0609030202020204" pitchFamily="49" charset="0"/>
                              <a:cs typeface="Hack" panose="020B0609030202020204" pitchFamily="49" charset="0"/>
                            </a:rPr>
                            <m:t>Int</m:t>
                          </m:r>
                        </m:e>
                        <m:sup>
                          <m:r>
                            <a:rPr lang="en-US" i="1">
                              <a:solidFill>
                                <a:srgbClr val="466A7C"/>
                              </a:solidFill>
                              <a:latin typeface="Cambria Math" panose="02040503050406030204" pitchFamily="18" charset="0"/>
                              <a:ea typeface="Hack" panose="020B0609030202020204" pitchFamily="49" charset="0"/>
                              <a:cs typeface="Hack" panose="020B0609030202020204" pitchFamily="49" charset="0"/>
                            </a:rPr>
                            <m:t>⬚</m:t>
                          </m:r>
                        </m:sup>
                      </m:sSup>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m:t>
                      </m:r>
                      <m:r>
                        <a:rPr lang="el-GR"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List</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Int</m:t>
                      </m:r>
                    </m:oMath>
                  </a14:m>
                  <a:endParaRPr lang="en-US" dirty="0">
                    <a:solidFill>
                      <a:srgbClr val="466A7C"/>
                    </a:solidFill>
                    <a:latin typeface="Hack" panose="020B0609030202020204" pitchFamily="49" charset="0"/>
                    <a:ea typeface="Hack" panose="020B0609030202020204" pitchFamily="49" charset="0"/>
                    <a:cs typeface="Hack" panose="020B0609030202020204" pitchFamily="49" charset="0"/>
                  </a:endParaRPr>
                </a:p>
              </p:txBody>
            </p:sp>
          </mc:Choice>
          <mc:Fallback xmlns="">
            <p:sp>
              <p:nvSpPr>
                <p:cNvPr id="32" name="TextBox 31">
                  <a:extLst>
                    <a:ext uri="{FF2B5EF4-FFF2-40B4-BE49-F238E27FC236}">
                      <a16:creationId xmlns:a16="http://schemas.microsoft.com/office/drawing/2014/main" id="{6F93817A-D1AF-4694-961E-C0A20C3B8DEB}"/>
                    </a:ext>
                  </a:extLst>
                </p:cNvPr>
                <p:cNvSpPr txBox="1">
                  <a:spLocks noRot="1" noChangeAspect="1" noMove="1" noResize="1" noEditPoints="1" noAdjustHandles="1" noChangeArrowheads="1" noChangeShapeType="1" noTextEdit="1"/>
                </p:cNvSpPr>
                <p:nvPr/>
              </p:nvSpPr>
              <p:spPr>
                <a:xfrm>
                  <a:off x="2254193" y="3579731"/>
                  <a:ext cx="4779322" cy="392993"/>
                </a:xfrm>
                <a:prstGeom prst="rect">
                  <a:avLst/>
                </a:prstGeom>
                <a:blipFill>
                  <a:blip r:embed="rId3"/>
                  <a:stretch>
                    <a:fillRect l="-1018" t="-1515" b="-22727"/>
                  </a:stretch>
                </a:blipFill>
                <a:ln>
                  <a:solidFill>
                    <a:srgbClr val="A6B9C2"/>
                  </a:solidFill>
                  <a:prstDash val="dash"/>
                </a:ln>
              </p:spPr>
              <p:txBody>
                <a:bodyPr/>
                <a:lstStyle/>
                <a:p>
                  <a:r>
                    <a:rPr lang="en-US">
                      <a:noFill/>
                    </a:rPr>
                    <a:t> </a:t>
                  </a:r>
                </a:p>
              </p:txBody>
            </p:sp>
          </mc:Fallback>
        </mc:AlternateContent>
        <p:sp>
          <p:nvSpPr>
            <p:cNvPr id="33" name="TextBox 32">
              <a:extLst>
                <a:ext uri="{FF2B5EF4-FFF2-40B4-BE49-F238E27FC236}">
                  <a16:creationId xmlns:a16="http://schemas.microsoft.com/office/drawing/2014/main" id="{7E4B56F0-9F46-435A-B383-DD8582C462D8}"/>
                </a:ext>
              </a:extLst>
            </p:cNvPr>
            <p:cNvSpPr txBox="1"/>
            <p:nvPr/>
          </p:nvSpPr>
          <p:spPr>
            <a:xfrm>
              <a:off x="2160911" y="3982449"/>
              <a:ext cx="3181592" cy="276999"/>
            </a:xfrm>
            <a:prstGeom prst="rect">
              <a:avLst/>
            </a:prstGeom>
            <a:noFill/>
            <a:ln>
              <a:noFill/>
              <a:prstDash val="dash"/>
            </a:ln>
          </p:spPr>
          <p:txBody>
            <a:bodyPr wrap="square" rIns="91440" rtlCol="0" anchor="ctr">
              <a:spAutoFit/>
            </a:bodyPr>
            <a:lstStyle/>
            <a:p>
              <a:r>
                <a:rPr lang="en-US" sz="1200" i="1" dirty="0">
                  <a:solidFill>
                    <a:srgbClr val="7794A1"/>
                  </a:solidFill>
                  <a:latin typeface="Fira Sans" panose="020B0503050000020004" pitchFamily="34" charset="0"/>
                </a:rPr>
                <a:t>function signature</a:t>
              </a:r>
            </a:p>
          </p:txBody>
        </p:sp>
        <p:sp>
          <p:nvSpPr>
            <p:cNvPr id="34" name="TextBox 33">
              <a:extLst>
                <a:ext uri="{FF2B5EF4-FFF2-40B4-BE49-F238E27FC236}">
                  <a16:creationId xmlns:a16="http://schemas.microsoft.com/office/drawing/2014/main" id="{8EA61F65-19E3-4A98-9C05-3E3A67A94CB7}"/>
                </a:ext>
              </a:extLst>
            </p:cNvPr>
            <p:cNvSpPr txBox="1"/>
            <p:nvPr/>
          </p:nvSpPr>
          <p:spPr>
            <a:xfrm rot="21415678">
              <a:off x="2862610" y="2918572"/>
              <a:ext cx="2581035" cy="461665"/>
            </a:xfrm>
            <a:prstGeom prst="rect">
              <a:avLst/>
            </a:prstGeom>
            <a:noFill/>
            <a:ln>
              <a:noFill/>
              <a:prstDash val="dash"/>
            </a:ln>
          </p:spPr>
          <p:txBody>
            <a:bodyPr wrap="square" rIns="91440" rtlCol="0" anchor="ctr">
              <a:spAutoFit/>
            </a:bodyPr>
            <a:lstStyle/>
            <a:p>
              <a:r>
                <a:rPr lang="en-US" sz="1200" dirty="0">
                  <a:solidFill>
                    <a:schemeClr val="accent6">
                      <a:lumMod val="75000"/>
                    </a:schemeClr>
                  </a:solidFill>
                  <a:latin typeface="Fira Sans" panose="020B0503050000020004" pitchFamily="34" charset="0"/>
                </a:rPr>
                <a:t>we’re trying to minimize these functions over program variables!</a:t>
              </a:r>
            </a:p>
          </p:txBody>
        </p:sp>
        <p:cxnSp>
          <p:nvCxnSpPr>
            <p:cNvPr id="35" name="Straight Arrow Connector 34">
              <a:extLst>
                <a:ext uri="{FF2B5EF4-FFF2-40B4-BE49-F238E27FC236}">
                  <a16:creationId xmlns:a16="http://schemas.microsoft.com/office/drawing/2014/main" id="{A84B23B4-2E99-4C60-A0AF-3F8E9570D274}"/>
                </a:ext>
              </a:extLst>
            </p:cNvPr>
            <p:cNvCxnSpPr>
              <a:cxnSpLocks/>
              <a:stCxn id="34" idx="2"/>
            </p:cNvCxnSpPr>
            <p:nvPr/>
          </p:nvCxnSpPr>
          <p:spPr>
            <a:xfrm>
              <a:off x="4165499" y="3379905"/>
              <a:ext cx="633809" cy="2353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12DA437-EC43-4C26-AA46-FCD9E0FC6692}"/>
                </a:ext>
              </a:extLst>
            </p:cNvPr>
            <p:cNvCxnSpPr>
              <a:cxnSpLocks/>
              <a:stCxn id="34" idx="2"/>
            </p:cNvCxnSpPr>
            <p:nvPr/>
          </p:nvCxnSpPr>
          <p:spPr>
            <a:xfrm flipH="1">
              <a:off x="3935709" y="3379905"/>
              <a:ext cx="229790" cy="25062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456114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40"/>
                                        </p:tgtEl>
                                      </p:cBhvr>
                                    </p:animEffect>
                                    <p:set>
                                      <p:cBhvr>
                                        <p:cTn id="7" dur="1" fill="hold">
                                          <p:stCondLst>
                                            <p:cond delay="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How?</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Wait, what’s “inference?”</a:t>
            </a:r>
          </a:p>
        </p:txBody>
      </p:sp>
      <p:grpSp>
        <p:nvGrpSpPr>
          <p:cNvPr id="4" name="Group 3">
            <a:extLst>
              <a:ext uri="{FF2B5EF4-FFF2-40B4-BE49-F238E27FC236}">
                <a16:creationId xmlns:a16="http://schemas.microsoft.com/office/drawing/2014/main" id="{4CA4299E-F687-4307-9513-38C83CF00797}"/>
              </a:ext>
            </a:extLst>
          </p:cNvPr>
          <p:cNvGrpSpPr/>
          <p:nvPr/>
        </p:nvGrpSpPr>
        <p:grpSpPr>
          <a:xfrm>
            <a:off x="2239817" y="2669928"/>
            <a:ext cx="4664365" cy="2968987"/>
            <a:chOff x="2252055" y="2470494"/>
            <a:chExt cx="5150954" cy="3278713"/>
          </a:xfrm>
        </p:grpSpPr>
        <p:cxnSp>
          <p:nvCxnSpPr>
            <p:cNvPr id="19" name="Straight Connector 18">
              <a:extLst>
                <a:ext uri="{FF2B5EF4-FFF2-40B4-BE49-F238E27FC236}">
                  <a16:creationId xmlns:a16="http://schemas.microsoft.com/office/drawing/2014/main" id="{1CD36597-8679-40C1-AE74-2C3A90AAF998}"/>
                </a:ext>
              </a:extLst>
            </p:cNvPr>
            <p:cNvCxnSpPr>
              <a:cxnSpLocks/>
            </p:cNvCxnSpPr>
            <p:nvPr/>
          </p:nvCxnSpPr>
          <p:spPr>
            <a:xfrm flipV="1">
              <a:off x="2641019" y="2561059"/>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D47A044A-86DA-414D-8B08-FEC5B0E6EC04}"/>
                </a:ext>
              </a:extLst>
            </p:cNvPr>
            <p:cNvCxnSpPr>
              <a:cxnSpLocks/>
            </p:cNvCxnSpPr>
            <p:nvPr/>
          </p:nvCxnSpPr>
          <p:spPr>
            <a:xfrm>
              <a:off x="2641019" y="5304259"/>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ECCAC003-4B88-4570-AB98-3B17796B8263}"/>
                </a:ext>
              </a:extLst>
            </p:cNvPr>
            <p:cNvSpPr txBox="1"/>
            <p:nvPr/>
          </p:nvSpPr>
          <p:spPr>
            <a:xfrm>
              <a:off x="3919313" y="5472208"/>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22" name="TextBox 21">
              <a:extLst>
                <a:ext uri="{FF2B5EF4-FFF2-40B4-BE49-F238E27FC236}">
                  <a16:creationId xmlns:a16="http://schemas.microsoft.com/office/drawing/2014/main" id="{3905A321-01C7-4C81-B77E-E820311520D5}"/>
                </a:ext>
              </a:extLst>
            </p:cNvPr>
            <p:cNvSpPr txBox="1"/>
            <p:nvPr/>
          </p:nvSpPr>
          <p:spPr>
            <a:xfrm rot="16200000">
              <a:off x="1859800" y="2862749"/>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23" name="Straight Connector 22">
              <a:extLst>
                <a:ext uri="{FF2B5EF4-FFF2-40B4-BE49-F238E27FC236}">
                  <a16:creationId xmlns:a16="http://schemas.microsoft.com/office/drawing/2014/main" id="{27EF27D0-5552-465A-82A9-B288F90968F3}"/>
                </a:ext>
              </a:extLst>
            </p:cNvPr>
            <p:cNvCxnSpPr>
              <a:cxnSpLocks/>
            </p:cNvCxnSpPr>
            <p:nvPr/>
          </p:nvCxnSpPr>
          <p:spPr>
            <a:xfrm flipV="1">
              <a:off x="2641019" y="3820691"/>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E367055-4298-4323-915C-749CC766113F}"/>
                </a:ext>
              </a:extLst>
            </p:cNvPr>
            <p:cNvCxnSpPr/>
            <p:nvPr/>
          </p:nvCxnSpPr>
          <p:spPr>
            <a:xfrm>
              <a:off x="3266170" y="3820691"/>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A30024C-B7EB-4C0A-8CFB-0295C1CBE1F8}"/>
                </a:ext>
              </a:extLst>
            </p:cNvPr>
            <p:cNvCxnSpPr>
              <a:cxnSpLocks/>
            </p:cNvCxnSpPr>
            <p:nvPr/>
          </p:nvCxnSpPr>
          <p:spPr>
            <a:xfrm flipV="1">
              <a:off x="3798015" y="4263895"/>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26" name="Freeform: Shape 25">
              <a:extLst>
                <a:ext uri="{FF2B5EF4-FFF2-40B4-BE49-F238E27FC236}">
                  <a16:creationId xmlns:a16="http://schemas.microsoft.com/office/drawing/2014/main" id="{2DD0C437-3F49-4936-B2AA-7AD2D191A18D}"/>
                </a:ext>
              </a:extLst>
            </p:cNvPr>
            <p:cNvSpPr/>
            <p:nvPr/>
          </p:nvSpPr>
          <p:spPr>
            <a:xfrm>
              <a:off x="4404506" y="3399756"/>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sp>
          <p:nvSpPr>
            <p:cNvPr id="27" name="TextBox 26">
              <a:extLst>
                <a:ext uri="{FF2B5EF4-FFF2-40B4-BE49-F238E27FC236}">
                  <a16:creationId xmlns:a16="http://schemas.microsoft.com/office/drawing/2014/main" id="{14FA0DB0-1C81-42B9-8652-DE106B851DE2}"/>
                </a:ext>
              </a:extLst>
            </p:cNvPr>
            <p:cNvSpPr txBox="1"/>
            <p:nvPr/>
          </p:nvSpPr>
          <p:spPr>
            <a:xfrm>
              <a:off x="5374890" y="3253578"/>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cxnSp>
          <p:nvCxnSpPr>
            <p:cNvPr id="28" name="Straight Connector 27">
              <a:extLst>
                <a:ext uri="{FF2B5EF4-FFF2-40B4-BE49-F238E27FC236}">
                  <a16:creationId xmlns:a16="http://schemas.microsoft.com/office/drawing/2014/main" id="{57F71598-73F9-44CD-877A-1B7967F4EFC7}"/>
                </a:ext>
              </a:extLst>
            </p:cNvPr>
            <p:cNvCxnSpPr>
              <a:cxnSpLocks/>
            </p:cNvCxnSpPr>
            <p:nvPr/>
          </p:nvCxnSpPr>
          <p:spPr>
            <a:xfrm flipV="1">
              <a:off x="2641019" y="3652743"/>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D7B304C-1181-43EE-A56B-3994F09E701A}"/>
                </a:ext>
              </a:extLst>
            </p:cNvPr>
            <p:cNvCxnSpPr>
              <a:cxnSpLocks/>
            </p:cNvCxnSpPr>
            <p:nvPr/>
          </p:nvCxnSpPr>
          <p:spPr>
            <a:xfrm>
              <a:off x="3228847" y="3652743"/>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2E5E179-B183-45B7-86DB-D54772403C45}"/>
                </a:ext>
              </a:extLst>
            </p:cNvPr>
            <p:cNvSpPr/>
            <p:nvPr/>
          </p:nvSpPr>
          <p:spPr>
            <a:xfrm>
              <a:off x="3807345" y="2978822"/>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sp>
          <p:nvSpPr>
            <p:cNvPr id="31" name="TextBox 30">
              <a:extLst>
                <a:ext uri="{FF2B5EF4-FFF2-40B4-BE49-F238E27FC236}">
                  <a16:creationId xmlns:a16="http://schemas.microsoft.com/office/drawing/2014/main" id="{A5302EBF-3374-40D2-8DA6-DEFA9C298C1B}"/>
                </a:ext>
              </a:extLst>
            </p:cNvPr>
            <p:cNvSpPr txBox="1"/>
            <p:nvPr/>
          </p:nvSpPr>
          <p:spPr>
            <a:xfrm>
              <a:off x="5374890" y="2816499"/>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grpSp>
    </p:spTree>
    <p:extLst>
      <p:ext uri="{BB962C8B-B14F-4D97-AF65-F5344CB8AC3E}">
        <p14:creationId xmlns:p14="http://schemas.microsoft.com/office/powerpoint/2010/main" val="526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How?</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Wait, what’s “inference?”</a:t>
            </a:r>
          </a:p>
        </p:txBody>
      </p:sp>
      <p:grpSp>
        <p:nvGrpSpPr>
          <p:cNvPr id="4" name="Group 3">
            <a:extLst>
              <a:ext uri="{FF2B5EF4-FFF2-40B4-BE49-F238E27FC236}">
                <a16:creationId xmlns:a16="http://schemas.microsoft.com/office/drawing/2014/main" id="{4CA4299E-F687-4307-9513-38C83CF00797}"/>
              </a:ext>
            </a:extLst>
          </p:cNvPr>
          <p:cNvGrpSpPr/>
          <p:nvPr/>
        </p:nvGrpSpPr>
        <p:grpSpPr>
          <a:xfrm>
            <a:off x="2239817" y="2669928"/>
            <a:ext cx="4664365" cy="2968987"/>
            <a:chOff x="2252055" y="2470494"/>
            <a:chExt cx="5150954" cy="3278713"/>
          </a:xfrm>
        </p:grpSpPr>
        <p:cxnSp>
          <p:nvCxnSpPr>
            <p:cNvPr id="19" name="Straight Connector 18">
              <a:extLst>
                <a:ext uri="{FF2B5EF4-FFF2-40B4-BE49-F238E27FC236}">
                  <a16:creationId xmlns:a16="http://schemas.microsoft.com/office/drawing/2014/main" id="{1CD36597-8679-40C1-AE74-2C3A90AAF998}"/>
                </a:ext>
              </a:extLst>
            </p:cNvPr>
            <p:cNvCxnSpPr>
              <a:cxnSpLocks/>
            </p:cNvCxnSpPr>
            <p:nvPr/>
          </p:nvCxnSpPr>
          <p:spPr>
            <a:xfrm flipV="1">
              <a:off x="2641019" y="2561059"/>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D47A044A-86DA-414D-8B08-FEC5B0E6EC04}"/>
                </a:ext>
              </a:extLst>
            </p:cNvPr>
            <p:cNvCxnSpPr>
              <a:cxnSpLocks/>
            </p:cNvCxnSpPr>
            <p:nvPr/>
          </p:nvCxnSpPr>
          <p:spPr>
            <a:xfrm>
              <a:off x="2641019" y="5304259"/>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ECCAC003-4B88-4570-AB98-3B17796B8263}"/>
                </a:ext>
              </a:extLst>
            </p:cNvPr>
            <p:cNvSpPr txBox="1"/>
            <p:nvPr/>
          </p:nvSpPr>
          <p:spPr>
            <a:xfrm>
              <a:off x="3919313" y="5472208"/>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22" name="TextBox 21">
              <a:extLst>
                <a:ext uri="{FF2B5EF4-FFF2-40B4-BE49-F238E27FC236}">
                  <a16:creationId xmlns:a16="http://schemas.microsoft.com/office/drawing/2014/main" id="{3905A321-01C7-4C81-B77E-E820311520D5}"/>
                </a:ext>
              </a:extLst>
            </p:cNvPr>
            <p:cNvSpPr txBox="1"/>
            <p:nvPr/>
          </p:nvSpPr>
          <p:spPr>
            <a:xfrm rot="16200000">
              <a:off x="1859800" y="2862749"/>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23" name="Straight Connector 22">
              <a:extLst>
                <a:ext uri="{FF2B5EF4-FFF2-40B4-BE49-F238E27FC236}">
                  <a16:creationId xmlns:a16="http://schemas.microsoft.com/office/drawing/2014/main" id="{27EF27D0-5552-465A-82A9-B288F90968F3}"/>
                </a:ext>
              </a:extLst>
            </p:cNvPr>
            <p:cNvCxnSpPr>
              <a:cxnSpLocks/>
            </p:cNvCxnSpPr>
            <p:nvPr/>
          </p:nvCxnSpPr>
          <p:spPr>
            <a:xfrm flipV="1">
              <a:off x="2641019" y="3820691"/>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E367055-4298-4323-915C-749CC766113F}"/>
                </a:ext>
              </a:extLst>
            </p:cNvPr>
            <p:cNvCxnSpPr/>
            <p:nvPr/>
          </p:nvCxnSpPr>
          <p:spPr>
            <a:xfrm>
              <a:off x="3266170" y="3820691"/>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A30024C-B7EB-4C0A-8CFB-0295C1CBE1F8}"/>
                </a:ext>
              </a:extLst>
            </p:cNvPr>
            <p:cNvCxnSpPr>
              <a:cxnSpLocks/>
            </p:cNvCxnSpPr>
            <p:nvPr/>
          </p:nvCxnSpPr>
          <p:spPr>
            <a:xfrm flipV="1">
              <a:off x="3798015" y="4263895"/>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26" name="Freeform: Shape 25">
              <a:extLst>
                <a:ext uri="{FF2B5EF4-FFF2-40B4-BE49-F238E27FC236}">
                  <a16:creationId xmlns:a16="http://schemas.microsoft.com/office/drawing/2014/main" id="{2DD0C437-3F49-4936-B2AA-7AD2D191A18D}"/>
                </a:ext>
              </a:extLst>
            </p:cNvPr>
            <p:cNvSpPr/>
            <p:nvPr/>
          </p:nvSpPr>
          <p:spPr>
            <a:xfrm>
              <a:off x="4404506" y="3399756"/>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sp>
          <p:nvSpPr>
            <p:cNvPr id="27" name="TextBox 26">
              <a:extLst>
                <a:ext uri="{FF2B5EF4-FFF2-40B4-BE49-F238E27FC236}">
                  <a16:creationId xmlns:a16="http://schemas.microsoft.com/office/drawing/2014/main" id="{14FA0DB0-1C81-42B9-8652-DE106B851DE2}"/>
                </a:ext>
              </a:extLst>
            </p:cNvPr>
            <p:cNvSpPr txBox="1"/>
            <p:nvPr/>
          </p:nvSpPr>
          <p:spPr>
            <a:xfrm>
              <a:off x="5374890" y="3253578"/>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cxnSp>
          <p:nvCxnSpPr>
            <p:cNvPr id="28" name="Straight Connector 27">
              <a:extLst>
                <a:ext uri="{FF2B5EF4-FFF2-40B4-BE49-F238E27FC236}">
                  <a16:creationId xmlns:a16="http://schemas.microsoft.com/office/drawing/2014/main" id="{57F71598-73F9-44CD-877A-1B7967F4EFC7}"/>
                </a:ext>
              </a:extLst>
            </p:cNvPr>
            <p:cNvCxnSpPr>
              <a:cxnSpLocks/>
            </p:cNvCxnSpPr>
            <p:nvPr/>
          </p:nvCxnSpPr>
          <p:spPr>
            <a:xfrm flipV="1">
              <a:off x="2641019" y="3652743"/>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D7B304C-1181-43EE-A56B-3994F09E701A}"/>
                </a:ext>
              </a:extLst>
            </p:cNvPr>
            <p:cNvCxnSpPr>
              <a:cxnSpLocks/>
            </p:cNvCxnSpPr>
            <p:nvPr/>
          </p:nvCxnSpPr>
          <p:spPr>
            <a:xfrm>
              <a:off x="3228847" y="3652743"/>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2E5E179-B183-45B7-86DB-D54772403C45}"/>
                </a:ext>
              </a:extLst>
            </p:cNvPr>
            <p:cNvSpPr/>
            <p:nvPr/>
          </p:nvSpPr>
          <p:spPr>
            <a:xfrm>
              <a:off x="3807345" y="2978822"/>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sp>
          <p:nvSpPr>
            <p:cNvPr id="31" name="TextBox 30">
              <a:extLst>
                <a:ext uri="{FF2B5EF4-FFF2-40B4-BE49-F238E27FC236}">
                  <a16:creationId xmlns:a16="http://schemas.microsoft.com/office/drawing/2014/main" id="{A5302EBF-3374-40D2-8DA6-DEFA9C298C1B}"/>
                </a:ext>
              </a:extLst>
            </p:cNvPr>
            <p:cNvSpPr txBox="1"/>
            <p:nvPr/>
          </p:nvSpPr>
          <p:spPr>
            <a:xfrm>
              <a:off x="5374890" y="2816499"/>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grpSp>
    </p:spTree>
    <p:extLst>
      <p:ext uri="{BB962C8B-B14F-4D97-AF65-F5344CB8AC3E}">
        <p14:creationId xmlns:p14="http://schemas.microsoft.com/office/powerpoint/2010/main" val="418437746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4"/>
                                        </p:tgtEl>
                                      </p:cBhvr>
                                    </p:animEffect>
                                    <p:set>
                                      <p:cBhvr>
                                        <p:cTn id="7" dur="1" fill="hold">
                                          <p:stCondLst>
                                            <p:cond delay="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7"/>
                                        </p:tgtEl>
                                      </p:cBhvr>
                                    </p:animEffect>
                                    <p:set>
                                      <p:cBhvr>
                                        <p:cTn id="10" dur="1" fill="hold">
                                          <p:stCondLst>
                                            <p:cond delay="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dirty="0"/>
              <a:t>Challenge 1: </a:t>
            </a:r>
            <a:r>
              <a:rPr lang="en-US" b="1" dirty="0"/>
              <a:t>search space</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20" name="Group 19">
            <a:extLst>
              <a:ext uri="{FF2B5EF4-FFF2-40B4-BE49-F238E27FC236}">
                <a16:creationId xmlns:a16="http://schemas.microsoft.com/office/drawing/2014/main" id="{E6A2368F-6FE4-459F-B45D-D2896C07F950}"/>
              </a:ext>
            </a:extLst>
          </p:cNvPr>
          <p:cNvGrpSpPr/>
          <p:nvPr/>
        </p:nvGrpSpPr>
        <p:grpSpPr>
          <a:xfrm>
            <a:off x="689955" y="2641535"/>
            <a:ext cx="7638783" cy="3237720"/>
            <a:chOff x="689955" y="2641535"/>
            <a:chExt cx="7638783" cy="3237720"/>
          </a:xfrm>
        </p:grpSpPr>
        <p:sp>
          <p:nvSpPr>
            <p:cNvPr id="10" name="Content Placeholder 1">
              <a:extLst>
                <a:ext uri="{FF2B5EF4-FFF2-40B4-BE49-F238E27FC236}">
                  <a16:creationId xmlns:a16="http://schemas.microsoft.com/office/drawing/2014/main" id="{1DF1960D-912E-4124-8DF6-FB873697D545}"/>
                </a:ext>
              </a:extLst>
            </p:cNvPr>
            <p:cNvSpPr txBox="1">
              <a:spLocks/>
            </p:cNvSpPr>
            <p:nvPr/>
          </p:nvSpPr>
          <p:spPr>
            <a:xfrm rot="21093297">
              <a:off x="5229340" y="5119783"/>
              <a:ext cx="281706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then 0 else -1?</a:t>
              </a:r>
            </a:p>
          </p:txBody>
        </p:sp>
        <p:grpSp>
          <p:nvGrpSpPr>
            <p:cNvPr id="18" name="Group 17">
              <a:extLst>
                <a:ext uri="{FF2B5EF4-FFF2-40B4-BE49-F238E27FC236}">
                  <a16:creationId xmlns:a16="http://schemas.microsoft.com/office/drawing/2014/main" id="{93E159CF-C8B7-4101-A713-414C5CECCEE5}"/>
                </a:ext>
              </a:extLst>
            </p:cNvPr>
            <p:cNvGrpSpPr/>
            <p:nvPr/>
          </p:nvGrpSpPr>
          <p:grpSpPr>
            <a:xfrm>
              <a:off x="689955" y="2641535"/>
              <a:ext cx="7638783" cy="3237720"/>
              <a:chOff x="689955" y="2641535"/>
              <a:chExt cx="7638783" cy="3237720"/>
            </a:xfrm>
          </p:grpSpPr>
          <p:sp>
            <p:nvSpPr>
              <p:cNvPr id="5" name="Rectangle 4">
                <a:extLst>
                  <a:ext uri="{FF2B5EF4-FFF2-40B4-BE49-F238E27FC236}">
                    <a16:creationId xmlns:a16="http://schemas.microsoft.com/office/drawing/2014/main" id="{C92DA976-FD2F-4293-85DE-DD97C2C4020E}"/>
                  </a:ext>
                </a:extLst>
              </p:cNvPr>
              <p:cNvSpPr/>
              <p:nvPr/>
            </p:nvSpPr>
            <p:spPr>
              <a:xfrm>
                <a:off x="1617692" y="2641535"/>
                <a:ext cx="6402357" cy="3237720"/>
              </a:xfrm>
              <a:prstGeom prst="rect">
                <a:avLst/>
              </a:prstGeom>
              <a:noFill/>
              <a:ln w="38100">
                <a:solidFill>
                  <a:srgbClr val="A6B9C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1">
                <a:extLst>
                  <a:ext uri="{FF2B5EF4-FFF2-40B4-BE49-F238E27FC236}">
                    <a16:creationId xmlns:a16="http://schemas.microsoft.com/office/drawing/2014/main" id="{E08948F5-474F-4EC4-9F5C-1210F3506EFD}"/>
                  </a:ext>
                </a:extLst>
              </p:cNvPr>
              <p:cNvSpPr txBox="1">
                <a:spLocks/>
              </p:cNvSpPr>
              <p:nvPr/>
            </p:nvSpPr>
            <p:spPr>
              <a:xfrm>
                <a:off x="689955" y="4035287"/>
                <a:ext cx="910245"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f(x)</a:t>
                </a:r>
                <a:r>
                  <a:rPr lang="en-US" dirty="0"/>
                  <a:t> =</a:t>
                </a:r>
                <a:endParaRPr lang="en-US" i="1" dirty="0"/>
              </a:p>
            </p:txBody>
          </p:sp>
          <p:sp>
            <p:nvSpPr>
              <p:cNvPr id="7" name="Content Placeholder 1">
                <a:extLst>
                  <a:ext uri="{FF2B5EF4-FFF2-40B4-BE49-F238E27FC236}">
                    <a16:creationId xmlns:a16="http://schemas.microsoft.com/office/drawing/2014/main" id="{C1989573-A66C-4A47-A7E2-E007DEE93632}"/>
                  </a:ext>
                </a:extLst>
              </p:cNvPr>
              <p:cNvSpPr txBox="1">
                <a:spLocks/>
              </p:cNvSpPr>
              <p:nvPr/>
            </p:nvSpPr>
            <p:spPr>
              <a:xfrm rot="21199986">
                <a:off x="1852004" y="3005018"/>
                <a:ext cx="910245"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1312?</a:t>
                </a:r>
              </a:p>
            </p:txBody>
          </p:sp>
          <p:sp>
            <p:nvSpPr>
              <p:cNvPr id="8" name="Content Placeholder 1">
                <a:extLst>
                  <a:ext uri="{FF2B5EF4-FFF2-40B4-BE49-F238E27FC236}">
                    <a16:creationId xmlns:a16="http://schemas.microsoft.com/office/drawing/2014/main" id="{E1CDC726-406B-44ED-ACCF-270F8377A990}"/>
                  </a:ext>
                </a:extLst>
              </p:cNvPr>
              <p:cNvSpPr txBox="1">
                <a:spLocks/>
              </p:cNvSpPr>
              <p:nvPr/>
            </p:nvSpPr>
            <p:spPr>
              <a:xfrm rot="195772">
                <a:off x="2073730" y="3582405"/>
                <a:ext cx="3258538"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&lt; 0 then 0 else 1?</a:t>
                </a:r>
              </a:p>
            </p:txBody>
          </p:sp>
          <p:sp>
            <p:nvSpPr>
              <p:cNvPr id="9" name="Content Placeholder 1">
                <a:extLst>
                  <a:ext uri="{FF2B5EF4-FFF2-40B4-BE49-F238E27FC236}">
                    <a16:creationId xmlns:a16="http://schemas.microsoft.com/office/drawing/2014/main" id="{656E69F8-85D1-4C46-A5E0-9C82EF6AFDEB}"/>
                  </a:ext>
                </a:extLst>
              </p:cNvPr>
              <p:cNvSpPr txBox="1">
                <a:spLocks/>
              </p:cNvSpPr>
              <p:nvPr/>
            </p:nvSpPr>
            <p:spPr>
              <a:xfrm rot="716833">
                <a:off x="3466182" y="3329550"/>
                <a:ext cx="4862556" cy="442177"/>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&gt; 0 then if x &gt; 1 then if x &gt; 2 then …</a:t>
                </a:r>
              </a:p>
            </p:txBody>
          </p:sp>
          <p:sp>
            <p:nvSpPr>
              <p:cNvPr id="11" name="Content Placeholder 1">
                <a:extLst>
                  <a:ext uri="{FF2B5EF4-FFF2-40B4-BE49-F238E27FC236}">
                    <a16:creationId xmlns:a16="http://schemas.microsoft.com/office/drawing/2014/main" id="{10748544-638C-4CE1-8809-41A5D31D1F90}"/>
                  </a:ext>
                </a:extLst>
              </p:cNvPr>
              <p:cNvSpPr txBox="1">
                <a:spLocks/>
              </p:cNvSpPr>
              <p:nvPr/>
            </p:nvSpPr>
            <p:spPr>
              <a:xfrm rot="771051">
                <a:off x="1661970" y="5215840"/>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&gt; 0 then x else 0?</a:t>
                </a:r>
              </a:p>
            </p:txBody>
          </p:sp>
          <p:sp>
            <p:nvSpPr>
              <p:cNvPr id="12" name="Content Placeholder 1">
                <a:extLst>
                  <a:ext uri="{FF2B5EF4-FFF2-40B4-BE49-F238E27FC236}">
                    <a16:creationId xmlns:a16="http://schemas.microsoft.com/office/drawing/2014/main" id="{264062E5-22C9-4A65-8634-442B4956AFF5}"/>
                  </a:ext>
                </a:extLst>
              </p:cNvPr>
              <p:cNvSpPr txBox="1">
                <a:spLocks/>
              </p:cNvSpPr>
              <p:nvPr/>
            </p:nvSpPr>
            <p:spPr>
              <a:xfrm rot="21384371">
                <a:off x="3624119" y="4708140"/>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&gt; -2 then x + 2 else 0?</a:t>
                </a:r>
              </a:p>
            </p:txBody>
          </p:sp>
          <p:sp>
            <p:nvSpPr>
              <p:cNvPr id="13" name="Content Placeholder 1">
                <a:extLst>
                  <a:ext uri="{FF2B5EF4-FFF2-40B4-BE49-F238E27FC236}">
                    <a16:creationId xmlns:a16="http://schemas.microsoft.com/office/drawing/2014/main" id="{0522F422-1860-442C-ABA1-06EE2E18E837}"/>
                  </a:ext>
                </a:extLst>
              </p:cNvPr>
              <p:cNvSpPr txBox="1">
                <a:spLocks/>
              </p:cNvSpPr>
              <p:nvPr/>
            </p:nvSpPr>
            <p:spPr>
              <a:xfrm>
                <a:off x="1811829" y="4050459"/>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42?</a:t>
                </a:r>
              </a:p>
            </p:txBody>
          </p:sp>
          <p:sp>
            <p:nvSpPr>
              <p:cNvPr id="14" name="Content Placeholder 1">
                <a:extLst>
                  <a:ext uri="{FF2B5EF4-FFF2-40B4-BE49-F238E27FC236}">
                    <a16:creationId xmlns:a16="http://schemas.microsoft.com/office/drawing/2014/main" id="{D2B8198B-1073-4EF0-BF40-E4B671EF72B4}"/>
                  </a:ext>
                </a:extLst>
              </p:cNvPr>
              <p:cNvSpPr txBox="1">
                <a:spLocks/>
              </p:cNvSpPr>
              <p:nvPr/>
            </p:nvSpPr>
            <p:spPr>
              <a:xfrm rot="21070634">
                <a:off x="2404039" y="4379381"/>
                <a:ext cx="114464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+ 4?</a:t>
                </a:r>
              </a:p>
            </p:txBody>
          </p:sp>
          <p:sp>
            <p:nvSpPr>
              <p:cNvPr id="15" name="Content Placeholder 1">
                <a:extLst>
                  <a:ext uri="{FF2B5EF4-FFF2-40B4-BE49-F238E27FC236}">
                    <a16:creationId xmlns:a16="http://schemas.microsoft.com/office/drawing/2014/main" id="{11D92791-7632-4188-B132-F11ACE55CE1E}"/>
                  </a:ext>
                </a:extLst>
              </p:cNvPr>
              <p:cNvSpPr txBox="1">
                <a:spLocks/>
              </p:cNvSpPr>
              <p:nvPr/>
            </p:nvSpPr>
            <p:spPr>
              <a:xfrm rot="417855">
                <a:off x="3238340" y="3995308"/>
                <a:ext cx="114464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2?</a:t>
                </a:r>
              </a:p>
            </p:txBody>
          </p:sp>
          <p:sp>
            <p:nvSpPr>
              <p:cNvPr id="16" name="Content Placeholder 1">
                <a:extLst>
                  <a:ext uri="{FF2B5EF4-FFF2-40B4-BE49-F238E27FC236}">
                    <a16:creationId xmlns:a16="http://schemas.microsoft.com/office/drawing/2014/main" id="{A1EB7D12-7748-43B8-902E-458ECE0DFBF6}"/>
                  </a:ext>
                </a:extLst>
              </p:cNvPr>
              <p:cNvSpPr txBox="1">
                <a:spLocks/>
              </p:cNvSpPr>
              <p:nvPr/>
            </p:nvSpPr>
            <p:spPr>
              <a:xfrm>
                <a:off x="4301568" y="4235209"/>
                <a:ext cx="114464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2?</a:t>
                </a:r>
              </a:p>
            </p:txBody>
          </p:sp>
          <p:sp>
            <p:nvSpPr>
              <p:cNvPr id="17" name="Content Placeholder 1">
                <a:extLst>
                  <a:ext uri="{FF2B5EF4-FFF2-40B4-BE49-F238E27FC236}">
                    <a16:creationId xmlns:a16="http://schemas.microsoft.com/office/drawing/2014/main" id="{2D27A3C4-38DE-4B94-9400-2FD616B8F3C5}"/>
                  </a:ext>
                </a:extLst>
              </p:cNvPr>
              <p:cNvSpPr txBox="1">
                <a:spLocks/>
              </p:cNvSpPr>
              <p:nvPr/>
            </p:nvSpPr>
            <p:spPr>
              <a:xfrm rot="311735">
                <a:off x="5444302" y="4063296"/>
                <a:ext cx="2407234" cy="44217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&lt; 0 then 0 else x?</a:t>
                </a:r>
              </a:p>
            </p:txBody>
          </p:sp>
        </p:grpSp>
      </p:grpSp>
    </p:spTree>
    <p:extLst>
      <p:ext uri="{BB962C8B-B14F-4D97-AF65-F5344CB8AC3E}">
        <p14:creationId xmlns:p14="http://schemas.microsoft.com/office/powerpoint/2010/main" val="127147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dirty="0"/>
              <a:t>Challenge 1: </a:t>
            </a:r>
            <a:r>
              <a:rPr lang="en-US" b="1" dirty="0"/>
              <a:t>search space</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19" name="Group 18">
            <a:extLst>
              <a:ext uri="{FF2B5EF4-FFF2-40B4-BE49-F238E27FC236}">
                <a16:creationId xmlns:a16="http://schemas.microsoft.com/office/drawing/2014/main" id="{8F7AFF89-ECD4-45FB-B60B-4009087AF207}"/>
              </a:ext>
            </a:extLst>
          </p:cNvPr>
          <p:cNvGrpSpPr/>
          <p:nvPr/>
        </p:nvGrpSpPr>
        <p:grpSpPr>
          <a:xfrm>
            <a:off x="689955" y="2641535"/>
            <a:ext cx="8771084" cy="3237720"/>
            <a:chOff x="689955" y="2641535"/>
            <a:chExt cx="8771084" cy="3237720"/>
          </a:xfrm>
        </p:grpSpPr>
        <p:sp>
          <p:nvSpPr>
            <p:cNvPr id="9" name="Content Placeholder 1">
              <a:extLst>
                <a:ext uri="{FF2B5EF4-FFF2-40B4-BE49-F238E27FC236}">
                  <a16:creationId xmlns:a16="http://schemas.microsoft.com/office/drawing/2014/main" id="{656E69F8-85D1-4C46-A5E0-9C82EF6AFDEB}"/>
                </a:ext>
              </a:extLst>
            </p:cNvPr>
            <p:cNvSpPr txBox="1">
              <a:spLocks/>
            </p:cNvSpPr>
            <p:nvPr/>
          </p:nvSpPr>
          <p:spPr>
            <a:xfrm rot="716833">
              <a:off x="3466182" y="3329550"/>
              <a:ext cx="4862556" cy="442177"/>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&gt; 0 then if x &gt; 1 then if x &gt; 2 then …</a:t>
              </a:r>
            </a:p>
          </p:txBody>
        </p:sp>
        <p:sp>
          <p:nvSpPr>
            <p:cNvPr id="10" name="Content Placeholder 1">
              <a:extLst>
                <a:ext uri="{FF2B5EF4-FFF2-40B4-BE49-F238E27FC236}">
                  <a16:creationId xmlns:a16="http://schemas.microsoft.com/office/drawing/2014/main" id="{1DF1960D-912E-4124-8DF6-FB873697D545}"/>
                </a:ext>
              </a:extLst>
            </p:cNvPr>
            <p:cNvSpPr txBox="1">
              <a:spLocks/>
            </p:cNvSpPr>
            <p:nvPr/>
          </p:nvSpPr>
          <p:spPr>
            <a:xfrm rot="21093297">
              <a:off x="5221628" y="5015340"/>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then 0 else -1?</a:t>
              </a:r>
            </a:p>
          </p:txBody>
        </p:sp>
        <p:grpSp>
          <p:nvGrpSpPr>
            <p:cNvPr id="18" name="Group 17">
              <a:extLst>
                <a:ext uri="{FF2B5EF4-FFF2-40B4-BE49-F238E27FC236}">
                  <a16:creationId xmlns:a16="http://schemas.microsoft.com/office/drawing/2014/main" id="{B9F1DB1E-0DC7-479C-A471-7867212B61FC}"/>
                </a:ext>
              </a:extLst>
            </p:cNvPr>
            <p:cNvGrpSpPr/>
            <p:nvPr/>
          </p:nvGrpSpPr>
          <p:grpSpPr>
            <a:xfrm>
              <a:off x="689955" y="2641535"/>
              <a:ext cx="7330094" cy="3237720"/>
              <a:chOff x="689955" y="2641535"/>
              <a:chExt cx="7330094" cy="3237720"/>
            </a:xfrm>
          </p:grpSpPr>
          <p:sp>
            <p:nvSpPr>
              <p:cNvPr id="5" name="Rectangle 4">
                <a:extLst>
                  <a:ext uri="{FF2B5EF4-FFF2-40B4-BE49-F238E27FC236}">
                    <a16:creationId xmlns:a16="http://schemas.microsoft.com/office/drawing/2014/main" id="{C92DA976-FD2F-4293-85DE-DD97C2C4020E}"/>
                  </a:ext>
                </a:extLst>
              </p:cNvPr>
              <p:cNvSpPr/>
              <p:nvPr/>
            </p:nvSpPr>
            <p:spPr>
              <a:xfrm>
                <a:off x="1617692" y="2641535"/>
                <a:ext cx="6402357" cy="3237720"/>
              </a:xfrm>
              <a:prstGeom prst="rect">
                <a:avLst/>
              </a:prstGeom>
              <a:noFill/>
              <a:ln w="38100">
                <a:solidFill>
                  <a:srgbClr val="A6B9C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1">
                <a:extLst>
                  <a:ext uri="{FF2B5EF4-FFF2-40B4-BE49-F238E27FC236}">
                    <a16:creationId xmlns:a16="http://schemas.microsoft.com/office/drawing/2014/main" id="{E08948F5-474F-4EC4-9F5C-1210F3506EFD}"/>
                  </a:ext>
                </a:extLst>
              </p:cNvPr>
              <p:cNvSpPr txBox="1">
                <a:spLocks/>
              </p:cNvSpPr>
              <p:nvPr/>
            </p:nvSpPr>
            <p:spPr>
              <a:xfrm>
                <a:off x="689955" y="4035287"/>
                <a:ext cx="910245"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f(x)</a:t>
                </a:r>
                <a:r>
                  <a:rPr lang="en-US" dirty="0"/>
                  <a:t> =</a:t>
                </a:r>
                <a:endParaRPr lang="en-US" i="1" dirty="0"/>
              </a:p>
            </p:txBody>
          </p:sp>
          <p:sp>
            <p:nvSpPr>
              <p:cNvPr id="7" name="Content Placeholder 1">
                <a:extLst>
                  <a:ext uri="{FF2B5EF4-FFF2-40B4-BE49-F238E27FC236}">
                    <a16:creationId xmlns:a16="http://schemas.microsoft.com/office/drawing/2014/main" id="{C1989573-A66C-4A47-A7E2-E007DEE93632}"/>
                  </a:ext>
                </a:extLst>
              </p:cNvPr>
              <p:cNvSpPr txBox="1">
                <a:spLocks/>
              </p:cNvSpPr>
              <p:nvPr/>
            </p:nvSpPr>
            <p:spPr>
              <a:xfrm rot="21199986">
                <a:off x="1852004" y="3005018"/>
                <a:ext cx="910245"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1312?</a:t>
                </a:r>
              </a:p>
            </p:txBody>
          </p:sp>
          <p:sp>
            <p:nvSpPr>
              <p:cNvPr id="8" name="Content Placeholder 1">
                <a:extLst>
                  <a:ext uri="{FF2B5EF4-FFF2-40B4-BE49-F238E27FC236}">
                    <a16:creationId xmlns:a16="http://schemas.microsoft.com/office/drawing/2014/main" id="{E1CDC726-406B-44ED-ACCF-270F8377A990}"/>
                  </a:ext>
                </a:extLst>
              </p:cNvPr>
              <p:cNvSpPr txBox="1">
                <a:spLocks/>
              </p:cNvSpPr>
              <p:nvPr/>
            </p:nvSpPr>
            <p:spPr>
              <a:xfrm rot="195772">
                <a:off x="2073730" y="3582405"/>
                <a:ext cx="3258538"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&lt; 0 then 0 else 1?</a:t>
                </a:r>
              </a:p>
            </p:txBody>
          </p:sp>
          <p:sp>
            <p:nvSpPr>
              <p:cNvPr id="11" name="Content Placeholder 1">
                <a:extLst>
                  <a:ext uri="{FF2B5EF4-FFF2-40B4-BE49-F238E27FC236}">
                    <a16:creationId xmlns:a16="http://schemas.microsoft.com/office/drawing/2014/main" id="{10748544-638C-4CE1-8809-41A5D31D1F90}"/>
                  </a:ext>
                </a:extLst>
              </p:cNvPr>
              <p:cNvSpPr txBox="1">
                <a:spLocks/>
              </p:cNvSpPr>
              <p:nvPr/>
            </p:nvSpPr>
            <p:spPr>
              <a:xfrm rot="771051">
                <a:off x="1661970" y="5215840"/>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&gt; 0 then x else 0?</a:t>
                </a:r>
              </a:p>
            </p:txBody>
          </p:sp>
          <p:sp>
            <p:nvSpPr>
              <p:cNvPr id="12" name="Content Placeholder 1">
                <a:extLst>
                  <a:ext uri="{FF2B5EF4-FFF2-40B4-BE49-F238E27FC236}">
                    <a16:creationId xmlns:a16="http://schemas.microsoft.com/office/drawing/2014/main" id="{264062E5-22C9-4A65-8634-442B4956AFF5}"/>
                  </a:ext>
                </a:extLst>
              </p:cNvPr>
              <p:cNvSpPr txBox="1">
                <a:spLocks/>
              </p:cNvSpPr>
              <p:nvPr/>
            </p:nvSpPr>
            <p:spPr>
              <a:xfrm rot="21384371">
                <a:off x="3624119" y="4708140"/>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&gt; -2 then x + 2 else 0?</a:t>
                </a:r>
              </a:p>
            </p:txBody>
          </p:sp>
          <p:sp>
            <p:nvSpPr>
              <p:cNvPr id="13" name="Content Placeholder 1">
                <a:extLst>
                  <a:ext uri="{FF2B5EF4-FFF2-40B4-BE49-F238E27FC236}">
                    <a16:creationId xmlns:a16="http://schemas.microsoft.com/office/drawing/2014/main" id="{0522F422-1860-442C-ABA1-06EE2E18E837}"/>
                  </a:ext>
                </a:extLst>
              </p:cNvPr>
              <p:cNvSpPr txBox="1">
                <a:spLocks/>
              </p:cNvSpPr>
              <p:nvPr/>
            </p:nvSpPr>
            <p:spPr>
              <a:xfrm>
                <a:off x="1811829" y="4050459"/>
                <a:ext cx="4239411"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42?</a:t>
                </a:r>
              </a:p>
            </p:txBody>
          </p:sp>
          <p:sp>
            <p:nvSpPr>
              <p:cNvPr id="14" name="Content Placeholder 1">
                <a:extLst>
                  <a:ext uri="{FF2B5EF4-FFF2-40B4-BE49-F238E27FC236}">
                    <a16:creationId xmlns:a16="http://schemas.microsoft.com/office/drawing/2014/main" id="{D2B8198B-1073-4EF0-BF40-E4B671EF72B4}"/>
                  </a:ext>
                </a:extLst>
              </p:cNvPr>
              <p:cNvSpPr txBox="1">
                <a:spLocks/>
              </p:cNvSpPr>
              <p:nvPr/>
            </p:nvSpPr>
            <p:spPr>
              <a:xfrm rot="21070634">
                <a:off x="2404039" y="4379381"/>
                <a:ext cx="114464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+ 4?</a:t>
                </a:r>
              </a:p>
            </p:txBody>
          </p:sp>
          <p:sp>
            <p:nvSpPr>
              <p:cNvPr id="15" name="Content Placeholder 1">
                <a:extLst>
                  <a:ext uri="{FF2B5EF4-FFF2-40B4-BE49-F238E27FC236}">
                    <a16:creationId xmlns:a16="http://schemas.microsoft.com/office/drawing/2014/main" id="{11D92791-7632-4188-B132-F11ACE55CE1E}"/>
                  </a:ext>
                </a:extLst>
              </p:cNvPr>
              <p:cNvSpPr txBox="1">
                <a:spLocks/>
              </p:cNvSpPr>
              <p:nvPr/>
            </p:nvSpPr>
            <p:spPr>
              <a:xfrm rot="417855">
                <a:off x="3238340" y="3995308"/>
                <a:ext cx="114464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2?</a:t>
                </a:r>
              </a:p>
            </p:txBody>
          </p:sp>
          <p:sp>
            <p:nvSpPr>
              <p:cNvPr id="16" name="Content Placeholder 1">
                <a:extLst>
                  <a:ext uri="{FF2B5EF4-FFF2-40B4-BE49-F238E27FC236}">
                    <a16:creationId xmlns:a16="http://schemas.microsoft.com/office/drawing/2014/main" id="{A1EB7D12-7748-43B8-902E-458ECE0DFBF6}"/>
                  </a:ext>
                </a:extLst>
              </p:cNvPr>
              <p:cNvSpPr txBox="1">
                <a:spLocks/>
              </p:cNvSpPr>
              <p:nvPr/>
            </p:nvSpPr>
            <p:spPr>
              <a:xfrm>
                <a:off x="4301568" y="4235209"/>
                <a:ext cx="1144644" cy="4421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2?</a:t>
                </a:r>
              </a:p>
            </p:txBody>
          </p:sp>
          <p:sp>
            <p:nvSpPr>
              <p:cNvPr id="17" name="Content Placeholder 1">
                <a:extLst>
                  <a:ext uri="{FF2B5EF4-FFF2-40B4-BE49-F238E27FC236}">
                    <a16:creationId xmlns:a16="http://schemas.microsoft.com/office/drawing/2014/main" id="{2D27A3C4-38DE-4B94-9400-2FD616B8F3C5}"/>
                  </a:ext>
                </a:extLst>
              </p:cNvPr>
              <p:cNvSpPr txBox="1">
                <a:spLocks/>
              </p:cNvSpPr>
              <p:nvPr/>
            </p:nvSpPr>
            <p:spPr>
              <a:xfrm rot="311735">
                <a:off x="5444302" y="4063296"/>
                <a:ext cx="2407234" cy="44217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x &lt; 0 then 0 else x?</a:t>
                </a:r>
              </a:p>
            </p:txBody>
          </p:sp>
        </p:grpSp>
      </p:grpSp>
    </p:spTree>
    <p:extLst>
      <p:ext uri="{BB962C8B-B14F-4D97-AF65-F5344CB8AC3E}">
        <p14:creationId xmlns:p14="http://schemas.microsoft.com/office/powerpoint/2010/main" val="27622149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19"/>
                                        </p:tgtEl>
                                      </p:cBhvr>
                                    </p:animEffect>
                                    <p:set>
                                      <p:cBhvr>
                                        <p:cTn id="7" dur="1" fill="hold">
                                          <p:stCondLst>
                                            <p:cond delay="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dirty="0"/>
              <a:t>Challenge 1: </a:t>
            </a:r>
            <a:r>
              <a:rPr lang="en-US" b="1" dirty="0"/>
              <a:t>search space</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sp>
        <p:nvSpPr>
          <p:cNvPr id="4" name="Content Placeholder 1">
            <a:extLst>
              <a:ext uri="{FF2B5EF4-FFF2-40B4-BE49-F238E27FC236}">
                <a16:creationId xmlns:a16="http://schemas.microsoft.com/office/drawing/2014/main" id="{588CCD29-2F71-4D49-A992-078BD3EDFEE1}"/>
              </a:ext>
            </a:extLst>
          </p:cNvPr>
          <p:cNvSpPr txBox="1">
            <a:spLocks/>
          </p:cNvSpPr>
          <p:nvPr/>
        </p:nvSpPr>
        <p:spPr>
          <a:xfrm>
            <a:off x="689955" y="2282825"/>
            <a:ext cx="7764088"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Challenge 2: </a:t>
            </a:r>
            <a:r>
              <a:rPr lang="en-US" b="1" dirty="0"/>
              <a:t>dependent optimization</a:t>
            </a:r>
            <a:endParaRPr lang="en-US" i="1" dirty="0"/>
          </a:p>
        </p:txBody>
      </p:sp>
    </p:spTree>
    <p:extLst>
      <p:ext uri="{BB962C8B-B14F-4D97-AF65-F5344CB8AC3E}">
        <p14:creationId xmlns:p14="http://schemas.microsoft.com/office/powerpoint/2010/main" val="167473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dirty="0"/>
              <a:t>Challenge 1: </a:t>
            </a:r>
            <a:r>
              <a:rPr lang="en-US" b="1" dirty="0"/>
              <a:t>search space</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sp>
        <p:nvSpPr>
          <p:cNvPr id="4" name="Content Placeholder 1">
            <a:extLst>
              <a:ext uri="{FF2B5EF4-FFF2-40B4-BE49-F238E27FC236}">
                <a16:creationId xmlns:a16="http://schemas.microsoft.com/office/drawing/2014/main" id="{588CCD29-2F71-4D49-A992-078BD3EDFEE1}"/>
              </a:ext>
            </a:extLst>
          </p:cNvPr>
          <p:cNvSpPr txBox="1">
            <a:spLocks/>
          </p:cNvSpPr>
          <p:nvPr/>
        </p:nvSpPr>
        <p:spPr>
          <a:xfrm>
            <a:off x="689955" y="2282825"/>
            <a:ext cx="7764088"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Challenge 2: </a:t>
            </a:r>
            <a:r>
              <a:rPr lang="en-US" b="1" dirty="0"/>
              <a:t>dependent optimization</a:t>
            </a:r>
            <a:endParaRPr lang="en-US" i="1" dirty="0"/>
          </a:p>
        </p:txBody>
      </p:sp>
    </p:spTree>
    <p:extLst>
      <p:ext uri="{BB962C8B-B14F-4D97-AF65-F5344CB8AC3E}">
        <p14:creationId xmlns:p14="http://schemas.microsoft.com/office/powerpoint/2010/main" val="289222761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
                                        </p:tgtEl>
                                      </p:cBhvr>
                                    </p:animEffect>
                                    <p:set>
                                      <p:cBhvr>
                                        <p:cTn id="7" dur="1" fill="hold">
                                          <p:stCondLst>
                                            <p:cond delay="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2">
                                            <p:txEl>
                                              <p:pRg st="0" end="0"/>
                                            </p:txEl>
                                          </p:spTgt>
                                        </p:tgtEl>
                                      </p:cBhvr>
                                    </p:animEffect>
                                    <p:set>
                                      <p:cBhvr>
                                        <p:cTn id="10" dur="1" fill="hold">
                                          <p:stCondLst>
                                            <p:cond delay="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sp>
        <p:nvSpPr>
          <p:cNvPr id="4" name="Content Placeholder 1">
            <a:extLst>
              <a:ext uri="{FF2B5EF4-FFF2-40B4-BE49-F238E27FC236}">
                <a16:creationId xmlns:a16="http://schemas.microsoft.com/office/drawing/2014/main" id="{588CCD29-2F71-4D49-A992-078BD3EDFEE1}"/>
              </a:ext>
            </a:extLst>
          </p:cNvPr>
          <p:cNvSpPr txBox="1">
            <a:spLocks/>
          </p:cNvSpPr>
          <p:nvPr/>
        </p:nvSpPr>
        <p:spPr>
          <a:xfrm>
            <a:off x="689955" y="2282825"/>
            <a:ext cx="7764088"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Conditional structure inference </a:t>
            </a:r>
            <a:r>
              <a:rPr lang="en-US" i="1" dirty="0"/>
              <a:t>(future work)</a:t>
            </a:r>
          </a:p>
        </p:txBody>
      </p:sp>
    </p:spTree>
    <p:extLst>
      <p:ext uri="{BB962C8B-B14F-4D97-AF65-F5344CB8AC3E}">
        <p14:creationId xmlns:p14="http://schemas.microsoft.com/office/powerpoint/2010/main" val="15488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sp>
        <p:nvSpPr>
          <p:cNvPr id="4" name="Content Placeholder 1">
            <a:extLst>
              <a:ext uri="{FF2B5EF4-FFF2-40B4-BE49-F238E27FC236}">
                <a16:creationId xmlns:a16="http://schemas.microsoft.com/office/drawing/2014/main" id="{588CCD29-2F71-4D49-A992-078BD3EDFEE1}"/>
              </a:ext>
            </a:extLst>
          </p:cNvPr>
          <p:cNvSpPr txBox="1">
            <a:spLocks/>
          </p:cNvSpPr>
          <p:nvPr/>
        </p:nvSpPr>
        <p:spPr>
          <a:xfrm>
            <a:off x="689955" y="2282825"/>
            <a:ext cx="7764088"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Conditional structure inference </a:t>
            </a:r>
            <a:r>
              <a:rPr lang="en-US" i="1" dirty="0"/>
              <a:t>(future work)</a:t>
            </a:r>
          </a:p>
        </p:txBody>
      </p:sp>
    </p:spTree>
    <p:extLst>
      <p:ext uri="{BB962C8B-B14F-4D97-AF65-F5344CB8AC3E}">
        <p14:creationId xmlns:p14="http://schemas.microsoft.com/office/powerpoint/2010/main" val="17056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
                                        </p:tgtEl>
                                      </p:cBhvr>
                                    </p:animEffect>
                                    <p:set>
                                      <p:cBhvr>
                                        <p:cTn id="7"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24" name="Group 23">
            <a:extLst>
              <a:ext uri="{FF2B5EF4-FFF2-40B4-BE49-F238E27FC236}">
                <a16:creationId xmlns:a16="http://schemas.microsoft.com/office/drawing/2014/main" id="{45BAE113-D474-40B5-B923-9613652EA1D1}"/>
              </a:ext>
            </a:extLst>
          </p:cNvPr>
          <p:cNvGrpSpPr/>
          <p:nvPr/>
        </p:nvGrpSpPr>
        <p:grpSpPr>
          <a:xfrm>
            <a:off x="689955" y="2460969"/>
            <a:ext cx="3349129" cy="3278713"/>
            <a:chOff x="689955" y="2460969"/>
            <a:chExt cx="3349129" cy="3278713"/>
          </a:xfrm>
        </p:grpSpPr>
        <p:cxnSp>
          <p:nvCxnSpPr>
            <p:cNvPr id="5" name="Straight Connector 4">
              <a:extLst>
                <a:ext uri="{FF2B5EF4-FFF2-40B4-BE49-F238E27FC236}">
                  <a16:creationId xmlns:a16="http://schemas.microsoft.com/office/drawing/2014/main" id="{3DBA573B-F60E-4D66-BE72-3B3E485C3077}"/>
                </a:ext>
              </a:extLst>
            </p:cNvPr>
            <p:cNvCxnSpPr>
              <a:cxnSpLocks/>
            </p:cNvCxnSpPr>
            <p:nvPr/>
          </p:nvCxnSpPr>
          <p:spPr>
            <a:xfrm flipV="1">
              <a:off x="1078919" y="2551534"/>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E4847CA-2576-4E2F-A926-E86187CBA36A}"/>
                </a:ext>
              </a:extLst>
            </p:cNvPr>
            <p:cNvCxnSpPr>
              <a:cxnSpLocks/>
            </p:cNvCxnSpPr>
            <p:nvPr/>
          </p:nvCxnSpPr>
          <p:spPr>
            <a:xfrm>
              <a:off x="1078919" y="5294734"/>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D60CA4F-7D28-44BF-B409-C4E1AD2F46DF}"/>
                </a:ext>
              </a:extLst>
            </p:cNvPr>
            <p:cNvSpPr txBox="1"/>
            <p:nvPr/>
          </p:nvSpPr>
          <p:spPr>
            <a:xfrm>
              <a:off x="2357213" y="5462683"/>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8" name="TextBox 7">
              <a:extLst>
                <a:ext uri="{FF2B5EF4-FFF2-40B4-BE49-F238E27FC236}">
                  <a16:creationId xmlns:a16="http://schemas.microsoft.com/office/drawing/2014/main" id="{11303E41-78B8-44B8-B84A-03487F4F085B}"/>
                </a:ext>
              </a:extLst>
            </p:cNvPr>
            <p:cNvSpPr txBox="1"/>
            <p:nvPr/>
          </p:nvSpPr>
          <p:spPr>
            <a:xfrm rot="16200000">
              <a:off x="297700" y="2853224"/>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9" name="Straight Connector 8">
              <a:extLst>
                <a:ext uri="{FF2B5EF4-FFF2-40B4-BE49-F238E27FC236}">
                  <a16:creationId xmlns:a16="http://schemas.microsoft.com/office/drawing/2014/main" id="{CCD6F120-54DD-4EA6-B627-9EE343396DD6}"/>
                </a:ext>
              </a:extLst>
            </p:cNvPr>
            <p:cNvCxnSpPr>
              <a:cxnSpLocks/>
            </p:cNvCxnSpPr>
            <p:nvPr/>
          </p:nvCxnSpPr>
          <p:spPr>
            <a:xfrm flipV="1">
              <a:off x="1078919" y="3811166"/>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231B79-2433-494B-A82D-117220ED8274}"/>
                </a:ext>
              </a:extLst>
            </p:cNvPr>
            <p:cNvCxnSpPr/>
            <p:nvPr/>
          </p:nvCxnSpPr>
          <p:spPr>
            <a:xfrm>
              <a:off x="1704070" y="3811166"/>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3DE01CD-F1C6-428F-AD1D-106E54DA62E0}"/>
                </a:ext>
              </a:extLst>
            </p:cNvPr>
            <p:cNvCxnSpPr>
              <a:cxnSpLocks/>
            </p:cNvCxnSpPr>
            <p:nvPr/>
          </p:nvCxnSpPr>
          <p:spPr>
            <a:xfrm flipV="1">
              <a:off x="2235915" y="4254370"/>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D9FD25D6-DBAA-4F01-8252-0BC529FCAE2A}"/>
                </a:ext>
              </a:extLst>
            </p:cNvPr>
            <p:cNvSpPr/>
            <p:nvPr/>
          </p:nvSpPr>
          <p:spPr>
            <a:xfrm>
              <a:off x="2842406" y="3390231"/>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3" name="TextBox 12">
            <a:extLst>
              <a:ext uri="{FF2B5EF4-FFF2-40B4-BE49-F238E27FC236}">
                <a16:creationId xmlns:a16="http://schemas.microsoft.com/office/drawing/2014/main" id="{B22CF747-99EA-40AA-BBED-53166AD0EA99}"/>
              </a:ext>
            </a:extLst>
          </p:cNvPr>
          <p:cNvSpPr txBox="1"/>
          <p:nvPr/>
        </p:nvSpPr>
        <p:spPr>
          <a:xfrm>
            <a:off x="3812790" y="3244053"/>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grpSp>
        <p:nvGrpSpPr>
          <p:cNvPr id="26" name="Group 25">
            <a:extLst>
              <a:ext uri="{FF2B5EF4-FFF2-40B4-BE49-F238E27FC236}">
                <a16:creationId xmlns:a16="http://schemas.microsoft.com/office/drawing/2014/main" id="{2F9A8EA2-B8DB-4D2A-B926-F2E77EBDD235}"/>
              </a:ext>
            </a:extLst>
          </p:cNvPr>
          <p:cNvGrpSpPr/>
          <p:nvPr/>
        </p:nvGrpSpPr>
        <p:grpSpPr>
          <a:xfrm>
            <a:off x="1078919" y="2969297"/>
            <a:ext cx="2724529" cy="1285073"/>
            <a:chOff x="1078919" y="2969297"/>
            <a:chExt cx="2724529" cy="1285073"/>
          </a:xfrm>
        </p:grpSpPr>
        <p:cxnSp>
          <p:nvCxnSpPr>
            <p:cNvPr id="14" name="Straight Connector 13">
              <a:extLst>
                <a:ext uri="{FF2B5EF4-FFF2-40B4-BE49-F238E27FC236}">
                  <a16:creationId xmlns:a16="http://schemas.microsoft.com/office/drawing/2014/main" id="{499F6C00-907C-440A-9405-56C2F316F952}"/>
                </a:ext>
              </a:extLst>
            </p:cNvPr>
            <p:cNvCxnSpPr>
              <a:cxnSpLocks/>
            </p:cNvCxnSpPr>
            <p:nvPr/>
          </p:nvCxnSpPr>
          <p:spPr>
            <a:xfrm flipV="1">
              <a:off x="1078919" y="3643218"/>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6FAF2D-3FC4-455D-9764-44457279B38D}"/>
                </a:ext>
              </a:extLst>
            </p:cNvPr>
            <p:cNvCxnSpPr>
              <a:cxnSpLocks/>
            </p:cNvCxnSpPr>
            <p:nvPr/>
          </p:nvCxnSpPr>
          <p:spPr>
            <a:xfrm>
              <a:off x="1666747" y="3643218"/>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172E6B15-37E1-4AE1-B544-D3CD6244E426}"/>
                </a:ext>
              </a:extLst>
            </p:cNvPr>
            <p:cNvSpPr/>
            <p:nvPr/>
          </p:nvSpPr>
          <p:spPr>
            <a:xfrm>
              <a:off x="2245245" y="2969297"/>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7" name="TextBox 16">
            <a:extLst>
              <a:ext uri="{FF2B5EF4-FFF2-40B4-BE49-F238E27FC236}">
                <a16:creationId xmlns:a16="http://schemas.microsoft.com/office/drawing/2014/main" id="{71C59FFB-2E0D-4B61-8516-CA8637D87589}"/>
              </a:ext>
            </a:extLst>
          </p:cNvPr>
          <p:cNvSpPr txBox="1"/>
          <p:nvPr/>
        </p:nvSpPr>
        <p:spPr>
          <a:xfrm>
            <a:off x="3812790" y="2806974"/>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cxnSp>
        <p:nvCxnSpPr>
          <p:cNvPr id="18" name="Straight Connector 17">
            <a:extLst>
              <a:ext uri="{FF2B5EF4-FFF2-40B4-BE49-F238E27FC236}">
                <a16:creationId xmlns:a16="http://schemas.microsoft.com/office/drawing/2014/main" id="{F60A8DBB-A0E8-49FB-89CB-26FB77ACBA13}"/>
              </a:ext>
            </a:extLst>
          </p:cNvPr>
          <p:cNvCxnSpPr>
            <a:cxnSpLocks/>
          </p:cNvCxnSpPr>
          <p:nvPr/>
        </p:nvCxnSpPr>
        <p:spPr>
          <a:xfrm flipV="1">
            <a:off x="1078919" y="2922063"/>
            <a:ext cx="625151" cy="111969"/>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F80CA8A-032B-4066-879C-2ADAC6506BD7}"/>
              </a:ext>
            </a:extLst>
          </p:cNvPr>
          <p:cNvCxnSpPr/>
          <p:nvPr/>
        </p:nvCxnSpPr>
        <p:spPr>
          <a:xfrm>
            <a:off x="1704070" y="2931393"/>
            <a:ext cx="499188" cy="275555"/>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D4C624-CCCB-4A75-80B1-07F532C8DE88}"/>
              </a:ext>
            </a:extLst>
          </p:cNvPr>
          <p:cNvCxnSpPr/>
          <p:nvPr/>
        </p:nvCxnSpPr>
        <p:spPr>
          <a:xfrm flipV="1">
            <a:off x="2196261" y="3149515"/>
            <a:ext cx="646145" cy="61804"/>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A19D6FA-4307-4230-A8FC-D04725938850}"/>
              </a:ext>
            </a:extLst>
          </p:cNvPr>
          <p:cNvCxnSpPr/>
          <p:nvPr/>
        </p:nvCxnSpPr>
        <p:spPr>
          <a:xfrm flipV="1">
            <a:off x="2842406" y="2600157"/>
            <a:ext cx="961042" cy="534293"/>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CB0211F-4829-4D33-952E-08963B60BDD1}"/>
              </a:ext>
            </a:extLst>
          </p:cNvPr>
          <p:cNvSpPr txBox="1"/>
          <p:nvPr/>
        </p:nvSpPr>
        <p:spPr>
          <a:xfrm>
            <a:off x="3812790" y="2451581"/>
            <a:ext cx="1524776" cy="276999"/>
          </a:xfrm>
          <a:prstGeom prst="rect">
            <a:avLst/>
          </a:prstGeom>
          <a:noFill/>
        </p:spPr>
        <p:txBody>
          <a:bodyPr wrap="none" rtlCol="0">
            <a:spAutoFit/>
          </a:bodyPr>
          <a:lstStyle/>
          <a:p>
            <a:r>
              <a:rPr lang="en-US" sz="1200" i="1" dirty="0">
                <a:solidFill>
                  <a:srgbClr val="466A7C"/>
                </a:solidFill>
                <a:latin typeface="Fira Sans" panose="020B0503050000020004" pitchFamily="34" charset="0"/>
              </a:rPr>
              <a:t>initial upper bound</a:t>
            </a:r>
          </a:p>
        </p:txBody>
      </p:sp>
      <p:cxnSp>
        <p:nvCxnSpPr>
          <p:cNvPr id="29" name="Straight Connector 28">
            <a:extLst>
              <a:ext uri="{FF2B5EF4-FFF2-40B4-BE49-F238E27FC236}">
                <a16:creationId xmlns:a16="http://schemas.microsoft.com/office/drawing/2014/main" id="{0D056714-31EB-4157-B938-E26C79DD74F6}"/>
              </a:ext>
            </a:extLst>
          </p:cNvPr>
          <p:cNvCxnSpPr>
            <a:cxnSpLocks/>
          </p:cNvCxnSpPr>
          <p:nvPr/>
        </p:nvCxnSpPr>
        <p:spPr>
          <a:xfrm>
            <a:off x="1069577" y="3040950"/>
            <a:ext cx="587828" cy="18812"/>
          </a:xfrm>
          <a:prstGeom prst="line">
            <a:avLst/>
          </a:prstGeom>
          <a:ln w="28575">
            <a:solidFill>
              <a:srgbClr val="7794A1"/>
            </a:solidFill>
            <a:prstDash val="dash"/>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8C3522-5AC5-46C2-841E-34D042BB18EF}"/>
              </a:ext>
            </a:extLst>
          </p:cNvPr>
          <p:cNvCxnSpPr>
            <a:cxnSpLocks/>
          </p:cNvCxnSpPr>
          <p:nvPr/>
        </p:nvCxnSpPr>
        <p:spPr>
          <a:xfrm>
            <a:off x="1685386" y="3059762"/>
            <a:ext cx="508530" cy="154104"/>
          </a:xfrm>
          <a:prstGeom prst="line">
            <a:avLst/>
          </a:prstGeom>
          <a:ln w="28575">
            <a:solidFill>
              <a:srgbClr val="7794A1"/>
            </a:solidFill>
            <a:prstDash val="dash"/>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94379D2-FD27-4303-B2F8-4D877D451B91}"/>
              </a:ext>
            </a:extLst>
          </p:cNvPr>
          <p:cNvCxnSpPr>
            <a:cxnSpLocks/>
          </p:cNvCxnSpPr>
          <p:nvPr/>
        </p:nvCxnSpPr>
        <p:spPr>
          <a:xfrm flipV="1">
            <a:off x="2186919" y="3156433"/>
            <a:ext cx="646145" cy="61804"/>
          </a:xfrm>
          <a:prstGeom prst="line">
            <a:avLst/>
          </a:prstGeom>
          <a:ln w="28575">
            <a:solidFill>
              <a:srgbClr val="7794A1"/>
            </a:solidFill>
            <a:prstDash val="dash"/>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EBEA98A-E5B8-43B9-9432-29C5C1C28E87}"/>
              </a:ext>
            </a:extLst>
          </p:cNvPr>
          <p:cNvCxnSpPr>
            <a:cxnSpLocks/>
          </p:cNvCxnSpPr>
          <p:nvPr/>
        </p:nvCxnSpPr>
        <p:spPr>
          <a:xfrm flipV="1">
            <a:off x="2833064" y="2607076"/>
            <a:ext cx="961042" cy="534292"/>
          </a:xfrm>
          <a:prstGeom prst="line">
            <a:avLst/>
          </a:prstGeom>
          <a:ln w="28575">
            <a:solidFill>
              <a:srgbClr val="7794A1"/>
            </a:solidFill>
            <a:prstDash val="dash"/>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96325A-EFC0-4EB5-8737-EAE773EFD782}"/>
              </a:ext>
            </a:extLst>
          </p:cNvPr>
          <p:cNvCxnSpPr>
            <a:cxnSpLocks/>
          </p:cNvCxnSpPr>
          <p:nvPr/>
        </p:nvCxnSpPr>
        <p:spPr>
          <a:xfrm flipV="1">
            <a:off x="1076574" y="3142025"/>
            <a:ext cx="606477" cy="19127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E7E2175-3CB3-4409-A8A3-49BDE5F221B9}"/>
              </a:ext>
            </a:extLst>
          </p:cNvPr>
          <p:cNvCxnSpPr>
            <a:cxnSpLocks/>
          </p:cNvCxnSpPr>
          <p:nvPr/>
        </p:nvCxnSpPr>
        <p:spPr>
          <a:xfrm>
            <a:off x="1692382" y="3150714"/>
            <a:ext cx="508531" cy="58781"/>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C76623B-09CF-423F-90B6-D5CFD0533709}"/>
              </a:ext>
            </a:extLst>
          </p:cNvPr>
          <p:cNvCxnSpPr>
            <a:cxnSpLocks/>
          </p:cNvCxnSpPr>
          <p:nvPr/>
        </p:nvCxnSpPr>
        <p:spPr>
          <a:xfrm flipV="1">
            <a:off x="2193916" y="3152062"/>
            <a:ext cx="646145" cy="61804"/>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A0B600A-549D-49B7-A0D2-A9DDBEB9C43A}"/>
              </a:ext>
            </a:extLst>
          </p:cNvPr>
          <p:cNvCxnSpPr>
            <a:cxnSpLocks/>
          </p:cNvCxnSpPr>
          <p:nvPr/>
        </p:nvCxnSpPr>
        <p:spPr>
          <a:xfrm flipV="1">
            <a:off x="2840061" y="2800009"/>
            <a:ext cx="961041" cy="336988"/>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3C76E76-D425-48BC-B334-C01A54C14F9E}"/>
              </a:ext>
            </a:extLst>
          </p:cNvPr>
          <p:cNvCxnSpPr>
            <a:cxnSpLocks/>
          </p:cNvCxnSpPr>
          <p:nvPr/>
        </p:nvCxnSpPr>
        <p:spPr>
          <a:xfrm flipV="1">
            <a:off x="1088252" y="3144055"/>
            <a:ext cx="606477" cy="19127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832C89C-BC2B-4D23-BC0E-E0C0C6E6DF8A}"/>
              </a:ext>
            </a:extLst>
          </p:cNvPr>
          <p:cNvCxnSpPr>
            <a:cxnSpLocks/>
          </p:cNvCxnSpPr>
          <p:nvPr/>
        </p:nvCxnSpPr>
        <p:spPr>
          <a:xfrm>
            <a:off x="1704060" y="3152744"/>
            <a:ext cx="531845" cy="335739"/>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6B81766-F08D-47C4-A045-9122A5020986}"/>
              </a:ext>
            </a:extLst>
          </p:cNvPr>
          <p:cNvCxnSpPr>
            <a:cxnSpLocks/>
          </p:cNvCxnSpPr>
          <p:nvPr/>
        </p:nvCxnSpPr>
        <p:spPr>
          <a:xfrm flipV="1">
            <a:off x="2245235" y="3154092"/>
            <a:ext cx="606504" cy="349497"/>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5B87B1-AB54-4C69-A2EB-06CABA13A8D7}"/>
              </a:ext>
            </a:extLst>
          </p:cNvPr>
          <p:cNvCxnSpPr>
            <a:cxnSpLocks/>
          </p:cNvCxnSpPr>
          <p:nvPr/>
        </p:nvCxnSpPr>
        <p:spPr>
          <a:xfrm flipV="1">
            <a:off x="2851739" y="2802039"/>
            <a:ext cx="961041" cy="336988"/>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86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 fill="hold"/>
                                        <p:tgtEl>
                                          <p:spTgt spid="18"/>
                                        </p:tgtEl>
                                        <p:attrNameLst>
                                          <p:attrName>stroke.color</p:attrName>
                                        </p:attrNameLst>
                                      </p:cBhvr>
                                      <p:to>
                                        <a:srgbClr val="D2DFE6"/>
                                      </p:to>
                                    </p:animClr>
                                    <p:set>
                                      <p:cBhvr>
                                        <p:cTn id="7" dur="100" fill="hold"/>
                                        <p:tgtEl>
                                          <p:spTgt spid="1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0" fill="hold"/>
                                        <p:tgtEl>
                                          <p:spTgt spid="19"/>
                                        </p:tgtEl>
                                        <p:attrNameLst>
                                          <p:attrName>stroke.color</p:attrName>
                                        </p:attrNameLst>
                                      </p:cBhvr>
                                      <p:to>
                                        <a:srgbClr val="D2DFE6"/>
                                      </p:to>
                                    </p:animClr>
                                    <p:set>
                                      <p:cBhvr>
                                        <p:cTn id="10" dur="100" fill="hold"/>
                                        <p:tgtEl>
                                          <p:spTgt spid="19"/>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0" fill="hold"/>
                                        <p:tgtEl>
                                          <p:spTgt spid="20"/>
                                        </p:tgtEl>
                                        <p:attrNameLst>
                                          <p:attrName>stroke.color</p:attrName>
                                        </p:attrNameLst>
                                      </p:cBhvr>
                                      <p:to>
                                        <a:srgbClr val="D2DFE6"/>
                                      </p:to>
                                    </p:animClr>
                                    <p:set>
                                      <p:cBhvr>
                                        <p:cTn id="13" dur="100" fill="hold"/>
                                        <p:tgtEl>
                                          <p:spTgt spid="2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100" fill="hold"/>
                                        <p:tgtEl>
                                          <p:spTgt spid="21"/>
                                        </p:tgtEl>
                                        <p:attrNameLst>
                                          <p:attrName>stroke.color</p:attrName>
                                        </p:attrNameLst>
                                      </p:cBhvr>
                                      <p:to>
                                        <a:srgbClr val="D2DFE6"/>
                                      </p:to>
                                    </p:animClr>
                                    <p:set>
                                      <p:cBhvr>
                                        <p:cTn id="16" dur="100" fill="hold"/>
                                        <p:tgtEl>
                                          <p:spTgt spid="21"/>
                                        </p:tgtEl>
                                        <p:attrNameLst>
                                          <p:attrName>stroke.on</p:attrName>
                                        </p:attrNameLst>
                                      </p:cBhvr>
                                      <p:to>
                                        <p:strVal val="true"/>
                                      </p:to>
                                    </p:set>
                                  </p:childTnLst>
                                </p:cTn>
                              </p:par>
                              <p:par>
                                <p:cTn id="17" presetID="3" presetClass="emph" presetSubtype="2" fill="hold" grpId="0" nodeType="withEffect">
                                  <p:stCondLst>
                                    <p:cond delay="0"/>
                                  </p:stCondLst>
                                  <p:childTnLst>
                                    <p:animClr clrSpc="rgb" dir="cw">
                                      <p:cBhvr override="childStyle">
                                        <p:cTn id="18" dur="100" fill="hold"/>
                                        <p:tgtEl>
                                          <p:spTgt spid="22"/>
                                        </p:tgtEl>
                                        <p:attrNameLst>
                                          <p:attrName>style.color</p:attrName>
                                        </p:attrNameLst>
                                      </p:cBhvr>
                                      <p:to>
                                        <a:srgbClr val="D2DFE6"/>
                                      </p:to>
                                    </p:animClr>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100" fill="hold"/>
                                        <p:tgtEl>
                                          <p:spTgt spid="29"/>
                                        </p:tgtEl>
                                        <p:attrNameLst>
                                          <p:attrName>stroke.color</p:attrName>
                                        </p:attrNameLst>
                                      </p:cBhvr>
                                      <p:to>
                                        <a:srgbClr val="D2DFE6"/>
                                      </p:to>
                                    </p:animClr>
                                    <p:set>
                                      <p:cBhvr>
                                        <p:cTn id="35" dur="100" fill="hold"/>
                                        <p:tgtEl>
                                          <p:spTgt spid="29"/>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100" fill="hold"/>
                                        <p:tgtEl>
                                          <p:spTgt spid="30"/>
                                        </p:tgtEl>
                                        <p:attrNameLst>
                                          <p:attrName>stroke.color</p:attrName>
                                        </p:attrNameLst>
                                      </p:cBhvr>
                                      <p:to>
                                        <a:srgbClr val="D2DFE6"/>
                                      </p:to>
                                    </p:animClr>
                                    <p:set>
                                      <p:cBhvr>
                                        <p:cTn id="38" dur="100" fill="hold"/>
                                        <p:tgtEl>
                                          <p:spTgt spid="30"/>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100" fill="hold"/>
                                        <p:tgtEl>
                                          <p:spTgt spid="31"/>
                                        </p:tgtEl>
                                        <p:attrNameLst>
                                          <p:attrName>stroke.color</p:attrName>
                                        </p:attrNameLst>
                                      </p:cBhvr>
                                      <p:to>
                                        <a:srgbClr val="D2DFE6"/>
                                      </p:to>
                                    </p:animClr>
                                    <p:set>
                                      <p:cBhvr>
                                        <p:cTn id="41" dur="100" fill="hold"/>
                                        <p:tgtEl>
                                          <p:spTgt spid="3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100" fill="hold"/>
                                        <p:tgtEl>
                                          <p:spTgt spid="32"/>
                                        </p:tgtEl>
                                        <p:attrNameLst>
                                          <p:attrName>stroke.color</p:attrName>
                                        </p:attrNameLst>
                                      </p:cBhvr>
                                      <p:to>
                                        <a:srgbClr val="D2DFE6"/>
                                      </p:to>
                                    </p:animClr>
                                    <p:set>
                                      <p:cBhvr>
                                        <p:cTn id="44" dur="100" fill="hold"/>
                                        <p:tgtEl>
                                          <p:spTgt spid="32"/>
                                        </p:tgtEl>
                                        <p:attrNameLst>
                                          <p:attrName>stroke.on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
                                        <p:tgtEl>
                                          <p:spTgt spid="35"/>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1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100" fill="hold"/>
                                        <p:tgtEl>
                                          <p:spTgt spid="33"/>
                                        </p:tgtEl>
                                        <p:attrNameLst>
                                          <p:attrName>stroke.color</p:attrName>
                                        </p:attrNameLst>
                                      </p:cBhvr>
                                      <p:to>
                                        <a:srgbClr val="D2DFE6"/>
                                      </p:to>
                                    </p:animClr>
                                    <p:set>
                                      <p:cBhvr>
                                        <p:cTn id="61" dur="100" fill="hold"/>
                                        <p:tgtEl>
                                          <p:spTgt spid="33"/>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 fill="hold"/>
                                        <p:tgtEl>
                                          <p:spTgt spid="34"/>
                                        </p:tgtEl>
                                        <p:attrNameLst>
                                          <p:attrName>stroke.color</p:attrName>
                                        </p:attrNameLst>
                                      </p:cBhvr>
                                      <p:to>
                                        <a:srgbClr val="D2DFE6"/>
                                      </p:to>
                                    </p:animClr>
                                    <p:set>
                                      <p:cBhvr>
                                        <p:cTn id="64" dur="100" fill="hold"/>
                                        <p:tgtEl>
                                          <p:spTgt spid="34"/>
                                        </p:tgtEl>
                                        <p:attrNameLst>
                                          <p:attrName>stroke.on</p:attrName>
                                        </p:attrNameLst>
                                      </p:cBhvr>
                                      <p:to>
                                        <p:strVal val="true"/>
                                      </p:to>
                                    </p:set>
                                  </p:childTnLst>
                                </p:cTn>
                              </p:par>
                              <p:par>
                                <p:cTn id="65" presetID="7" presetClass="emph" presetSubtype="2" fill="hold" nodeType="withEffect">
                                  <p:stCondLst>
                                    <p:cond delay="0"/>
                                  </p:stCondLst>
                                  <p:childTnLst>
                                    <p:animClr clrSpc="rgb" dir="cw">
                                      <p:cBhvr>
                                        <p:cTn id="66" dur="100" fill="hold"/>
                                        <p:tgtEl>
                                          <p:spTgt spid="35"/>
                                        </p:tgtEl>
                                        <p:attrNameLst>
                                          <p:attrName>stroke.color</p:attrName>
                                        </p:attrNameLst>
                                      </p:cBhvr>
                                      <p:to>
                                        <a:srgbClr val="D2DFE6"/>
                                      </p:to>
                                    </p:animClr>
                                    <p:set>
                                      <p:cBhvr>
                                        <p:cTn id="67" dur="100" fill="hold"/>
                                        <p:tgtEl>
                                          <p:spTgt spid="35"/>
                                        </p:tgtEl>
                                        <p:attrNameLst>
                                          <p:attrName>stroke.on</p:attrName>
                                        </p:attrNameLst>
                                      </p:cBhvr>
                                      <p:to>
                                        <p:strVal val="true"/>
                                      </p:to>
                                    </p:set>
                                  </p:childTnLst>
                                </p:cTn>
                              </p:par>
                              <p:par>
                                <p:cTn id="68" presetID="7" presetClass="emph" presetSubtype="2" fill="hold" nodeType="withEffect">
                                  <p:stCondLst>
                                    <p:cond delay="0"/>
                                  </p:stCondLst>
                                  <p:childTnLst>
                                    <p:animClr clrSpc="rgb" dir="cw">
                                      <p:cBhvr>
                                        <p:cTn id="69" dur="100" fill="hold"/>
                                        <p:tgtEl>
                                          <p:spTgt spid="36"/>
                                        </p:tgtEl>
                                        <p:attrNameLst>
                                          <p:attrName>stroke.color</p:attrName>
                                        </p:attrNameLst>
                                      </p:cBhvr>
                                      <p:to>
                                        <a:srgbClr val="D2DFE6"/>
                                      </p:to>
                                    </p:animClr>
                                    <p:set>
                                      <p:cBhvr>
                                        <p:cTn id="70" dur="100" fill="hold"/>
                                        <p:tgtEl>
                                          <p:spTgt spid="36"/>
                                        </p:tgtEl>
                                        <p:attrNameLst>
                                          <p:attrName>stroke.on</p:attrName>
                                        </p:attrNameLst>
                                      </p:cBhvr>
                                      <p:to>
                                        <p:strVal val="true"/>
                                      </p:to>
                                    </p:set>
                                  </p:childTnLst>
                                </p:cTn>
                              </p:par>
                              <p:par>
                                <p:cTn id="71" presetID="10"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100"/>
                                        <p:tgtEl>
                                          <p:spTgt spid="37"/>
                                        </p:tgtEl>
                                      </p:cBhvr>
                                    </p:animEffect>
                                  </p:childTnLst>
                                </p:cTn>
                              </p:par>
                              <p:par>
                                <p:cTn id="74" presetID="10"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100"/>
                                        <p:tgtEl>
                                          <p:spTgt spid="38"/>
                                        </p:tgtEl>
                                      </p:cBhvr>
                                    </p:animEffect>
                                  </p:childTnLst>
                                </p:cTn>
                              </p:par>
                              <p:par>
                                <p:cTn id="77" presetID="10"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100"/>
                                        <p:tgtEl>
                                          <p:spTgt spid="39"/>
                                        </p:tgtEl>
                                      </p:cBhvr>
                                    </p:animEffect>
                                  </p:childTnLst>
                                </p:cTn>
                              </p:par>
                              <p:par>
                                <p:cTn id="80" presetID="10" presetClass="entr" presetSubtype="0"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1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2" name="TextBox 1">
            <a:extLst>
              <a:ext uri="{FF2B5EF4-FFF2-40B4-BE49-F238E27FC236}">
                <a16:creationId xmlns:a16="http://schemas.microsoft.com/office/drawing/2014/main" id="{B18E7450-4021-4C49-8583-D932227E1D7F}"/>
              </a:ext>
            </a:extLst>
          </p:cNvPr>
          <p:cNvSpPr txBox="1"/>
          <p:nvPr/>
        </p:nvSpPr>
        <p:spPr>
          <a:xfrm>
            <a:off x="3261358" y="3429000"/>
            <a:ext cx="2621283" cy="1323439"/>
          </a:xfrm>
          <a:prstGeom prst="rect">
            <a:avLst/>
          </a:prstGeom>
          <a:noFill/>
          <a:ln>
            <a:solidFill>
              <a:schemeClr val="tx1"/>
            </a:solidFill>
            <a:prstDash val="dash"/>
          </a:ln>
        </p:spPr>
        <p:txBody>
          <a:bodyPr wrap="square" rtlCol="0">
            <a:spAutoFit/>
          </a:bodyPr>
          <a:lstStyle/>
          <a:p>
            <a:r>
              <a:rPr lang="en-US" sz="1600" dirty="0">
                <a:latin typeface="Hack" panose="020B0609030202020204" pitchFamily="49" charset="0"/>
                <a:ea typeface="Hack" panose="020B0609030202020204" pitchFamily="49" charset="0"/>
                <a:cs typeface="Hack" panose="020B0609030202020204" pitchFamily="49" charset="0"/>
              </a:rPr>
              <a:t>foo x y =</a:t>
            </a:r>
          </a:p>
          <a:p>
            <a:r>
              <a:rPr lang="en-US" sz="1600" dirty="0">
                <a:latin typeface="Hack" panose="020B0609030202020204" pitchFamily="49" charset="0"/>
                <a:ea typeface="Hack" panose="020B0609030202020204" pitchFamily="49" charset="0"/>
                <a:cs typeface="Hack" panose="020B0609030202020204" pitchFamily="49" charset="0"/>
              </a:rPr>
              <a:t>  if x &gt; 0 then</a:t>
            </a:r>
          </a:p>
          <a:p>
            <a:r>
              <a:rPr lang="en-US" sz="1600" dirty="0">
                <a:latin typeface="Hack" panose="020B0609030202020204" pitchFamily="49" charset="0"/>
                <a:ea typeface="Hack" panose="020B0609030202020204" pitchFamily="49" charset="0"/>
                <a:cs typeface="Hack" panose="020B0609030202020204" pitchFamily="49" charset="0"/>
              </a:rPr>
              <a:t>    foo (x*2-1) y</a:t>
            </a:r>
          </a:p>
          <a:p>
            <a:r>
              <a:rPr lang="en-US" sz="1600" dirty="0">
                <a:latin typeface="Hack" panose="020B0609030202020204" pitchFamily="49" charset="0"/>
                <a:ea typeface="Hack" panose="020B0609030202020204" pitchFamily="49" charset="0"/>
                <a:cs typeface="Hack" panose="020B0609030202020204" pitchFamily="49" charset="0"/>
              </a:rPr>
              <a:t>  else</a:t>
            </a:r>
          </a:p>
          <a:p>
            <a:r>
              <a:rPr lang="en-US" sz="1600" dirty="0">
                <a:latin typeface="Hack" panose="020B0609030202020204" pitchFamily="49" charset="0"/>
                <a:ea typeface="Hack" panose="020B0609030202020204" pitchFamily="49" charset="0"/>
                <a:cs typeface="Hack" panose="020B0609030202020204" pitchFamily="49" charset="0"/>
              </a:rPr>
              <a:t>    </a:t>
            </a:r>
            <a:r>
              <a:rPr lang="en-US" sz="1600" dirty="0" err="1">
                <a:latin typeface="Hack" panose="020B0609030202020204" pitchFamily="49" charset="0"/>
                <a:ea typeface="Hack" panose="020B0609030202020204" pitchFamily="49" charset="0"/>
                <a:cs typeface="Hack" panose="020B0609030202020204" pitchFamily="49" charset="0"/>
              </a:rPr>
              <a:t>launchNuke</a:t>
            </a:r>
            <a:r>
              <a:rPr lang="en-US" sz="1600" dirty="0">
                <a:latin typeface="Hack" panose="020B0609030202020204" pitchFamily="49" charset="0"/>
                <a:ea typeface="Hack" panose="020B0609030202020204" pitchFamily="49" charset="0"/>
                <a:cs typeface="Hack" panose="020B0609030202020204" pitchFamily="49" charset="0"/>
              </a:rPr>
              <a:t> y</a:t>
            </a:r>
          </a:p>
        </p:txBody>
      </p:sp>
      <p:sp>
        <p:nvSpPr>
          <p:cNvPr id="5" name="TextBox 4">
            <a:extLst>
              <a:ext uri="{FF2B5EF4-FFF2-40B4-BE49-F238E27FC236}">
                <a16:creationId xmlns:a16="http://schemas.microsoft.com/office/drawing/2014/main" id="{2644EF2A-9E9F-4EAD-B775-43FEE2AD7606}"/>
              </a:ext>
            </a:extLst>
          </p:cNvPr>
          <p:cNvSpPr txBox="1"/>
          <p:nvPr/>
        </p:nvSpPr>
        <p:spPr>
          <a:xfrm>
            <a:off x="5100322" y="4783217"/>
            <a:ext cx="889987"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program</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Resource analysis is hard.</a:t>
            </a:r>
          </a:p>
        </p:txBody>
      </p:sp>
      <p:grpSp>
        <p:nvGrpSpPr>
          <p:cNvPr id="21" name="Group 20">
            <a:extLst>
              <a:ext uri="{FF2B5EF4-FFF2-40B4-BE49-F238E27FC236}">
                <a16:creationId xmlns:a16="http://schemas.microsoft.com/office/drawing/2014/main" id="{DC3EA44C-7C85-4DE7-A6DC-3AF42B8230D3}"/>
              </a:ext>
            </a:extLst>
          </p:cNvPr>
          <p:cNvGrpSpPr/>
          <p:nvPr/>
        </p:nvGrpSpPr>
        <p:grpSpPr>
          <a:xfrm>
            <a:off x="791555" y="2368748"/>
            <a:ext cx="2469803" cy="3474720"/>
            <a:chOff x="791555" y="2368748"/>
            <a:chExt cx="2469803" cy="3474720"/>
          </a:xfrm>
        </p:grpSpPr>
        <p:cxnSp>
          <p:nvCxnSpPr>
            <p:cNvPr id="12" name="Straight Arrow Connector 11">
              <a:extLst>
                <a:ext uri="{FF2B5EF4-FFF2-40B4-BE49-F238E27FC236}">
                  <a16:creationId xmlns:a16="http://schemas.microsoft.com/office/drawing/2014/main" id="{CD2AF2DD-E4D0-45A5-A63E-494CECD50103}"/>
                </a:ext>
              </a:extLst>
            </p:cNvPr>
            <p:cNvCxnSpPr>
              <a:stCxn id="6" idx="3"/>
              <a:endCxn id="2" idx="1"/>
            </p:cNvCxnSpPr>
            <p:nvPr/>
          </p:nvCxnSpPr>
          <p:spPr>
            <a:xfrm flipV="1">
              <a:off x="2986115" y="4090720"/>
              <a:ext cx="275243" cy="1538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43F8FAF-3CEE-42A4-A1DF-3923A08822AC}"/>
                </a:ext>
              </a:extLst>
            </p:cNvPr>
            <p:cNvGrpSpPr/>
            <p:nvPr/>
          </p:nvGrpSpPr>
          <p:grpSpPr>
            <a:xfrm>
              <a:off x="791555" y="2368748"/>
              <a:ext cx="2194560" cy="3474720"/>
              <a:chOff x="791555" y="2368748"/>
              <a:chExt cx="2194560" cy="3474720"/>
            </a:xfrm>
          </p:grpSpPr>
          <p:sp>
            <p:nvSpPr>
              <p:cNvPr id="6" name="Rectangle 5">
                <a:extLst>
                  <a:ext uri="{FF2B5EF4-FFF2-40B4-BE49-F238E27FC236}">
                    <a16:creationId xmlns:a16="http://schemas.microsoft.com/office/drawing/2014/main" id="{6212C33C-7BA5-4523-B2AF-B165436A5909}"/>
                  </a:ext>
                </a:extLst>
              </p:cNvPr>
              <p:cNvSpPr/>
              <p:nvPr/>
            </p:nvSpPr>
            <p:spPr>
              <a:xfrm>
                <a:off x="791555" y="2368748"/>
                <a:ext cx="2194560" cy="3474720"/>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9" name="TextBox 8">
                <a:extLst>
                  <a:ext uri="{FF2B5EF4-FFF2-40B4-BE49-F238E27FC236}">
                    <a16:creationId xmlns:a16="http://schemas.microsoft.com/office/drawing/2014/main" id="{BFF7ED0A-DF74-49D3-8559-3F49743F60A9}"/>
                  </a:ext>
                </a:extLst>
              </p:cNvPr>
              <p:cNvSpPr txBox="1"/>
              <p:nvPr/>
            </p:nvSpPr>
            <p:spPr>
              <a:xfrm>
                <a:off x="852515" y="2473304"/>
                <a:ext cx="1966024" cy="526852"/>
              </a:xfrm>
              <a:prstGeom prst="rect">
                <a:avLst/>
              </a:prstGeom>
              <a:noFill/>
            </p:spPr>
            <p:txBody>
              <a:bodyPr wrap="square" rtlCol="0">
                <a:spAutoFit/>
              </a:bodyPr>
              <a:lstStyle/>
              <a:p>
                <a:r>
                  <a:rPr lang="en-US" sz="1400" i="1" dirty="0">
                    <a:solidFill>
                      <a:schemeClr val="accent6">
                        <a:lumMod val="60000"/>
                        <a:lumOff val="40000"/>
                      </a:schemeClr>
                    </a:solidFill>
                    <a:latin typeface="Fira Sans" panose="020B0503050000020004" pitchFamily="34" charset="0"/>
                  </a:rPr>
                  <a:t>how does the program perform?</a:t>
                </a:r>
              </a:p>
            </p:txBody>
          </p:sp>
          <p:sp>
            <p:nvSpPr>
              <p:cNvPr id="15" name="TextBox 14">
                <a:extLst>
                  <a:ext uri="{FF2B5EF4-FFF2-40B4-BE49-F238E27FC236}">
                    <a16:creationId xmlns:a16="http://schemas.microsoft.com/office/drawing/2014/main" id="{63001B77-B575-4676-9463-FEBBF61D962C}"/>
                  </a:ext>
                </a:extLst>
              </p:cNvPr>
              <p:cNvSpPr txBox="1"/>
              <p:nvPr/>
            </p:nvSpPr>
            <p:spPr>
              <a:xfrm rot="334949">
                <a:off x="967705" y="3360758"/>
                <a:ext cx="1966024" cy="646331"/>
              </a:xfrm>
              <a:prstGeom prst="rect">
                <a:avLst/>
              </a:prstGeom>
              <a:noFill/>
            </p:spPr>
            <p:txBody>
              <a:bodyPr wrap="square" rtlCol="0">
                <a:spAutoFit/>
              </a:bodyPr>
              <a:lstStyle/>
              <a:p>
                <a:r>
                  <a:rPr lang="en-US" dirty="0">
                    <a:solidFill>
                      <a:schemeClr val="accent6">
                        <a:lumMod val="75000"/>
                      </a:schemeClr>
                    </a:solidFill>
                    <a:latin typeface="Fira Sans" panose="020B0503050000020004" pitchFamily="34" charset="0"/>
                  </a:rPr>
                  <a:t>Linear or quadratic time?</a:t>
                </a:r>
              </a:p>
            </p:txBody>
          </p:sp>
          <p:sp>
            <p:nvSpPr>
              <p:cNvPr id="16" name="TextBox 15">
                <a:extLst>
                  <a:ext uri="{FF2B5EF4-FFF2-40B4-BE49-F238E27FC236}">
                    <a16:creationId xmlns:a16="http://schemas.microsoft.com/office/drawing/2014/main" id="{2418F306-6C26-4A3C-9103-DE26D229E3D0}"/>
                  </a:ext>
                </a:extLst>
              </p:cNvPr>
              <p:cNvSpPr txBox="1"/>
              <p:nvPr/>
            </p:nvSpPr>
            <p:spPr>
              <a:xfrm rot="21443462">
                <a:off x="974485" y="4231426"/>
                <a:ext cx="1966024" cy="923330"/>
              </a:xfrm>
              <a:prstGeom prst="rect">
                <a:avLst/>
              </a:prstGeom>
              <a:noFill/>
            </p:spPr>
            <p:txBody>
              <a:bodyPr wrap="square" rtlCol="0">
                <a:spAutoFit/>
              </a:bodyPr>
              <a:lstStyle/>
              <a:p>
                <a:r>
                  <a:rPr lang="en-US" dirty="0">
                    <a:solidFill>
                      <a:schemeClr val="accent6">
                        <a:lumMod val="75000"/>
                      </a:schemeClr>
                    </a:solidFill>
                    <a:latin typeface="Fira Sans" panose="020B0503050000020004" pitchFamily="34" charset="0"/>
                  </a:rPr>
                  <a:t>Quadratic worst-case memory use?</a:t>
                </a:r>
              </a:p>
            </p:txBody>
          </p:sp>
        </p:grpSp>
      </p:grpSp>
      <p:grpSp>
        <p:nvGrpSpPr>
          <p:cNvPr id="22" name="Group 21">
            <a:extLst>
              <a:ext uri="{FF2B5EF4-FFF2-40B4-BE49-F238E27FC236}">
                <a16:creationId xmlns:a16="http://schemas.microsoft.com/office/drawing/2014/main" id="{1BFEC65E-DD3F-46B0-9F30-FCE184DB783E}"/>
              </a:ext>
            </a:extLst>
          </p:cNvPr>
          <p:cNvGrpSpPr/>
          <p:nvPr/>
        </p:nvGrpSpPr>
        <p:grpSpPr>
          <a:xfrm>
            <a:off x="5882641" y="2368748"/>
            <a:ext cx="2469803" cy="3474720"/>
            <a:chOff x="5882641" y="2368748"/>
            <a:chExt cx="2469803" cy="3474720"/>
          </a:xfrm>
        </p:grpSpPr>
        <p:sp>
          <p:nvSpPr>
            <p:cNvPr id="8" name="Rectangle 7">
              <a:extLst>
                <a:ext uri="{FF2B5EF4-FFF2-40B4-BE49-F238E27FC236}">
                  <a16:creationId xmlns:a16="http://schemas.microsoft.com/office/drawing/2014/main" id="{386F16B9-9536-4480-9DFA-DF951004BB93}"/>
                </a:ext>
              </a:extLst>
            </p:cNvPr>
            <p:cNvSpPr/>
            <p:nvPr/>
          </p:nvSpPr>
          <p:spPr>
            <a:xfrm>
              <a:off x="6157884" y="2368748"/>
              <a:ext cx="2194560" cy="347472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3F7BF9A-C7D3-48B4-BE87-2E726CC93BB8}"/>
                </a:ext>
              </a:extLst>
            </p:cNvPr>
            <p:cNvSpPr txBox="1"/>
            <p:nvPr/>
          </p:nvSpPr>
          <p:spPr>
            <a:xfrm>
              <a:off x="6492239" y="2467916"/>
              <a:ext cx="1799245" cy="523220"/>
            </a:xfrm>
            <a:prstGeom prst="rect">
              <a:avLst/>
            </a:prstGeom>
            <a:noFill/>
          </p:spPr>
          <p:txBody>
            <a:bodyPr wrap="square" rtlCol="0">
              <a:spAutoFit/>
            </a:bodyPr>
            <a:lstStyle/>
            <a:p>
              <a:pPr algn="r"/>
              <a:r>
                <a:rPr lang="en-US" sz="1400" i="1" dirty="0">
                  <a:solidFill>
                    <a:schemeClr val="accent2">
                      <a:lumMod val="60000"/>
                      <a:lumOff val="40000"/>
                    </a:schemeClr>
                  </a:solidFill>
                  <a:latin typeface="Fira Sans" panose="020B0503050000020004" pitchFamily="34" charset="0"/>
                </a:rPr>
                <a:t>when does it perform best?</a:t>
              </a:r>
            </a:p>
          </p:txBody>
        </p:sp>
        <p:cxnSp>
          <p:nvCxnSpPr>
            <p:cNvPr id="14" name="Straight Arrow Connector 13">
              <a:extLst>
                <a:ext uri="{FF2B5EF4-FFF2-40B4-BE49-F238E27FC236}">
                  <a16:creationId xmlns:a16="http://schemas.microsoft.com/office/drawing/2014/main" id="{49DE27D5-67E2-4205-875F-F82E0878C96A}"/>
                </a:ext>
              </a:extLst>
            </p:cNvPr>
            <p:cNvCxnSpPr>
              <a:stCxn id="8" idx="1"/>
              <a:endCxn id="2" idx="3"/>
            </p:cNvCxnSpPr>
            <p:nvPr/>
          </p:nvCxnSpPr>
          <p:spPr>
            <a:xfrm flipH="1" flipV="1">
              <a:off x="5882641" y="4090720"/>
              <a:ext cx="275243" cy="1538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D32986-8672-4C47-A1B7-6AA0A2CC61A0}"/>
                </a:ext>
              </a:extLst>
            </p:cNvPr>
            <p:cNvSpPr txBox="1"/>
            <p:nvPr/>
          </p:nvSpPr>
          <p:spPr>
            <a:xfrm rot="21443462">
              <a:off x="6311769" y="3264590"/>
              <a:ext cx="1966024" cy="646331"/>
            </a:xfrm>
            <a:prstGeom prst="rect">
              <a:avLst/>
            </a:prstGeom>
            <a:noFill/>
          </p:spPr>
          <p:txBody>
            <a:bodyPr wrap="square" rtlCol="0">
              <a:spAutoFit/>
            </a:bodyPr>
            <a:lstStyle/>
            <a:p>
              <a:r>
                <a:rPr lang="en-US" dirty="0">
                  <a:solidFill>
                    <a:schemeClr val="accent2">
                      <a:lumMod val="75000"/>
                    </a:schemeClr>
                  </a:solidFill>
                  <a:latin typeface="Fira Sans" panose="020B0503050000020004" pitchFamily="34" charset="0"/>
                </a:rPr>
                <a:t>Runs faster if input is sorted?</a:t>
              </a:r>
            </a:p>
          </p:txBody>
        </p:sp>
        <p:sp>
          <p:nvSpPr>
            <p:cNvPr id="18" name="TextBox 17">
              <a:extLst>
                <a:ext uri="{FF2B5EF4-FFF2-40B4-BE49-F238E27FC236}">
                  <a16:creationId xmlns:a16="http://schemas.microsoft.com/office/drawing/2014/main" id="{38CB1FF8-981B-4CDC-9FCF-B9DFE9EFE2CD}"/>
                </a:ext>
              </a:extLst>
            </p:cNvPr>
            <p:cNvSpPr txBox="1"/>
            <p:nvPr/>
          </p:nvSpPr>
          <p:spPr>
            <a:xfrm rot="364070">
              <a:off x="6344054" y="4174370"/>
              <a:ext cx="1966024" cy="923330"/>
            </a:xfrm>
            <a:prstGeom prst="rect">
              <a:avLst/>
            </a:prstGeom>
            <a:noFill/>
          </p:spPr>
          <p:txBody>
            <a:bodyPr wrap="square" rtlCol="0">
              <a:spAutoFit/>
            </a:bodyPr>
            <a:lstStyle/>
            <a:p>
              <a:r>
                <a:rPr lang="en-US" dirty="0">
                  <a:solidFill>
                    <a:schemeClr val="accent2">
                      <a:lumMod val="75000"/>
                    </a:schemeClr>
                  </a:solidFill>
                  <a:latin typeface="Fira Sans" panose="020B0503050000020004" pitchFamily="34" charset="0"/>
                </a:rPr>
                <a:t>O(1) if first argument less than 0?</a:t>
              </a:r>
            </a:p>
          </p:txBody>
        </p:sp>
      </p:grpSp>
    </p:spTree>
    <p:extLst>
      <p:ext uri="{BB962C8B-B14F-4D97-AF65-F5344CB8AC3E}">
        <p14:creationId xmlns:p14="http://schemas.microsoft.com/office/powerpoint/2010/main" val="40461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24" name="Group 23">
            <a:extLst>
              <a:ext uri="{FF2B5EF4-FFF2-40B4-BE49-F238E27FC236}">
                <a16:creationId xmlns:a16="http://schemas.microsoft.com/office/drawing/2014/main" id="{45BAE113-D474-40B5-B923-9613652EA1D1}"/>
              </a:ext>
            </a:extLst>
          </p:cNvPr>
          <p:cNvGrpSpPr/>
          <p:nvPr/>
        </p:nvGrpSpPr>
        <p:grpSpPr>
          <a:xfrm>
            <a:off x="689955" y="2460969"/>
            <a:ext cx="3349129" cy="3278713"/>
            <a:chOff x="689955" y="2460969"/>
            <a:chExt cx="3349129" cy="3278713"/>
          </a:xfrm>
        </p:grpSpPr>
        <p:cxnSp>
          <p:nvCxnSpPr>
            <p:cNvPr id="5" name="Straight Connector 4">
              <a:extLst>
                <a:ext uri="{FF2B5EF4-FFF2-40B4-BE49-F238E27FC236}">
                  <a16:creationId xmlns:a16="http://schemas.microsoft.com/office/drawing/2014/main" id="{3DBA573B-F60E-4D66-BE72-3B3E485C3077}"/>
                </a:ext>
              </a:extLst>
            </p:cNvPr>
            <p:cNvCxnSpPr>
              <a:cxnSpLocks/>
            </p:cNvCxnSpPr>
            <p:nvPr/>
          </p:nvCxnSpPr>
          <p:spPr>
            <a:xfrm flipV="1">
              <a:off x="1078919" y="2551534"/>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E4847CA-2576-4E2F-A926-E86187CBA36A}"/>
                </a:ext>
              </a:extLst>
            </p:cNvPr>
            <p:cNvCxnSpPr>
              <a:cxnSpLocks/>
            </p:cNvCxnSpPr>
            <p:nvPr/>
          </p:nvCxnSpPr>
          <p:spPr>
            <a:xfrm>
              <a:off x="1078919" y="5294734"/>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D60CA4F-7D28-44BF-B409-C4E1AD2F46DF}"/>
                </a:ext>
              </a:extLst>
            </p:cNvPr>
            <p:cNvSpPr txBox="1"/>
            <p:nvPr/>
          </p:nvSpPr>
          <p:spPr>
            <a:xfrm>
              <a:off x="2357213" y="5462683"/>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8" name="TextBox 7">
              <a:extLst>
                <a:ext uri="{FF2B5EF4-FFF2-40B4-BE49-F238E27FC236}">
                  <a16:creationId xmlns:a16="http://schemas.microsoft.com/office/drawing/2014/main" id="{11303E41-78B8-44B8-B84A-03487F4F085B}"/>
                </a:ext>
              </a:extLst>
            </p:cNvPr>
            <p:cNvSpPr txBox="1"/>
            <p:nvPr/>
          </p:nvSpPr>
          <p:spPr>
            <a:xfrm rot="16200000">
              <a:off x="297700" y="2853224"/>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9" name="Straight Connector 8">
              <a:extLst>
                <a:ext uri="{FF2B5EF4-FFF2-40B4-BE49-F238E27FC236}">
                  <a16:creationId xmlns:a16="http://schemas.microsoft.com/office/drawing/2014/main" id="{CCD6F120-54DD-4EA6-B627-9EE343396DD6}"/>
                </a:ext>
              </a:extLst>
            </p:cNvPr>
            <p:cNvCxnSpPr>
              <a:cxnSpLocks/>
            </p:cNvCxnSpPr>
            <p:nvPr/>
          </p:nvCxnSpPr>
          <p:spPr>
            <a:xfrm flipV="1">
              <a:off x="1078919" y="3811166"/>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231B79-2433-494B-A82D-117220ED8274}"/>
                </a:ext>
              </a:extLst>
            </p:cNvPr>
            <p:cNvCxnSpPr/>
            <p:nvPr/>
          </p:nvCxnSpPr>
          <p:spPr>
            <a:xfrm>
              <a:off x="1704070" y="3811166"/>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3DE01CD-F1C6-428F-AD1D-106E54DA62E0}"/>
                </a:ext>
              </a:extLst>
            </p:cNvPr>
            <p:cNvCxnSpPr>
              <a:cxnSpLocks/>
            </p:cNvCxnSpPr>
            <p:nvPr/>
          </p:nvCxnSpPr>
          <p:spPr>
            <a:xfrm flipV="1">
              <a:off x="2235915" y="4254370"/>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D9FD25D6-DBAA-4F01-8252-0BC529FCAE2A}"/>
                </a:ext>
              </a:extLst>
            </p:cNvPr>
            <p:cNvSpPr/>
            <p:nvPr/>
          </p:nvSpPr>
          <p:spPr>
            <a:xfrm>
              <a:off x="2842406" y="3390231"/>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3" name="TextBox 12">
            <a:extLst>
              <a:ext uri="{FF2B5EF4-FFF2-40B4-BE49-F238E27FC236}">
                <a16:creationId xmlns:a16="http://schemas.microsoft.com/office/drawing/2014/main" id="{B22CF747-99EA-40AA-BBED-53166AD0EA99}"/>
              </a:ext>
            </a:extLst>
          </p:cNvPr>
          <p:cNvSpPr txBox="1"/>
          <p:nvPr/>
        </p:nvSpPr>
        <p:spPr>
          <a:xfrm>
            <a:off x="3812790" y="3244053"/>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grpSp>
        <p:nvGrpSpPr>
          <p:cNvPr id="26" name="Group 25">
            <a:extLst>
              <a:ext uri="{FF2B5EF4-FFF2-40B4-BE49-F238E27FC236}">
                <a16:creationId xmlns:a16="http://schemas.microsoft.com/office/drawing/2014/main" id="{2F9A8EA2-B8DB-4D2A-B926-F2E77EBDD235}"/>
              </a:ext>
            </a:extLst>
          </p:cNvPr>
          <p:cNvGrpSpPr/>
          <p:nvPr/>
        </p:nvGrpSpPr>
        <p:grpSpPr>
          <a:xfrm>
            <a:off x="1078919" y="2969297"/>
            <a:ext cx="2724529" cy="1285073"/>
            <a:chOff x="1078919" y="2969297"/>
            <a:chExt cx="2724529" cy="1285073"/>
          </a:xfrm>
        </p:grpSpPr>
        <p:cxnSp>
          <p:nvCxnSpPr>
            <p:cNvPr id="14" name="Straight Connector 13">
              <a:extLst>
                <a:ext uri="{FF2B5EF4-FFF2-40B4-BE49-F238E27FC236}">
                  <a16:creationId xmlns:a16="http://schemas.microsoft.com/office/drawing/2014/main" id="{499F6C00-907C-440A-9405-56C2F316F952}"/>
                </a:ext>
              </a:extLst>
            </p:cNvPr>
            <p:cNvCxnSpPr>
              <a:cxnSpLocks/>
            </p:cNvCxnSpPr>
            <p:nvPr/>
          </p:nvCxnSpPr>
          <p:spPr>
            <a:xfrm flipV="1">
              <a:off x="1078919" y="3643218"/>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6FAF2D-3FC4-455D-9764-44457279B38D}"/>
                </a:ext>
              </a:extLst>
            </p:cNvPr>
            <p:cNvCxnSpPr>
              <a:cxnSpLocks/>
            </p:cNvCxnSpPr>
            <p:nvPr/>
          </p:nvCxnSpPr>
          <p:spPr>
            <a:xfrm>
              <a:off x="1666747" y="3643218"/>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172E6B15-37E1-4AE1-B544-D3CD6244E426}"/>
                </a:ext>
              </a:extLst>
            </p:cNvPr>
            <p:cNvSpPr/>
            <p:nvPr/>
          </p:nvSpPr>
          <p:spPr>
            <a:xfrm>
              <a:off x="2245245" y="2969297"/>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7" name="TextBox 16">
            <a:extLst>
              <a:ext uri="{FF2B5EF4-FFF2-40B4-BE49-F238E27FC236}">
                <a16:creationId xmlns:a16="http://schemas.microsoft.com/office/drawing/2014/main" id="{71C59FFB-2E0D-4B61-8516-CA8637D87589}"/>
              </a:ext>
            </a:extLst>
          </p:cNvPr>
          <p:cNvSpPr txBox="1"/>
          <p:nvPr/>
        </p:nvSpPr>
        <p:spPr>
          <a:xfrm>
            <a:off x="3812790" y="2806974"/>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cxnSp>
        <p:nvCxnSpPr>
          <p:cNvPr id="18" name="Straight Connector 17">
            <a:extLst>
              <a:ext uri="{FF2B5EF4-FFF2-40B4-BE49-F238E27FC236}">
                <a16:creationId xmlns:a16="http://schemas.microsoft.com/office/drawing/2014/main" id="{F60A8DBB-A0E8-49FB-89CB-26FB77ACBA13}"/>
              </a:ext>
            </a:extLst>
          </p:cNvPr>
          <p:cNvCxnSpPr>
            <a:cxnSpLocks/>
          </p:cNvCxnSpPr>
          <p:nvPr/>
        </p:nvCxnSpPr>
        <p:spPr>
          <a:xfrm flipV="1">
            <a:off x="1078919" y="2922063"/>
            <a:ext cx="625151" cy="111969"/>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F80CA8A-032B-4066-879C-2ADAC6506BD7}"/>
              </a:ext>
            </a:extLst>
          </p:cNvPr>
          <p:cNvCxnSpPr/>
          <p:nvPr/>
        </p:nvCxnSpPr>
        <p:spPr>
          <a:xfrm>
            <a:off x="1704070" y="2931393"/>
            <a:ext cx="499188" cy="275555"/>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D4C624-CCCB-4A75-80B1-07F532C8DE88}"/>
              </a:ext>
            </a:extLst>
          </p:cNvPr>
          <p:cNvCxnSpPr/>
          <p:nvPr/>
        </p:nvCxnSpPr>
        <p:spPr>
          <a:xfrm flipV="1">
            <a:off x="2196261" y="3149515"/>
            <a:ext cx="646145" cy="618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A19D6FA-4307-4230-A8FC-D04725938850}"/>
              </a:ext>
            </a:extLst>
          </p:cNvPr>
          <p:cNvCxnSpPr/>
          <p:nvPr/>
        </p:nvCxnSpPr>
        <p:spPr>
          <a:xfrm flipV="1">
            <a:off x="2842406" y="2600157"/>
            <a:ext cx="961042" cy="534293"/>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CB0211F-4829-4D33-952E-08963B60BDD1}"/>
              </a:ext>
            </a:extLst>
          </p:cNvPr>
          <p:cNvSpPr txBox="1"/>
          <p:nvPr/>
        </p:nvSpPr>
        <p:spPr>
          <a:xfrm>
            <a:off x="3812790" y="2451581"/>
            <a:ext cx="1524776" cy="276999"/>
          </a:xfrm>
          <a:prstGeom prst="rect">
            <a:avLst/>
          </a:prstGeom>
          <a:noFill/>
        </p:spPr>
        <p:txBody>
          <a:bodyPr wrap="none" rtlCol="0">
            <a:spAutoFit/>
          </a:bodyPr>
          <a:lstStyle/>
          <a:p>
            <a:r>
              <a:rPr lang="en-US" sz="1200" i="1" dirty="0">
                <a:solidFill>
                  <a:srgbClr val="D2DFE6"/>
                </a:solidFill>
                <a:latin typeface="Fira Sans" panose="020B0503050000020004" pitchFamily="34" charset="0"/>
              </a:rPr>
              <a:t>initial upper bound</a:t>
            </a:r>
          </a:p>
        </p:txBody>
      </p:sp>
      <p:cxnSp>
        <p:nvCxnSpPr>
          <p:cNvPr id="29" name="Straight Connector 28">
            <a:extLst>
              <a:ext uri="{FF2B5EF4-FFF2-40B4-BE49-F238E27FC236}">
                <a16:creationId xmlns:a16="http://schemas.microsoft.com/office/drawing/2014/main" id="{0D056714-31EB-4157-B938-E26C79DD74F6}"/>
              </a:ext>
            </a:extLst>
          </p:cNvPr>
          <p:cNvCxnSpPr>
            <a:cxnSpLocks/>
          </p:cNvCxnSpPr>
          <p:nvPr/>
        </p:nvCxnSpPr>
        <p:spPr>
          <a:xfrm>
            <a:off x="1069577" y="3040950"/>
            <a:ext cx="587828" cy="18812"/>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8C3522-5AC5-46C2-841E-34D042BB18EF}"/>
              </a:ext>
            </a:extLst>
          </p:cNvPr>
          <p:cNvCxnSpPr>
            <a:cxnSpLocks/>
          </p:cNvCxnSpPr>
          <p:nvPr/>
        </p:nvCxnSpPr>
        <p:spPr>
          <a:xfrm>
            <a:off x="1685386" y="3059762"/>
            <a:ext cx="508530" cy="1541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94379D2-FD27-4303-B2F8-4D877D451B91}"/>
              </a:ext>
            </a:extLst>
          </p:cNvPr>
          <p:cNvCxnSpPr>
            <a:cxnSpLocks/>
          </p:cNvCxnSpPr>
          <p:nvPr/>
        </p:nvCxnSpPr>
        <p:spPr>
          <a:xfrm flipV="1">
            <a:off x="2186919" y="3156433"/>
            <a:ext cx="646145" cy="618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EBEA98A-E5B8-43B9-9432-29C5C1C28E87}"/>
              </a:ext>
            </a:extLst>
          </p:cNvPr>
          <p:cNvCxnSpPr>
            <a:cxnSpLocks/>
          </p:cNvCxnSpPr>
          <p:nvPr/>
        </p:nvCxnSpPr>
        <p:spPr>
          <a:xfrm flipV="1">
            <a:off x="2833064" y="2607076"/>
            <a:ext cx="961042" cy="534292"/>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96325A-EFC0-4EB5-8737-EAE773EFD782}"/>
              </a:ext>
            </a:extLst>
          </p:cNvPr>
          <p:cNvCxnSpPr>
            <a:cxnSpLocks/>
          </p:cNvCxnSpPr>
          <p:nvPr/>
        </p:nvCxnSpPr>
        <p:spPr>
          <a:xfrm flipV="1">
            <a:off x="1078909" y="3139356"/>
            <a:ext cx="606477" cy="191276"/>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E7E2175-3CB3-4409-A8A3-49BDE5F221B9}"/>
              </a:ext>
            </a:extLst>
          </p:cNvPr>
          <p:cNvCxnSpPr>
            <a:cxnSpLocks/>
          </p:cNvCxnSpPr>
          <p:nvPr/>
        </p:nvCxnSpPr>
        <p:spPr>
          <a:xfrm>
            <a:off x="1694717" y="3148045"/>
            <a:ext cx="508531" cy="58781"/>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C76623B-09CF-423F-90B6-D5CFD0533709}"/>
              </a:ext>
            </a:extLst>
          </p:cNvPr>
          <p:cNvCxnSpPr>
            <a:cxnSpLocks/>
          </p:cNvCxnSpPr>
          <p:nvPr/>
        </p:nvCxnSpPr>
        <p:spPr>
          <a:xfrm flipV="1">
            <a:off x="2196251" y="3149393"/>
            <a:ext cx="646145" cy="618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A0B600A-549D-49B7-A0D2-A9DDBEB9C43A}"/>
              </a:ext>
            </a:extLst>
          </p:cNvPr>
          <p:cNvCxnSpPr>
            <a:cxnSpLocks/>
          </p:cNvCxnSpPr>
          <p:nvPr/>
        </p:nvCxnSpPr>
        <p:spPr>
          <a:xfrm flipV="1">
            <a:off x="2842396" y="2797340"/>
            <a:ext cx="961041" cy="336988"/>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3C76E76-D425-48BC-B334-C01A54C14F9E}"/>
              </a:ext>
            </a:extLst>
          </p:cNvPr>
          <p:cNvCxnSpPr>
            <a:cxnSpLocks/>
          </p:cNvCxnSpPr>
          <p:nvPr/>
        </p:nvCxnSpPr>
        <p:spPr>
          <a:xfrm flipV="1">
            <a:off x="1088262" y="3164076"/>
            <a:ext cx="606477" cy="19127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832C89C-BC2B-4D23-BC0E-E0C0C6E6DF8A}"/>
              </a:ext>
            </a:extLst>
          </p:cNvPr>
          <p:cNvCxnSpPr>
            <a:cxnSpLocks/>
          </p:cNvCxnSpPr>
          <p:nvPr/>
        </p:nvCxnSpPr>
        <p:spPr>
          <a:xfrm>
            <a:off x="1704070" y="3172765"/>
            <a:ext cx="531845" cy="335739"/>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6B81766-F08D-47C4-A045-9122A5020986}"/>
              </a:ext>
            </a:extLst>
          </p:cNvPr>
          <p:cNvCxnSpPr>
            <a:cxnSpLocks/>
          </p:cNvCxnSpPr>
          <p:nvPr/>
        </p:nvCxnSpPr>
        <p:spPr>
          <a:xfrm flipV="1">
            <a:off x="2245245" y="3174113"/>
            <a:ext cx="606504" cy="349497"/>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5B87B1-AB54-4C69-A2EB-06CABA13A8D7}"/>
              </a:ext>
            </a:extLst>
          </p:cNvPr>
          <p:cNvCxnSpPr>
            <a:cxnSpLocks/>
          </p:cNvCxnSpPr>
          <p:nvPr/>
        </p:nvCxnSpPr>
        <p:spPr>
          <a:xfrm flipV="1">
            <a:off x="2851749" y="2822060"/>
            <a:ext cx="961041" cy="336988"/>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5A72918-EDC3-41D5-A50D-40D84CB88874}"/>
              </a:ext>
            </a:extLst>
          </p:cNvPr>
          <p:cNvSpPr txBox="1"/>
          <p:nvPr/>
        </p:nvSpPr>
        <p:spPr>
          <a:xfrm rot="19788701">
            <a:off x="2275833" y="3372710"/>
            <a:ext cx="739305" cy="276999"/>
          </a:xfrm>
          <a:prstGeom prst="rect">
            <a:avLst/>
          </a:prstGeom>
          <a:noFill/>
          <a:ln>
            <a:noFill/>
          </a:ln>
        </p:spPr>
        <p:txBody>
          <a:bodyPr wrap="none" rtlCol="0">
            <a:spAutoFit/>
          </a:bodyPr>
          <a:lstStyle/>
          <a:p>
            <a:r>
              <a:rPr lang="en-US" sz="1200" dirty="0">
                <a:solidFill>
                  <a:srgbClr val="466A7C"/>
                </a:solidFill>
                <a:latin typeface="Fira Sans" panose="020B0503050000020004" pitchFamily="34" charset="0"/>
              </a:rPr>
              <a:t>“better”</a:t>
            </a:r>
          </a:p>
        </p:txBody>
      </p:sp>
      <p:sp>
        <p:nvSpPr>
          <p:cNvPr id="42" name="TextBox 41">
            <a:extLst>
              <a:ext uri="{FF2B5EF4-FFF2-40B4-BE49-F238E27FC236}">
                <a16:creationId xmlns:a16="http://schemas.microsoft.com/office/drawing/2014/main" id="{38997E00-5699-422D-872A-12E56E3F4743}"/>
              </a:ext>
            </a:extLst>
          </p:cNvPr>
          <p:cNvSpPr txBox="1"/>
          <p:nvPr/>
        </p:nvSpPr>
        <p:spPr>
          <a:xfrm rot="21272328">
            <a:off x="2111051" y="2866961"/>
            <a:ext cx="723275" cy="276999"/>
          </a:xfrm>
          <a:prstGeom prst="rect">
            <a:avLst/>
          </a:prstGeom>
          <a:noFill/>
          <a:ln>
            <a:noFill/>
          </a:ln>
        </p:spPr>
        <p:txBody>
          <a:bodyPr wrap="none" rtlCol="0">
            <a:spAutoFit/>
          </a:bodyPr>
          <a:lstStyle/>
          <a:p>
            <a:r>
              <a:rPr lang="en-US" sz="1200" dirty="0">
                <a:solidFill>
                  <a:srgbClr val="D2DFE6"/>
                </a:solidFill>
                <a:latin typeface="Fira Sans" panose="020B0503050000020004" pitchFamily="34" charset="0"/>
              </a:rPr>
              <a:t>“worse”</a:t>
            </a:r>
          </a:p>
        </p:txBody>
      </p:sp>
    </p:spTree>
    <p:extLst>
      <p:ext uri="{BB962C8B-B14F-4D97-AF65-F5344CB8AC3E}">
        <p14:creationId xmlns:p14="http://schemas.microsoft.com/office/powerpoint/2010/main" val="7999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18"/>
                                        </p:tgtEl>
                                      </p:cBhvr>
                                    </p:animEffect>
                                    <p:set>
                                      <p:cBhvr>
                                        <p:cTn id="7" dur="1" fill="hold">
                                          <p:stCondLst>
                                            <p:cond delay="99"/>
                                          </p:stCondLst>
                                        </p:cTn>
                                        <p:tgtEl>
                                          <p:spTgt spid="1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
                                        <p:tgtEl>
                                          <p:spTgt spid="19"/>
                                        </p:tgtEl>
                                      </p:cBhvr>
                                    </p:animEffect>
                                    <p:set>
                                      <p:cBhvr>
                                        <p:cTn id="10" dur="1" fill="hold">
                                          <p:stCondLst>
                                            <p:cond delay="99"/>
                                          </p:stCondLst>
                                        </p:cTn>
                                        <p:tgtEl>
                                          <p:spTgt spid="1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
                                        <p:tgtEl>
                                          <p:spTgt spid="20"/>
                                        </p:tgtEl>
                                      </p:cBhvr>
                                    </p:animEffect>
                                    <p:set>
                                      <p:cBhvr>
                                        <p:cTn id="13" dur="1" fill="hold">
                                          <p:stCondLst>
                                            <p:cond delay="99"/>
                                          </p:stCondLst>
                                        </p:cTn>
                                        <p:tgtEl>
                                          <p:spTgt spid="2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
                                        <p:tgtEl>
                                          <p:spTgt spid="21"/>
                                        </p:tgtEl>
                                      </p:cBhvr>
                                    </p:animEffect>
                                    <p:set>
                                      <p:cBhvr>
                                        <p:cTn id="16" dur="1" fill="hold">
                                          <p:stCondLst>
                                            <p:cond delay="99"/>
                                          </p:stCondLst>
                                        </p:cTn>
                                        <p:tgtEl>
                                          <p:spTgt spid="2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
                                        <p:tgtEl>
                                          <p:spTgt spid="29"/>
                                        </p:tgtEl>
                                      </p:cBhvr>
                                    </p:animEffect>
                                    <p:set>
                                      <p:cBhvr>
                                        <p:cTn id="19" dur="1" fill="hold">
                                          <p:stCondLst>
                                            <p:cond delay="99"/>
                                          </p:stCondLst>
                                        </p:cTn>
                                        <p:tgtEl>
                                          <p:spTgt spid="2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
                                        <p:tgtEl>
                                          <p:spTgt spid="30"/>
                                        </p:tgtEl>
                                      </p:cBhvr>
                                    </p:animEffect>
                                    <p:set>
                                      <p:cBhvr>
                                        <p:cTn id="22" dur="1" fill="hold">
                                          <p:stCondLst>
                                            <p:cond delay="99"/>
                                          </p:stCondLst>
                                        </p:cTn>
                                        <p:tgtEl>
                                          <p:spTgt spid="3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
                                        <p:tgtEl>
                                          <p:spTgt spid="31"/>
                                        </p:tgtEl>
                                      </p:cBhvr>
                                    </p:animEffect>
                                    <p:set>
                                      <p:cBhvr>
                                        <p:cTn id="25" dur="1" fill="hold">
                                          <p:stCondLst>
                                            <p:cond delay="99"/>
                                          </p:stCondLst>
                                        </p:cTn>
                                        <p:tgtEl>
                                          <p:spTgt spid="31"/>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
                                        <p:tgtEl>
                                          <p:spTgt spid="32"/>
                                        </p:tgtEl>
                                      </p:cBhvr>
                                    </p:animEffect>
                                    <p:set>
                                      <p:cBhvr>
                                        <p:cTn id="28" dur="1" fill="hold">
                                          <p:stCondLst>
                                            <p:cond delay="99"/>
                                          </p:stCondLst>
                                        </p:cTn>
                                        <p:tgtEl>
                                          <p:spTgt spid="3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100"/>
                                        <p:tgtEl>
                                          <p:spTgt spid="22"/>
                                        </p:tgtEl>
                                      </p:cBhvr>
                                    </p:animEffect>
                                    <p:set>
                                      <p:cBhvr>
                                        <p:cTn id="31" dur="1" fill="hold">
                                          <p:stCondLst>
                                            <p:cond delay="99"/>
                                          </p:stCondLst>
                                        </p:cTn>
                                        <p:tgtEl>
                                          <p:spTgt spid="22"/>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1"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24" name="Group 23">
            <a:extLst>
              <a:ext uri="{FF2B5EF4-FFF2-40B4-BE49-F238E27FC236}">
                <a16:creationId xmlns:a16="http://schemas.microsoft.com/office/drawing/2014/main" id="{45BAE113-D474-40B5-B923-9613652EA1D1}"/>
              </a:ext>
            </a:extLst>
          </p:cNvPr>
          <p:cNvGrpSpPr/>
          <p:nvPr/>
        </p:nvGrpSpPr>
        <p:grpSpPr>
          <a:xfrm>
            <a:off x="689955" y="2460969"/>
            <a:ext cx="3349129" cy="3278713"/>
            <a:chOff x="689955" y="2460969"/>
            <a:chExt cx="3349129" cy="3278713"/>
          </a:xfrm>
        </p:grpSpPr>
        <p:cxnSp>
          <p:nvCxnSpPr>
            <p:cNvPr id="5" name="Straight Connector 4">
              <a:extLst>
                <a:ext uri="{FF2B5EF4-FFF2-40B4-BE49-F238E27FC236}">
                  <a16:creationId xmlns:a16="http://schemas.microsoft.com/office/drawing/2014/main" id="{3DBA573B-F60E-4D66-BE72-3B3E485C3077}"/>
                </a:ext>
              </a:extLst>
            </p:cNvPr>
            <p:cNvCxnSpPr>
              <a:cxnSpLocks/>
            </p:cNvCxnSpPr>
            <p:nvPr/>
          </p:nvCxnSpPr>
          <p:spPr>
            <a:xfrm flipV="1">
              <a:off x="1078919" y="2551534"/>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E4847CA-2576-4E2F-A926-E86187CBA36A}"/>
                </a:ext>
              </a:extLst>
            </p:cNvPr>
            <p:cNvCxnSpPr>
              <a:cxnSpLocks/>
            </p:cNvCxnSpPr>
            <p:nvPr/>
          </p:nvCxnSpPr>
          <p:spPr>
            <a:xfrm>
              <a:off x="1078919" y="5294734"/>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D60CA4F-7D28-44BF-B409-C4E1AD2F46DF}"/>
                </a:ext>
              </a:extLst>
            </p:cNvPr>
            <p:cNvSpPr txBox="1"/>
            <p:nvPr/>
          </p:nvSpPr>
          <p:spPr>
            <a:xfrm>
              <a:off x="2357213" y="5462683"/>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8" name="TextBox 7">
              <a:extLst>
                <a:ext uri="{FF2B5EF4-FFF2-40B4-BE49-F238E27FC236}">
                  <a16:creationId xmlns:a16="http://schemas.microsoft.com/office/drawing/2014/main" id="{11303E41-78B8-44B8-B84A-03487F4F085B}"/>
                </a:ext>
              </a:extLst>
            </p:cNvPr>
            <p:cNvSpPr txBox="1"/>
            <p:nvPr/>
          </p:nvSpPr>
          <p:spPr>
            <a:xfrm rot="16200000">
              <a:off x="297700" y="2853224"/>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9" name="Straight Connector 8">
              <a:extLst>
                <a:ext uri="{FF2B5EF4-FFF2-40B4-BE49-F238E27FC236}">
                  <a16:creationId xmlns:a16="http://schemas.microsoft.com/office/drawing/2014/main" id="{CCD6F120-54DD-4EA6-B627-9EE343396DD6}"/>
                </a:ext>
              </a:extLst>
            </p:cNvPr>
            <p:cNvCxnSpPr>
              <a:cxnSpLocks/>
            </p:cNvCxnSpPr>
            <p:nvPr/>
          </p:nvCxnSpPr>
          <p:spPr>
            <a:xfrm flipV="1">
              <a:off x="1078919" y="3811166"/>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231B79-2433-494B-A82D-117220ED8274}"/>
                </a:ext>
              </a:extLst>
            </p:cNvPr>
            <p:cNvCxnSpPr/>
            <p:nvPr/>
          </p:nvCxnSpPr>
          <p:spPr>
            <a:xfrm>
              <a:off x="1704070" y="3811166"/>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3DE01CD-F1C6-428F-AD1D-106E54DA62E0}"/>
                </a:ext>
              </a:extLst>
            </p:cNvPr>
            <p:cNvCxnSpPr>
              <a:cxnSpLocks/>
            </p:cNvCxnSpPr>
            <p:nvPr/>
          </p:nvCxnSpPr>
          <p:spPr>
            <a:xfrm flipV="1">
              <a:off x="2235915" y="4254370"/>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D9FD25D6-DBAA-4F01-8252-0BC529FCAE2A}"/>
                </a:ext>
              </a:extLst>
            </p:cNvPr>
            <p:cNvSpPr/>
            <p:nvPr/>
          </p:nvSpPr>
          <p:spPr>
            <a:xfrm>
              <a:off x="2842406" y="3390231"/>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3" name="TextBox 12">
            <a:extLst>
              <a:ext uri="{FF2B5EF4-FFF2-40B4-BE49-F238E27FC236}">
                <a16:creationId xmlns:a16="http://schemas.microsoft.com/office/drawing/2014/main" id="{B22CF747-99EA-40AA-BBED-53166AD0EA99}"/>
              </a:ext>
            </a:extLst>
          </p:cNvPr>
          <p:cNvSpPr txBox="1"/>
          <p:nvPr/>
        </p:nvSpPr>
        <p:spPr>
          <a:xfrm>
            <a:off x="3812790" y="3244053"/>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grpSp>
        <p:nvGrpSpPr>
          <p:cNvPr id="26" name="Group 25">
            <a:extLst>
              <a:ext uri="{FF2B5EF4-FFF2-40B4-BE49-F238E27FC236}">
                <a16:creationId xmlns:a16="http://schemas.microsoft.com/office/drawing/2014/main" id="{2F9A8EA2-B8DB-4D2A-B926-F2E77EBDD235}"/>
              </a:ext>
            </a:extLst>
          </p:cNvPr>
          <p:cNvGrpSpPr/>
          <p:nvPr/>
        </p:nvGrpSpPr>
        <p:grpSpPr>
          <a:xfrm>
            <a:off x="1078919" y="2969297"/>
            <a:ext cx="2724529" cy="1285073"/>
            <a:chOff x="1078919" y="2969297"/>
            <a:chExt cx="2724529" cy="1285073"/>
          </a:xfrm>
        </p:grpSpPr>
        <p:cxnSp>
          <p:nvCxnSpPr>
            <p:cNvPr id="14" name="Straight Connector 13">
              <a:extLst>
                <a:ext uri="{FF2B5EF4-FFF2-40B4-BE49-F238E27FC236}">
                  <a16:creationId xmlns:a16="http://schemas.microsoft.com/office/drawing/2014/main" id="{499F6C00-907C-440A-9405-56C2F316F952}"/>
                </a:ext>
              </a:extLst>
            </p:cNvPr>
            <p:cNvCxnSpPr>
              <a:cxnSpLocks/>
            </p:cNvCxnSpPr>
            <p:nvPr/>
          </p:nvCxnSpPr>
          <p:spPr>
            <a:xfrm flipV="1">
              <a:off x="1078919" y="3643218"/>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6FAF2D-3FC4-455D-9764-44457279B38D}"/>
                </a:ext>
              </a:extLst>
            </p:cNvPr>
            <p:cNvCxnSpPr>
              <a:cxnSpLocks/>
            </p:cNvCxnSpPr>
            <p:nvPr/>
          </p:nvCxnSpPr>
          <p:spPr>
            <a:xfrm>
              <a:off x="1666747" y="3643218"/>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172E6B15-37E1-4AE1-B544-D3CD6244E426}"/>
                </a:ext>
              </a:extLst>
            </p:cNvPr>
            <p:cNvSpPr/>
            <p:nvPr/>
          </p:nvSpPr>
          <p:spPr>
            <a:xfrm>
              <a:off x="2245245" y="2969297"/>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7" name="TextBox 16">
            <a:extLst>
              <a:ext uri="{FF2B5EF4-FFF2-40B4-BE49-F238E27FC236}">
                <a16:creationId xmlns:a16="http://schemas.microsoft.com/office/drawing/2014/main" id="{71C59FFB-2E0D-4B61-8516-CA8637D87589}"/>
              </a:ext>
            </a:extLst>
          </p:cNvPr>
          <p:cNvSpPr txBox="1"/>
          <p:nvPr/>
        </p:nvSpPr>
        <p:spPr>
          <a:xfrm>
            <a:off x="3812790" y="2806974"/>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cxnSp>
        <p:nvCxnSpPr>
          <p:cNvPr id="20" name="Straight Connector 19">
            <a:extLst>
              <a:ext uri="{FF2B5EF4-FFF2-40B4-BE49-F238E27FC236}">
                <a16:creationId xmlns:a16="http://schemas.microsoft.com/office/drawing/2014/main" id="{34D4C624-CCCB-4A75-80B1-07F532C8DE88}"/>
              </a:ext>
            </a:extLst>
          </p:cNvPr>
          <p:cNvCxnSpPr/>
          <p:nvPr/>
        </p:nvCxnSpPr>
        <p:spPr>
          <a:xfrm flipV="1">
            <a:off x="2196261" y="3149515"/>
            <a:ext cx="646145" cy="618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96325A-EFC0-4EB5-8737-EAE773EFD782}"/>
              </a:ext>
            </a:extLst>
          </p:cNvPr>
          <p:cNvCxnSpPr>
            <a:cxnSpLocks/>
          </p:cNvCxnSpPr>
          <p:nvPr/>
        </p:nvCxnSpPr>
        <p:spPr>
          <a:xfrm flipV="1">
            <a:off x="1078909" y="3139356"/>
            <a:ext cx="606477" cy="191276"/>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E7E2175-3CB3-4409-A8A3-49BDE5F221B9}"/>
              </a:ext>
            </a:extLst>
          </p:cNvPr>
          <p:cNvCxnSpPr>
            <a:cxnSpLocks/>
          </p:cNvCxnSpPr>
          <p:nvPr/>
        </p:nvCxnSpPr>
        <p:spPr>
          <a:xfrm>
            <a:off x="1694717" y="3148045"/>
            <a:ext cx="508531" cy="58781"/>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A0B600A-549D-49B7-A0D2-A9DDBEB9C43A}"/>
              </a:ext>
            </a:extLst>
          </p:cNvPr>
          <p:cNvCxnSpPr>
            <a:cxnSpLocks/>
          </p:cNvCxnSpPr>
          <p:nvPr/>
        </p:nvCxnSpPr>
        <p:spPr>
          <a:xfrm flipV="1">
            <a:off x="2842396" y="2797340"/>
            <a:ext cx="961041" cy="336988"/>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3C76E76-D425-48BC-B334-C01A54C14F9E}"/>
              </a:ext>
            </a:extLst>
          </p:cNvPr>
          <p:cNvCxnSpPr>
            <a:cxnSpLocks/>
          </p:cNvCxnSpPr>
          <p:nvPr/>
        </p:nvCxnSpPr>
        <p:spPr>
          <a:xfrm flipV="1">
            <a:off x="1088262" y="3164076"/>
            <a:ext cx="606477" cy="19127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832C89C-BC2B-4D23-BC0E-E0C0C6E6DF8A}"/>
              </a:ext>
            </a:extLst>
          </p:cNvPr>
          <p:cNvCxnSpPr>
            <a:cxnSpLocks/>
          </p:cNvCxnSpPr>
          <p:nvPr/>
        </p:nvCxnSpPr>
        <p:spPr>
          <a:xfrm>
            <a:off x="1704070" y="3172765"/>
            <a:ext cx="531845" cy="335739"/>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6B81766-F08D-47C4-A045-9122A5020986}"/>
              </a:ext>
            </a:extLst>
          </p:cNvPr>
          <p:cNvCxnSpPr>
            <a:cxnSpLocks/>
          </p:cNvCxnSpPr>
          <p:nvPr/>
        </p:nvCxnSpPr>
        <p:spPr>
          <a:xfrm flipV="1">
            <a:off x="2245245" y="3174113"/>
            <a:ext cx="606504" cy="349497"/>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5B87B1-AB54-4C69-A2EB-06CABA13A8D7}"/>
              </a:ext>
            </a:extLst>
          </p:cNvPr>
          <p:cNvCxnSpPr>
            <a:cxnSpLocks/>
          </p:cNvCxnSpPr>
          <p:nvPr/>
        </p:nvCxnSpPr>
        <p:spPr>
          <a:xfrm flipV="1">
            <a:off x="2851749" y="2822060"/>
            <a:ext cx="961041" cy="336988"/>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5A72918-EDC3-41D5-A50D-40D84CB88874}"/>
              </a:ext>
            </a:extLst>
          </p:cNvPr>
          <p:cNvSpPr txBox="1"/>
          <p:nvPr/>
        </p:nvSpPr>
        <p:spPr>
          <a:xfrm rot="19788701">
            <a:off x="2275833" y="3372710"/>
            <a:ext cx="739305" cy="276999"/>
          </a:xfrm>
          <a:prstGeom prst="rect">
            <a:avLst/>
          </a:prstGeom>
          <a:noFill/>
          <a:ln>
            <a:noFill/>
          </a:ln>
        </p:spPr>
        <p:txBody>
          <a:bodyPr wrap="none" rtlCol="0">
            <a:spAutoFit/>
          </a:bodyPr>
          <a:lstStyle/>
          <a:p>
            <a:r>
              <a:rPr lang="en-US" sz="1200" dirty="0">
                <a:solidFill>
                  <a:srgbClr val="466A7C"/>
                </a:solidFill>
                <a:latin typeface="Fira Sans" panose="020B0503050000020004" pitchFamily="34" charset="0"/>
              </a:rPr>
              <a:t>“better”</a:t>
            </a:r>
          </a:p>
        </p:txBody>
      </p:sp>
      <p:sp>
        <p:nvSpPr>
          <p:cNvPr id="42" name="TextBox 41">
            <a:extLst>
              <a:ext uri="{FF2B5EF4-FFF2-40B4-BE49-F238E27FC236}">
                <a16:creationId xmlns:a16="http://schemas.microsoft.com/office/drawing/2014/main" id="{38997E00-5699-422D-872A-12E56E3F4743}"/>
              </a:ext>
            </a:extLst>
          </p:cNvPr>
          <p:cNvSpPr txBox="1"/>
          <p:nvPr/>
        </p:nvSpPr>
        <p:spPr>
          <a:xfrm rot="21272328">
            <a:off x="2111051" y="2866961"/>
            <a:ext cx="723275" cy="276999"/>
          </a:xfrm>
          <a:prstGeom prst="rect">
            <a:avLst/>
          </a:prstGeom>
          <a:noFill/>
          <a:ln>
            <a:noFill/>
          </a:ln>
        </p:spPr>
        <p:txBody>
          <a:bodyPr wrap="none" rtlCol="0">
            <a:spAutoFit/>
          </a:bodyPr>
          <a:lstStyle/>
          <a:p>
            <a:r>
              <a:rPr lang="en-US" sz="1200" dirty="0">
                <a:solidFill>
                  <a:srgbClr val="D2DFE6"/>
                </a:solidFill>
                <a:latin typeface="Fira Sans" panose="020B0503050000020004" pitchFamily="34" charset="0"/>
              </a:rPr>
              <a:t>“worse”</a:t>
            </a:r>
          </a:p>
        </p:txBody>
      </p:sp>
      <p:sp>
        <p:nvSpPr>
          <p:cNvPr id="43" name="TextBox 42">
            <a:extLst>
              <a:ext uri="{FF2B5EF4-FFF2-40B4-BE49-F238E27FC236}">
                <a16:creationId xmlns:a16="http://schemas.microsoft.com/office/drawing/2014/main" id="{59087AC5-46F4-48C8-94E3-B8F61EF130DB}"/>
              </a:ext>
            </a:extLst>
          </p:cNvPr>
          <p:cNvSpPr txBox="1"/>
          <p:nvPr/>
        </p:nvSpPr>
        <p:spPr>
          <a:xfrm rot="421456">
            <a:off x="1291574" y="3495895"/>
            <a:ext cx="1888659" cy="246221"/>
          </a:xfrm>
          <a:prstGeom prst="rect">
            <a:avLst/>
          </a:prstGeom>
          <a:noFill/>
          <a:ln>
            <a:noFill/>
          </a:ln>
        </p:spPr>
        <p:txBody>
          <a:bodyPr wrap="none" rtlCol="0">
            <a:spAutoFit/>
          </a:bodyPr>
          <a:lstStyle/>
          <a:p>
            <a:r>
              <a:rPr lang="en-US" sz="1000" dirty="0">
                <a:solidFill>
                  <a:srgbClr val="466A7C"/>
                </a:solidFill>
                <a:latin typeface="Fira Sans" panose="020B0503050000020004" pitchFamily="34" charset="0"/>
              </a:rPr>
              <a:t>smaller for at least one input</a:t>
            </a:r>
          </a:p>
        </p:txBody>
      </p:sp>
      <p:sp>
        <p:nvSpPr>
          <p:cNvPr id="45" name="TextBox 44">
            <a:extLst>
              <a:ext uri="{FF2B5EF4-FFF2-40B4-BE49-F238E27FC236}">
                <a16:creationId xmlns:a16="http://schemas.microsoft.com/office/drawing/2014/main" id="{22DEBBD3-E89B-4FE7-B31A-9F461DEEEB3E}"/>
              </a:ext>
            </a:extLst>
          </p:cNvPr>
          <p:cNvSpPr txBox="1"/>
          <p:nvPr/>
        </p:nvSpPr>
        <p:spPr>
          <a:xfrm rot="21348085">
            <a:off x="1748466" y="2812886"/>
            <a:ext cx="1693092" cy="261610"/>
          </a:xfrm>
          <a:prstGeom prst="rect">
            <a:avLst/>
          </a:prstGeom>
          <a:noFill/>
          <a:ln>
            <a:noFill/>
          </a:ln>
        </p:spPr>
        <p:txBody>
          <a:bodyPr wrap="none" rtlCol="0">
            <a:spAutoFit/>
          </a:bodyPr>
          <a:lstStyle/>
          <a:p>
            <a:r>
              <a:rPr lang="en-US" sz="1100" dirty="0">
                <a:solidFill>
                  <a:srgbClr val="466A7C"/>
                </a:solidFill>
                <a:latin typeface="Fira Sans" panose="020B0503050000020004" pitchFamily="34" charset="0"/>
              </a:rPr>
              <a:t>no larger for any inputs</a:t>
            </a:r>
          </a:p>
        </p:txBody>
      </p:sp>
    </p:spTree>
    <p:extLst>
      <p:ext uri="{BB962C8B-B14F-4D97-AF65-F5344CB8AC3E}">
        <p14:creationId xmlns:p14="http://schemas.microsoft.com/office/powerpoint/2010/main" val="399976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2"/>
                                        </p:tgtEl>
                                      </p:cBhvr>
                                    </p:animEffect>
                                    <p:set>
                                      <p:cBhvr>
                                        <p:cTn id="7" dur="1" fill="hold">
                                          <p:stCondLst>
                                            <p:cond delay="99"/>
                                          </p:stCondLst>
                                        </p:cTn>
                                        <p:tgtEl>
                                          <p:spTgt spid="4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41"/>
                                        </p:tgtEl>
                                      </p:cBhvr>
                                    </p:animEffect>
                                    <p:set>
                                      <p:cBhvr>
                                        <p:cTn id="10" dur="1" fill="hold">
                                          <p:stCondLst>
                                            <p:cond delay="99"/>
                                          </p:stCondLst>
                                        </p:cTn>
                                        <p:tgtEl>
                                          <p:spTgt spid="41"/>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1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24" name="Group 23">
            <a:extLst>
              <a:ext uri="{FF2B5EF4-FFF2-40B4-BE49-F238E27FC236}">
                <a16:creationId xmlns:a16="http://schemas.microsoft.com/office/drawing/2014/main" id="{45BAE113-D474-40B5-B923-9613652EA1D1}"/>
              </a:ext>
            </a:extLst>
          </p:cNvPr>
          <p:cNvGrpSpPr/>
          <p:nvPr/>
        </p:nvGrpSpPr>
        <p:grpSpPr>
          <a:xfrm>
            <a:off x="689955" y="2460969"/>
            <a:ext cx="3349129" cy="3278713"/>
            <a:chOff x="689955" y="2460969"/>
            <a:chExt cx="3349129" cy="3278713"/>
          </a:xfrm>
        </p:grpSpPr>
        <p:cxnSp>
          <p:nvCxnSpPr>
            <p:cNvPr id="5" name="Straight Connector 4">
              <a:extLst>
                <a:ext uri="{FF2B5EF4-FFF2-40B4-BE49-F238E27FC236}">
                  <a16:creationId xmlns:a16="http://schemas.microsoft.com/office/drawing/2014/main" id="{3DBA573B-F60E-4D66-BE72-3B3E485C3077}"/>
                </a:ext>
              </a:extLst>
            </p:cNvPr>
            <p:cNvCxnSpPr>
              <a:cxnSpLocks/>
            </p:cNvCxnSpPr>
            <p:nvPr/>
          </p:nvCxnSpPr>
          <p:spPr>
            <a:xfrm flipV="1">
              <a:off x="1078919" y="2551534"/>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E4847CA-2576-4E2F-A926-E86187CBA36A}"/>
                </a:ext>
              </a:extLst>
            </p:cNvPr>
            <p:cNvCxnSpPr>
              <a:cxnSpLocks/>
            </p:cNvCxnSpPr>
            <p:nvPr/>
          </p:nvCxnSpPr>
          <p:spPr>
            <a:xfrm>
              <a:off x="1078919" y="5294734"/>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D60CA4F-7D28-44BF-B409-C4E1AD2F46DF}"/>
                </a:ext>
              </a:extLst>
            </p:cNvPr>
            <p:cNvSpPr txBox="1"/>
            <p:nvPr/>
          </p:nvSpPr>
          <p:spPr>
            <a:xfrm>
              <a:off x="2357213" y="5462683"/>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8" name="TextBox 7">
              <a:extLst>
                <a:ext uri="{FF2B5EF4-FFF2-40B4-BE49-F238E27FC236}">
                  <a16:creationId xmlns:a16="http://schemas.microsoft.com/office/drawing/2014/main" id="{11303E41-78B8-44B8-B84A-03487F4F085B}"/>
                </a:ext>
              </a:extLst>
            </p:cNvPr>
            <p:cNvSpPr txBox="1"/>
            <p:nvPr/>
          </p:nvSpPr>
          <p:spPr>
            <a:xfrm rot="16200000">
              <a:off x="297700" y="2853224"/>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9" name="Straight Connector 8">
              <a:extLst>
                <a:ext uri="{FF2B5EF4-FFF2-40B4-BE49-F238E27FC236}">
                  <a16:creationId xmlns:a16="http://schemas.microsoft.com/office/drawing/2014/main" id="{CCD6F120-54DD-4EA6-B627-9EE343396DD6}"/>
                </a:ext>
              </a:extLst>
            </p:cNvPr>
            <p:cNvCxnSpPr>
              <a:cxnSpLocks/>
            </p:cNvCxnSpPr>
            <p:nvPr/>
          </p:nvCxnSpPr>
          <p:spPr>
            <a:xfrm flipV="1">
              <a:off x="1078919" y="3811166"/>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231B79-2433-494B-A82D-117220ED8274}"/>
                </a:ext>
              </a:extLst>
            </p:cNvPr>
            <p:cNvCxnSpPr/>
            <p:nvPr/>
          </p:nvCxnSpPr>
          <p:spPr>
            <a:xfrm>
              <a:off x="1704070" y="3811166"/>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3DE01CD-F1C6-428F-AD1D-106E54DA62E0}"/>
                </a:ext>
              </a:extLst>
            </p:cNvPr>
            <p:cNvCxnSpPr>
              <a:cxnSpLocks/>
            </p:cNvCxnSpPr>
            <p:nvPr/>
          </p:nvCxnSpPr>
          <p:spPr>
            <a:xfrm flipV="1">
              <a:off x="2235915" y="4254370"/>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D9FD25D6-DBAA-4F01-8252-0BC529FCAE2A}"/>
                </a:ext>
              </a:extLst>
            </p:cNvPr>
            <p:cNvSpPr/>
            <p:nvPr/>
          </p:nvSpPr>
          <p:spPr>
            <a:xfrm>
              <a:off x="2842406" y="3390231"/>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3" name="TextBox 12">
            <a:extLst>
              <a:ext uri="{FF2B5EF4-FFF2-40B4-BE49-F238E27FC236}">
                <a16:creationId xmlns:a16="http://schemas.microsoft.com/office/drawing/2014/main" id="{B22CF747-99EA-40AA-BBED-53166AD0EA99}"/>
              </a:ext>
            </a:extLst>
          </p:cNvPr>
          <p:cNvSpPr txBox="1"/>
          <p:nvPr/>
        </p:nvSpPr>
        <p:spPr>
          <a:xfrm>
            <a:off x="3812790" y="3244053"/>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grpSp>
        <p:nvGrpSpPr>
          <p:cNvPr id="26" name="Group 25">
            <a:extLst>
              <a:ext uri="{FF2B5EF4-FFF2-40B4-BE49-F238E27FC236}">
                <a16:creationId xmlns:a16="http://schemas.microsoft.com/office/drawing/2014/main" id="{2F9A8EA2-B8DB-4D2A-B926-F2E77EBDD235}"/>
              </a:ext>
            </a:extLst>
          </p:cNvPr>
          <p:cNvGrpSpPr/>
          <p:nvPr/>
        </p:nvGrpSpPr>
        <p:grpSpPr>
          <a:xfrm>
            <a:off x="1078919" y="2969297"/>
            <a:ext cx="2724529" cy="1285073"/>
            <a:chOff x="1078919" y="2969297"/>
            <a:chExt cx="2724529" cy="1285073"/>
          </a:xfrm>
        </p:grpSpPr>
        <p:cxnSp>
          <p:nvCxnSpPr>
            <p:cNvPr id="14" name="Straight Connector 13">
              <a:extLst>
                <a:ext uri="{FF2B5EF4-FFF2-40B4-BE49-F238E27FC236}">
                  <a16:creationId xmlns:a16="http://schemas.microsoft.com/office/drawing/2014/main" id="{499F6C00-907C-440A-9405-56C2F316F952}"/>
                </a:ext>
              </a:extLst>
            </p:cNvPr>
            <p:cNvCxnSpPr>
              <a:cxnSpLocks/>
            </p:cNvCxnSpPr>
            <p:nvPr/>
          </p:nvCxnSpPr>
          <p:spPr>
            <a:xfrm flipV="1">
              <a:off x="1078919" y="3643218"/>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6FAF2D-3FC4-455D-9764-44457279B38D}"/>
                </a:ext>
              </a:extLst>
            </p:cNvPr>
            <p:cNvCxnSpPr>
              <a:cxnSpLocks/>
            </p:cNvCxnSpPr>
            <p:nvPr/>
          </p:nvCxnSpPr>
          <p:spPr>
            <a:xfrm>
              <a:off x="1666747" y="3643218"/>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172E6B15-37E1-4AE1-B544-D3CD6244E426}"/>
                </a:ext>
              </a:extLst>
            </p:cNvPr>
            <p:cNvSpPr/>
            <p:nvPr/>
          </p:nvSpPr>
          <p:spPr>
            <a:xfrm>
              <a:off x="2245245" y="2969297"/>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7" name="TextBox 16">
            <a:extLst>
              <a:ext uri="{FF2B5EF4-FFF2-40B4-BE49-F238E27FC236}">
                <a16:creationId xmlns:a16="http://schemas.microsoft.com/office/drawing/2014/main" id="{71C59FFB-2E0D-4B61-8516-CA8637D87589}"/>
              </a:ext>
            </a:extLst>
          </p:cNvPr>
          <p:cNvSpPr txBox="1"/>
          <p:nvPr/>
        </p:nvSpPr>
        <p:spPr>
          <a:xfrm>
            <a:off x="3812790" y="2806974"/>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cxnSp>
        <p:nvCxnSpPr>
          <p:cNvPr id="20" name="Straight Connector 19">
            <a:extLst>
              <a:ext uri="{FF2B5EF4-FFF2-40B4-BE49-F238E27FC236}">
                <a16:creationId xmlns:a16="http://schemas.microsoft.com/office/drawing/2014/main" id="{34D4C624-CCCB-4A75-80B1-07F532C8DE88}"/>
              </a:ext>
            </a:extLst>
          </p:cNvPr>
          <p:cNvCxnSpPr/>
          <p:nvPr/>
        </p:nvCxnSpPr>
        <p:spPr>
          <a:xfrm flipV="1">
            <a:off x="2196261" y="3149515"/>
            <a:ext cx="646145" cy="618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96325A-EFC0-4EB5-8737-EAE773EFD782}"/>
              </a:ext>
            </a:extLst>
          </p:cNvPr>
          <p:cNvCxnSpPr>
            <a:cxnSpLocks/>
          </p:cNvCxnSpPr>
          <p:nvPr/>
        </p:nvCxnSpPr>
        <p:spPr>
          <a:xfrm flipV="1">
            <a:off x="1078909" y="3139356"/>
            <a:ext cx="606477" cy="191276"/>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E7E2175-3CB3-4409-A8A3-49BDE5F221B9}"/>
              </a:ext>
            </a:extLst>
          </p:cNvPr>
          <p:cNvCxnSpPr>
            <a:cxnSpLocks/>
          </p:cNvCxnSpPr>
          <p:nvPr/>
        </p:nvCxnSpPr>
        <p:spPr>
          <a:xfrm>
            <a:off x="1694717" y="3148045"/>
            <a:ext cx="508531" cy="58781"/>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A0B600A-549D-49B7-A0D2-A9DDBEB9C43A}"/>
              </a:ext>
            </a:extLst>
          </p:cNvPr>
          <p:cNvCxnSpPr>
            <a:cxnSpLocks/>
          </p:cNvCxnSpPr>
          <p:nvPr/>
        </p:nvCxnSpPr>
        <p:spPr>
          <a:xfrm flipV="1">
            <a:off x="2842396" y="2797340"/>
            <a:ext cx="961041" cy="336988"/>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3C76E76-D425-48BC-B334-C01A54C14F9E}"/>
              </a:ext>
            </a:extLst>
          </p:cNvPr>
          <p:cNvCxnSpPr>
            <a:cxnSpLocks/>
          </p:cNvCxnSpPr>
          <p:nvPr/>
        </p:nvCxnSpPr>
        <p:spPr>
          <a:xfrm flipV="1">
            <a:off x="1088262" y="3164076"/>
            <a:ext cx="606477" cy="19127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832C89C-BC2B-4D23-BC0E-E0C0C6E6DF8A}"/>
              </a:ext>
            </a:extLst>
          </p:cNvPr>
          <p:cNvCxnSpPr>
            <a:cxnSpLocks/>
          </p:cNvCxnSpPr>
          <p:nvPr/>
        </p:nvCxnSpPr>
        <p:spPr>
          <a:xfrm>
            <a:off x="1704070" y="3172765"/>
            <a:ext cx="531845" cy="335739"/>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6B81766-F08D-47C4-A045-9122A5020986}"/>
              </a:ext>
            </a:extLst>
          </p:cNvPr>
          <p:cNvCxnSpPr>
            <a:cxnSpLocks/>
          </p:cNvCxnSpPr>
          <p:nvPr/>
        </p:nvCxnSpPr>
        <p:spPr>
          <a:xfrm flipV="1">
            <a:off x="2245245" y="3174113"/>
            <a:ext cx="606504" cy="349497"/>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5B87B1-AB54-4C69-A2EB-06CABA13A8D7}"/>
              </a:ext>
            </a:extLst>
          </p:cNvPr>
          <p:cNvCxnSpPr>
            <a:cxnSpLocks/>
          </p:cNvCxnSpPr>
          <p:nvPr/>
        </p:nvCxnSpPr>
        <p:spPr>
          <a:xfrm flipV="1">
            <a:off x="2851749" y="2822060"/>
            <a:ext cx="961041" cy="336988"/>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9087AC5-46F4-48C8-94E3-B8F61EF130DB}"/>
              </a:ext>
            </a:extLst>
          </p:cNvPr>
          <p:cNvSpPr txBox="1"/>
          <p:nvPr/>
        </p:nvSpPr>
        <p:spPr>
          <a:xfrm rot="421456">
            <a:off x="1291574" y="3495895"/>
            <a:ext cx="1888659" cy="246221"/>
          </a:xfrm>
          <a:prstGeom prst="rect">
            <a:avLst/>
          </a:prstGeom>
          <a:noFill/>
          <a:ln>
            <a:noFill/>
          </a:ln>
        </p:spPr>
        <p:txBody>
          <a:bodyPr wrap="none" rtlCol="0">
            <a:spAutoFit/>
          </a:bodyPr>
          <a:lstStyle/>
          <a:p>
            <a:r>
              <a:rPr lang="en-US" sz="1000" dirty="0">
                <a:solidFill>
                  <a:srgbClr val="466A7C"/>
                </a:solidFill>
                <a:latin typeface="Fira Sans" panose="020B0503050000020004" pitchFamily="34" charset="0"/>
              </a:rPr>
              <a:t>smaller for at least one input</a:t>
            </a:r>
          </a:p>
        </p:txBody>
      </p:sp>
      <p:sp>
        <p:nvSpPr>
          <p:cNvPr id="45" name="TextBox 44">
            <a:extLst>
              <a:ext uri="{FF2B5EF4-FFF2-40B4-BE49-F238E27FC236}">
                <a16:creationId xmlns:a16="http://schemas.microsoft.com/office/drawing/2014/main" id="{22DEBBD3-E89B-4FE7-B31A-9F461DEEEB3E}"/>
              </a:ext>
            </a:extLst>
          </p:cNvPr>
          <p:cNvSpPr txBox="1"/>
          <p:nvPr/>
        </p:nvSpPr>
        <p:spPr>
          <a:xfrm rot="21348085">
            <a:off x="1748466" y="2812886"/>
            <a:ext cx="1693092" cy="261610"/>
          </a:xfrm>
          <a:prstGeom prst="rect">
            <a:avLst/>
          </a:prstGeom>
          <a:noFill/>
          <a:ln>
            <a:noFill/>
          </a:ln>
        </p:spPr>
        <p:txBody>
          <a:bodyPr wrap="none" rtlCol="0">
            <a:spAutoFit/>
          </a:bodyPr>
          <a:lstStyle/>
          <a:p>
            <a:r>
              <a:rPr lang="en-US" sz="1100" dirty="0">
                <a:solidFill>
                  <a:srgbClr val="466A7C"/>
                </a:solidFill>
                <a:latin typeface="Fira Sans" panose="020B0503050000020004" pitchFamily="34" charset="0"/>
              </a:rPr>
              <a:t>no larger for any inputs</a:t>
            </a:r>
          </a:p>
        </p:txBody>
      </p:sp>
      <p:cxnSp>
        <p:nvCxnSpPr>
          <p:cNvPr id="31" name="Straight Connector 30">
            <a:extLst>
              <a:ext uri="{FF2B5EF4-FFF2-40B4-BE49-F238E27FC236}">
                <a16:creationId xmlns:a16="http://schemas.microsoft.com/office/drawing/2014/main" id="{BF342C42-5C9F-4D9B-A223-30A02F84D88B}"/>
              </a:ext>
            </a:extLst>
          </p:cNvPr>
          <p:cNvCxnSpPr>
            <a:cxnSpLocks/>
          </p:cNvCxnSpPr>
          <p:nvPr/>
        </p:nvCxnSpPr>
        <p:spPr>
          <a:xfrm flipV="1">
            <a:off x="1078919" y="3653823"/>
            <a:ext cx="606492" cy="611152"/>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C1278CB1-5687-4DC5-8B0D-01A15C229F1D}"/>
              </a:ext>
            </a:extLst>
          </p:cNvPr>
          <p:cNvCxnSpPr>
            <a:cxnSpLocks/>
          </p:cNvCxnSpPr>
          <p:nvPr/>
        </p:nvCxnSpPr>
        <p:spPr>
          <a:xfrm>
            <a:off x="1666747" y="3653823"/>
            <a:ext cx="578499" cy="27991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
        <p:nvSpPr>
          <p:cNvPr id="35" name="Freeform: Shape 34">
            <a:extLst>
              <a:ext uri="{FF2B5EF4-FFF2-40B4-BE49-F238E27FC236}">
                <a16:creationId xmlns:a16="http://schemas.microsoft.com/office/drawing/2014/main" id="{C94E4BC6-B117-416D-8A21-1AB08A7DDE93}"/>
              </a:ext>
            </a:extLst>
          </p:cNvPr>
          <p:cNvSpPr/>
          <p:nvPr/>
        </p:nvSpPr>
        <p:spPr>
          <a:xfrm>
            <a:off x="2245245" y="2979902"/>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3210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3"/>
                                        </p:tgtEl>
                                      </p:cBhvr>
                                    </p:animEffect>
                                    <p:set>
                                      <p:cBhvr>
                                        <p:cTn id="7" dur="1" fill="hold">
                                          <p:stCondLst>
                                            <p:cond delay="99"/>
                                          </p:stCondLst>
                                        </p:cTn>
                                        <p:tgtEl>
                                          <p:spTgt spid="4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45"/>
                                        </p:tgtEl>
                                      </p:cBhvr>
                                    </p:animEffect>
                                    <p:set>
                                      <p:cBhvr>
                                        <p:cTn id="10" dur="1" fill="hold">
                                          <p:stCondLst>
                                            <p:cond delay="99"/>
                                          </p:stCondLst>
                                        </p:cTn>
                                        <p:tgtEl>
                                          <p:spTgt spid="4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1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
                                        <p:tgtEl>
                                          <p:spTgt spid="35"/>
                                        </p:tgtEl>
                                      </p:cBhvr>
                                    </p:animEffect>
                                  </p:childTnLst>
                                </p:cTn>
                              </p:par>
                              <p:par>
                                <p:cTn id="22" presetID="7" presetClass="emph" presetSubtype="2" fill="hold" nodeType="withEffect">
                                  <p:stCondLst>
                                    <p:cond delay="0"/>
                                  </p:stCondLst>
                                  <p:childTnLst>
                                    <p:animClr clrSpc="rgb" dir="cw">
                                      <p:cBhvr>
                                        <p:cTn id="23" dur="100" fill="hold"/>
                                        <p:tgtEl>
                                          <p:spTgt spid="37"/>
                                        </p:tgtEl>
                                        <p:attrNameLst>
                                          <p:attrName>stroke.color</p:attrName>
                                        </p:attrNameLst>
                                      </p:cBhvr>
                                      <p:to>
                                        <a:srgbClr val="D2DFE6"/>
                                      </p:to>
                                    </p:animClr>
                                    <p:set>
                                      <p:cBhvr>
                                        <p:cTn id="24" dur="100" fill="hold"/>
                                        <p:tgtEl>
                                          <p:spTgt spid="37"/>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100" fill="hold"/>
                                        <p:tgtEl>
                                          <p:spTgt spid="38"/>
                                        </p:tgtEl>
                                        <p:attrNameLst>
                                          <p:attrName>stroke.color</p:attrName>
                                        </p:attrNameLst>
                                      </p:cBhvr>
                                      <p:to>
                                        <a:srgbClr val="D2DFE6"/>
                                      </p:to>
                                    </p:animClr>
                                    <p:set>
                                      <p:cBhvr>
                                        <p:cTn id="27" dur="100" fill="hold"/>
                                        <p:tgtEl>
                                          <p:spTgt spid="38"/>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100" fill="hold"/>
                                        <p:tgtEl>
                                          <p:spTgt spid="39"/>
                                        </p:tgtEl>
                                        <p:attrNameLst>
                                          <p:attrName>stroke.color</p:attrName>
                                        </p:attrNameLst>
                                      </p:cBhvr>
                                      <p:to>
                                        <a:srgbClr val="D2DFE6"/>
                                      </p:to>
                                    </p:animClr>
                                    <p:set>
                                      <p:cBhvr>
                                        <p:cTn id="30" dur="100" fill="hold"/>
                                        <p:tgtEl>
                                          <p:spTgt spid="39"/>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100" fill="hold"/>
                                        <p:tgtEl>
                                          <p:spTgt spid="40"/>
                                        </p:tgtEl>
                                        <p:attrNameLst>
                                          <p:attrName>stroke.color</p:attrName>
                                        </p:attrNameLst>
                                      </p:cBhvr>
                                      <p:to>
                                        <a:srgbClr val="D2DFE6"/>
                                      </p:to>
                                    </p:animClr>
                                    <p:set>
                                      <p:cBhvr>
                                        <p:cTn id="33" dur="100" fill="hold"/>
                                        <p:tgtEl>
                                          <p:spTgt spid="4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grpSp>
        <p:nvGrpSpPr>
          <p:cNvPr id="24" name="Group 23">
            <a:extLst>
              <a:ext uri="{FF2B5EF4-FFF2-40B4-BE49-F238E27FC236}">
                <a16:creationId xmlns:a16="http://schemas.microsoft.com/office/drawing/2014/main" id="{45BAE113-D474-40B5-B923-9613652EA1D1}"/>
              </a:ext>
            </a:extLst>
          </p:cNvPr>
          <p:cNvGrpSpPr/>
          <p:nvPr/>
        </p:nvGrpSpPr>
        <p:grpSpPr>
          <a:xfrm>
            <a:off x="689955" y="2460969"/>
            <a:ext cx="3349129" cy="3278713"/>
            <a:chOff x="689955" y="2460969"/>
            <a:chExt cx="3349129" cy="3278713"/>
          </a:xfrm>
        </p:grpSpPr>
        <p:cxnSp>
          <p:nvCxnSpPr>
            <p:cNvPr id="5" name="Straight Connector 4">
              <a:extLst>
                <a:ext uri="{FF2B5EF4-FFF2-40B4-BE49-F238E27FC236}">
                  <a16:creationId xmlns:a16="http://schemas.microsoft.com/office/drawing/2014/main" id="{3DBA573B-F60E-4D66-BE72-3B3E485C3077}"/>
                </a:ext>
              </a:extLst>
            </p:cNvPr>
            <p:cNvCxnSpPr>
              <a:cxnSpLocks/>
            </p:cNvCxnSpPr>
            <p:nvPr/>
          </p:nvCxnSpPr>
          <p:spPr>
            <a:xfrm flipV="1">
              <a:off x="1078919" y="2551534"/>
              <a:ext cx="0" cy="274320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E4847CA-2576-4E2F-A926-E86187CBA36A}"/>
                </a:ext>
              </a:extLst>
            </p:cNvPr>
            <p:cNvCxnSpPr>
              <a:cxnSpLocks/>
            </p:cNvCxnSpPr>
            <p:nvPr/>
          </p:nvCxnSpPr>
          <p:spPr>
            <a:xfrm>
              <a:off x="1078919" y="5294734"/>
              <a:ext cx="2873828" cy="0"/>
            </a:xfrm>
            <a:prstGeom prst="line">
              <a:avLst/>
            </a:prstGeom>
            <a:ln w="38100" cap="flat" cmpd="sng" algn="ctr">
              <a:solidFill>
                <a:srgbClr val="466A7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D60CA4F-7D28-44BF-B409-C4E1AD2F46DF}"/>
                </a:ext>
              </a:extLst>
            </p:cNvPr>
            <p:cNvSpPr txBox="1"/>
            <p:nvPr/>
          </p:nvSpPr>
          <p:spPr>
            <a:xfrm>
              <a:off x="2357213" y="5462683"/>
              <a:ext cx="1681871"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program input values</a:t>
              </a:r>
            </a:p>
          </p:txBody>
        </p:sp>
        <p:sp>
          <p:nvSpPr>
            <p:cNvPr id="8" name="TextBox 7">
              <a:extLst>
                <a:ext uri="{FF2B5EF4-FFF2-40B4-BE49-F238E27FC236}">
                  <a16:creationId xmlns:a16="http://schemas.microsoft.com/office/drawing/2014/main" id="{11303E41-78B8-44B8-B84A-03487F4F085B}"/>
                </a:ext>
              </a:extLst>
            </p:cNvPr>
            <p:cNvSpPr txBox="1"/>
            <p:nvPr/>
          </p:nvSpPr>
          <p:spPr>
            <a:xfrm rot="16200000">
              <a:off x="297700" y="2853224"/>
              <a:ext cx="106150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resource use</a:t>
              </a:r>
            </a:p>
          </p:txBody>
        </p:sp>
        <p:cxnSp>
          <p:nvCxnSpPr>
            <p:cNvPr id="9" name="Straight Connector 8">
              <a:extLst>
                <a:ext uri="{FF2B5EF4-FFF2-40B4-BE49-F238E27FC236}">
                  <a16:creationId xmlns:a16="http://schemas.microsoft.com/office/drawing/2014/main" id="{CCD6F120-54DD-4EA6-B627-9EE343396DD6}"/>
                </a:ext>
              </a:extLst>
            </p:cNvPr>
            <p:cNvCxnSpPr>
              <a:cxnSpLocks/>
            </p:cNvCxnSpPr>
            <p:nvPr/>
          </p:nvCxnSpPr>
          <p:spPr>
            <a:xfrm flipV="1">
              <a:off x="1078919" y="3811166"/>
              <a:ext cx="615820" cy="625151"/>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231B79-2433-494B-A82D-117220ED8274}"/>
                </a:ext>
              </a:extLst>
            </p:cNvPr>
            <p:cNvCxnSpPr/>
            <p:nvPr/>
          </p:nvCxnSpPr>
          <p:spPr>
            <a:xfrm>
              <a:off x="1704070" y="3811166"/>
              <a:ext cx="531845" cy="886408"/>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3DE01CD-F1C6-428F-AD1D-106E54DA62E0}"/>
                </a:ext>
              </a:extLst>
            </p:cNvPr>
            <p:cNvCxnSpPr>
              <a:cxnSpLocks/>
            </p:cNvCxnSpPr>
            <p:nvPr/>
          </p:nvCxnSpPr>
          <p:spPr>
            <a:xfrm flipV="1">
              <a:off x="2235915" y="4254370"/>
              <a:ext cx="625150" cy="443204"/>
            </a:xfrm>
            <a:prstGeom prst="line">
              <a:avLst/>
            </a:prstGeom>
            <a:ln w="28575">
              <a:solidFill>
                <a:srgbClr val="466A7C"/>
              </a:solidFill>
            </a:ln>
          </p:spPr>
          <p:style>
            <a:lnRef idx="1">
              <a:schemeClr val="dk1"/>
            </a:lnRef>
            <a:fillRef idx="0">
              <a:schemeClr val="dk1"/>
            </a:fillRef>
            <a:effectRef idx="0">
              <a:schemeClr val="dk1"/>
            </a:effectRef>
            <a:fontRef idx="minor">
              <a:schemeClr val="tx1"/>
            </a:fontRef>
          </p:style>
        </p:cxnSp>
        <p:sp>
          <p:nvSpPr>
            <p:cNvPr id="12" name="Freeform: Shape 11">
              <a:extLst>
                <a:ext uri="{FF2B5EF4-FFF2-40B4-BE49-F238E27FC236}">
                  <a16:creationId xmlns:a16="http://schemas.microsoft.com/office/drawing/2014/main" id="{D9FD25D6-DBAA-4F01-8252-0BC529FCAE2A}"/>
                </a:ext>
              </a:extLst>
            </p:cNvPr>
            <p:cNvSpPr/>
            <p:nvPr/>
          </p:nvSpPr>
          <p:spPr>
            <a:xfrm>
              <a:off x="2842406" y="3390231"/>
              <a:ext cx="961052" cy="886408"/>
            </a:xfrm>
            <a:custGeom>
              <a:avLst/>
              <a:gdLst>
                <a:gd name="connsiteX0" fmla="*/ 0 w 1026367"/>
                <a:gd name="connsiteY0" fmla="*/ 1474237 h 1501171"/>
                <a:gd name="connsiteX1" fmla="*/ 429208 w 1026367"/>
                <a:gd name="connsiteY1" fmla="*/ 1474237 h 1501171"/>
                <a:gd name="connsiteX2" fmla="*/ 746449 w 1026367"/>
                <a:gd name="connsiteY2" fmla="*/ 1194319 h 1501171"/>
                <a:gd name="connsiteX3" fmla="*/ 1026367 w 1026367"/>
                <a:gd name="connsiteY3" fmla="*/ 0 h 1501171"/>
              </a:gdLst>
              <a:ahLst/>
              <a:cxnLst>
                <a:cxn ang="0">
                  <a:pos x="connsiteX0" y="connsiteY0"/>
                </a:cxn>
                <a:cxn ang="0">
                  <a:pos x="connsiteX1" y="connsiteY1"/>
                </a:cxn>
                <a:cxn ang="0">
                  <a:pos x="connsiteX2" y="connsiteY2"/>
                </a:cxn>
                <a:cxn ang="0">
                  <a:pos x="connsiteX3" y="connsiteY3"/>
                </a:cxn>
              </a:cxnLst>
              <a:rect l="l" t="t" r="r" b="b"/>
              <a:pathLst>
                <a:path w="1026367" h="1501171">
                  <a:moveTo>
                    <a:pt x="0" y="1474237"/>
                  </a:moveTo>
                  <a:cubicBezTo>
                    <a:pt x="152400" y="1497563"/>
                    <a:pt x="304800" y="1520890"/>
                    <a:pt x="429208" y="1474237"/>
                  </a:cubicBezTo>
                  <a:cubicBezTo>
                    <a:pt x="553616" y="1427584"/>
                    <a:pt x="646923" y="1440025"/>
                    <a:pt x="746449" y="1194319"/>
                  </a:cubicBezTo>
                  <a:cubicBezTo>
                    <a:pt x="845976" y="948613"/>
                    <a:pt x="909735" y="71535"/>
                    <a:pt x="1026367" y="0"/>
                  </a:cubicBezTo>
                </a:path>
              </a:pathLst>
            </a:custGeom>
            <a:ln w="28575">
              <a:solidFill>
                <a:srgbClr val="466A7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3" name="TextBox 12">
            <a:extLst>
              <a:ext uri="{FF2B5EF4-FFF2-40B4-BE49-F238E27FC236}">
                <a16:creationId xmlns:a16="http://schemas.microsoft.com/office/drawing/2014/main" id="{B22CF747-99EA-40AA-BBED-53166AD0EA99}"/>
              </a:ext>
            </a:extLst>
          </p:cNvPr>
          <p:cNvSpPr txBox="1"/>
          <p:nvPr/>
        </p:nvSpPr>
        <p:spPr>
          <a:xfrm>
            <a:off x="3812790" y="3244053"/>
            <a:ext cx="2028119"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true program resource use</a:t>
            </a:r>
          </a:p>
        </p:txBody>
      </p:sp>
      <p:grpSp>
        <p:nvGrpSpPr>
          <p:cNvPr id="26" name="Group 25">
            <a:extLst>
              <a:ext uri="{FF2B5EF4-FFF2-40B4-BE49-F238E27FC236}">
                <a16:creationId xmlns:a16="http://schemas.microsoft.com/office/drawing/2014/main" id="{2F9A8EA2-B8DB-4D2A-B926-F2E77EBDD235}"/>
              </a:ext>
            </a:extLst>
          </p:cNvPr>
          <p:cNvGrpSpPr/>
          <p:nvPr/>
        </p:nvGrpSpPr>
        <p:grpSpPr>
          <a:xfrm>
            <a:off x="1078919" y="2969297"/>
            <a:ext cx="2724529" cy="1285073"/>
            <a:chOff x="1078919" y="2969297"/>
            <a:chExt cx="2724529" cy="1285073"/>
          </a:xfrm>
        </p:grpSpPr>
        <p:cxnSp>
          <p:nvCxnSpPr>
            <p:cNvPr id="14" name="Straight Connector 13">
              <a:extLst>
                <a:ext uri="{FF2B5EF4-FFF2-40B4-BE49-F238E27FC236}">
                  <a16:creationId xmlns:a16="http://schemas.microsoft.com/office/drawing/2014/main" id="{499F6C00-907C-440A-9405-56C2F316F952}"/>
                </a:ext>
              </a:extLst>
            </p:cNvPr>
            <p:cNvCxnSpPr>
              <a:cxnSpLocks/>
            </p:cNvCxnSpPr>
            <p:nvPr/>
          </p:nvCxnSpPr>
          <p:spPr>
            <a:xfrm flipV="1">
              <a:off x="1078919" y="3643218"/>
              <a:ext cx="606492" cy="611152"/>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6FAF2D-3FC4-455D-9764-44457279B38D}"/>
                </a:ext>
              </a:extLst>
            </p:cNvPr>
            <p:cNvCxnSpPr>
              <a:cxnSpLocks/>
            </p:cNvCxnSpPr>
            <p:nvPr/>
          </p:nvCxnSpPr>
          <p:spPr>
            <a:xfrm>
              <a:off x="1666747" y="3643218"/>
              <a:ext cx="578499" cy="279916"/>
            </a:xfrm>
            <a:prstGeom prst="line">
              <a:avLst/>
            </a:prstGeom>
            <a:ln w="28575">
              <a:solidFill>
                <a:srgbClr val="466A7C"/>
              </a:solidFill>
              <a:prstDash val="sysDot"/>
            </a:ln>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172E6B15-37E1-4AE1-B544-D3CD6244E426}"/>
                </a:ext>
              </a:extLst>
            </p:cNvPr>
            <p:cNvSpPr/>
            <p:nvPr/>
          </p:nvSpPr>
          <p:spPr>
            <a:xfrm>
              <a:off x="2245245" y="2969297"/>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466A7C"/>
                </a:solidFill>
              </a:endParaRPr>
            </a:p>
          </p:txBody>
        </p:sp>
      </p:grpSp>
      <p:sp>
        <p:nvSpPr>
          <p:cNvPr id="17" name="TextBox 16">
            <a:extLst>
              <a:ext uri="{FF2B5EF4-FFF2-40B4-BE49-F238E27FC236}">
                <a16:creationId xmlns:a16="http://schemas.microsoft.com/office/drawing/2014/main" id="{71C59FFB-2E0D-4B61-8516-CA8637D87589}"/>
              </a:ext>
            </a:extLst>
          </p:cNvPr>
          <p:cNvSpPr txBox="1"/>
          <p:nvPr/>
        </p:nvSpPr>
        <p:spPr>
          <a:xfrm>
            <a:off x="3812790" y="2806974"/>
            <a:ext cx="1988045" cy="276999"/>
          </a:xfrm>
          <a:prstGeom prst="rect">
            <a:avLst/>
          </a:prstGeom>
          <a:noFill/>
          <a:ln>
            <a:noFill/>
          </a:ln>
        </p:spPr>
        <p:txBody>
          <a:bodyPr wrap="none" rtlCol="0">
            <a:spAutoFit/>
          </a:bodyPr>
          <a:lstStyle/>
          <a:p>
            <a:r>
              <a:rPr lang="en-US" sz="1200" i="1" dirty="0">
                <a:solidFill>
                  <a:srgbClr val="466A7C"/>
                </a:solidFill>
                <a:latin typeface="Fira Sans" panose="020B0503050000020004" pitchFamily="34" charset="0"/>
              </a:rPr>
              <a:t>f(x): minimal upper bound</a:t>
            </a:r>
          </a:p>
        </p:txBody>
      </p:sp>
      <p:cxnSp>
        <p:nvCxnSpPr>
          <p:cNvPr id="20" name="Straight Connector 19">
            <a:extLst>
              <a:ext uri="{FF2B5EF4-FFF2-40B4-BE49-F238E27FC236}">
                <a16:creationId xmlns:a16="http://schemas.microsoft.com/office/drawing/2014/main" id="{34D4C624-CCCB-4A75-80B1-07F532C8DE88}"/>
              </a:ext>
            </a:extLst>
          </p:cNvPr>
          <p:cNvCxnSpPr/>
          <p:nvPr/>
        </p:nvCxnSpPr>
        <p:spPr>
          <a:xfrm flipV="1">
            <a:off x="2196261" y="3149515"/>
            <a:ext cx="646145" cy="61804"/>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096325A-EFC0-4EB5-8737-EAE773EFD782}"/>
              </a:ext>
            </a:extLst>
          </p:cNvPr>
          <p:cNvCxnSpPr>
            <a:cxnSpLocks/>
          </p:cNvCxnSpPr>
          <p:nvPr/>
        </p:nvCxnSpPr>
        <p:spPr>
          <a:xfrm flipV="1">
            <a:off x="1078909" y="3139356"/>
            <a:ext cx="606477" cy="191276"/>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E7E2175-3CB3-4409-A8A3-49BDE5F221B9}"/>
              </a:ext>
            </a:extLst>
          </p:cNvPr>
          <p:cNvCxnSpPr>
            <a:cxnSpLocks/>
          </p:cNvCxnSpPr>
          <p:nvPr/>
        </p:nvCxnSpPr>
        <p:spPr>
          <a:xfrm>
            <a:off x="1694717" y="3148045"/>
            <a:ext cx="508531" cy="58781"/>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A0B600A-549D-49B7-A0D2-A9DDBEB9C43A}"/>
              </a:ext>
            </a:extLst>
          </p:cNvPr>
          <p:cNvCxnSpPr>
            <a:cxnSpLocks/>
          </p:cNvCxnSpPr>
          <p:nvPr/>
        </p:nvCxnSpPr>
        <p:spPr>
          <a:xfrm flipV="1">
            <a:off x="2842396" y="2797340"/>
            <a:ext cx="961041" cy="336988"/>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3C76E76-D425-48BC-B334-C01A54C14F9E}"/>
              </a:ext>
            </a:extLst>
          </p:cNvPr>
          <p:cNvCxnSpPr>
            <a:cxnSpLocks/>
          </p:cNvCxnSpPr>
          <p:nvPr/>
        </p:nvCxnSpPr>
        <p:spPr>
          <a:xfrm flipV="1">
            <a:off x="1088262" y="3164076"/>
            <a:ext cx="606477" cy="191276"/>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832C89C-BC2B-4D23-BC0E-E0C0C6E6DF8A}"/>
              </a:ext>
            </a:extLst>
          </p:cNvPr>
          <p:cNvCxnSpPr>
            <a:cxnSpLocks/>
          </p:cNvCxnSpPr>
          <p:nvPr/>
        </p:nvCxnSpPr>
        <p:spPr>
          <a:xfrm>
            <a:off x="1704070" y="3172765"/>
            <a:ext cx="531845" cy="335739"/>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6B81766-F08D-47C4-A045-9122A5020986}"/>
              </a:ext>
            </a:extLst>
          </p:cNvPr>
          <p:cNvCxnSpPr>
            <a:cxnSpLocks/>
          </p:cNvCxnSpPr>
          <p:nvPr/>
        </p:nvCxnSpPr>
        <p:spPr>
          <a:xfrm flipV="1">
            <a:off x="2245245" y="3174113"/>
            <a:ext cx="606504" cy="349497"/>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5B87B1-AB54-4C69-A2EB-06CABA13A8D7}"/>
              </a:ext>
            </a:extLst>
          </p:cNvPr>
          <p:cNvCxnSpPr>
            <a:cxnSpLocks/>
          </p:cNvCxnSpPr>
          <p:nvPr/>
        </p:nvCxnSpPr>
        <p:spPr>
          <a:xfrm flipV="1">
            <a:off x="2851749" y="2822060"/>
            <a:ext cx="961041" cy="336988"/>
          </a:xfrm>
          <a:prstGeom prst="line">
            <a:avLst/>
          </a:prstGeom>
          <a:ln w="28575">
            <a:solidFill>
              <a:srgbClr val="D2DFE6"/>
            </a:solidFill>
            <a:prstDash val="dash"/>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342C42-5C9F-4D9B-A223-30A02F84D88B}"/>
              </a:ext>
            </a:extLst>
          </p:cNvPr>
          <p:cNvCxnSpPr>
            <a:cxnSpLocks/>
          </p:cNvCxnSpPr>
          <p:nvPr/>
        </p:nvCxnSpPr>
        <p:spPr>
          <a:xfrm flipV="1">
            <a:off x="1078919" y="3653823"/>
            <a:ext cx="606492" cy="611152"/>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C1278CB1-5687-4DC5-8B0D-01A15C229F1D}"/>
              </a:ext>
            </a:extLst>
          </p:cNvPr>
          <p:cNvCxnSpPr>
            <a:cxnSpLocks/>
          </p:cNvCxnSpPr>
          <p:nvPr/>
        </p:nvCxnSpPr>
        <p:spPr>
          <a:xfrm>
            <a:off x="1666747" y="3653823"/>
            <a:ext cx="578499" cy="279916"/>
          </a:xfrm>
          <a:prstGeom prst="line">
            <a:avLst/>
          </a:prstGeom>
          <a:ln w="28575">
            <a:solidFill>
              <a:srgbClr val="466A7C"/>
            </a:solidFill>
            <a:prstDash val="dash"/>
          </a:ln>
        </p:spPr>
        <p:style>
          <a:lnRef idx="1">
            <a:schemeClr val="dk1"/>
          </a:lnRef>
          <a:fillRef idx="0">
            <a:schemeClr val="dk1"/>
          </a:fillRef>
          <a:effectRef idx="0">
            <a:schemeClr val="dk1"/>
          </a:effectRef>
          <a:fontRef idx="minor">
            <a:schemeClr val="tx1"/>
          </a:fontRef>
        </p:style>
      </p:cxnSp>
      <p:sp>
        <p:nvSpPr>
          <p:cNvPr id="35" name="Freeform: Shape 34">
            <a:extLst>
              <a:ext uri="{FF2B5EF4-FFF2-40B4-BE49-F238E27FC236}">
                <a16:creationId xmlns:a16="http://schemas.microsoft.com/office/drawing/2014/main" id="{C94E4BC6-B117-416D-8A21-1AB08A7DDE93}"/>
              </a:ext>
            </a:extLst>
          </p:cNvPr>
          <p:cNvSpPr/>
          <p:nvPr/>
        </p:nvSpPr>
        <p:spPr>
          <a:xfrm>
            <a:off x="2245245" y="2979902"/>
            <a:ext cx="1558203" cy="992100"/>
          </a:xfrm>
          <a:custGeom>
            <a:avLst/>
            <a:gdLst>
              <a:gd name="connsiteX0" fmla="*/ 0 w 1539551"/>
              <a:gd name="connsiteY0" fmla="*/ 783771 h 812703"/>
              <a:gd name="connsiteX1" fmla="*/ 559837 w 1539551"/>
              <a:gd name="connsiteY1" fmla="*/ 793102 h 812703"/>
              <a:gd name="connsiteX2" fmla="*/ 1110343 w 1539551"/>
              <a:gd name="connsiteY2" fmla="*/ 559837 h 812703"/>
              <a:gd name="connsiteX3" fmla="*/ 1539551 w 1539551"/>
              <a:gd name="connsiteY3" fmla="*/ 0 h 812703"/>
            </a:gdLst>
            <a:ahLst/>
            <a:cxnLst>
              <a:cxn ang="0">
                <a:pos x="connsiteX0" y="connsiteY0"/>
              </a:cxn>
              <a:cxn ang="0">
                <a:pos x="connsiteX1" y="connsiteY1"/>
              </a:cxn>
              <a:cxn ang="0">
                <a:pos x="connsiteX2" y="connsiteY2"/>
              </a:cxn>
              <a:cxn ang="0">
                <a:pos x="connsiteX3" y="connsiteY3"/>
              </a:cxn>
            </a:cxnLst>
            <a:rect l="l" t="t" r="r" b="b"/>
            <a:pathLst>
              <a:path w="1539551" h="812703">
                <a:moveTo>
                  <a:pt x="0" y="783771"/>
                </a:moveTo>
                <a:cubicBezTo>
                  <a:pt x="187390" y="807097"/>
                  <a:pt x="374780" y="830424"/>
                  <a:pt x="559837" y="793102"/>
                </a:cubicBezTo>
                <a:cubicBezTo>
                  <a:pt x="744894" y="755780"/>
                  <a:pt x="947057" y="692021"/>
                  <a:pt x="1110343" y="559837"/>
                </a:cubicBezTo>
                <a:cubicBezTo>
                  <a:pt x="1273629" y="427653"/>
                  <a:pt x="1406590" y="213826"/>
                  <a:pt x="1539551" y="0"/>
                </a:cubicBezTo>
              </a:path>
            </a:pathLst>
          </a:custGeom>
          <a:ln w="28575">
            <a:solidFill>
              <a:srgbClr val="466A7C"/>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30761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24"/>
                                        </p:tgtEl>
                                      </p:cBhvr>
                                    </p:animEffect>
                                    <p:set>
                                      <p:cBhvr>
                                        <p:cTn id="7" dur="1" fill="hold">
                                          <p:stCondLst>
                                            <p:cond delay="99"/>
                                          </p:stCondLst>
                                        </p:cTn>
                                        <p:tgtEl>
                                          <p:spTgt spid="2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13"/>
                                        </p:tgtEl>
                                      </p:cBhvr>
                                    </p:animEffect>
                                    <p:set>
                                      <p:cBhvr>
                                        <p:cTn id="10" dur="1" fill="hold">
                                          <p:stCondLst>
                                            <p:cond delay="99"/>
                                          </p:stCondLst>
                                        </p:cTn>
                                        <p:tgtEl>
                                          <p:spTgt spid="1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
                                        <p:tgtEl>
                                          <p:spTgt spid="26"/>
                                        </p:tgtEl>
                                      </p:cBhvr>
                                    </p:animEffect>
                                    <p:set>
                                      <p:cBhvr>
                                        <p:cTn id="13" dur="1" fill="hold">
                                          <p:stCondLst>
                                            <p:cond delay="99"/>
                                          </p:stCondLst>
                                        </p:cTn>
                                        <p:tgtEl>
                                          <p:spTgt spid="2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
                                        <p:tgtEl>
                                          <p:spTgt spid="17"/>
                                        </p:tgtEl>
                                      </p:cBhvr>
                                    </p:animEffect>
                                    <p:set>
                                      <p:cBhvr>
                                        <p:cTn id="16" dur="1" fill="hold">
                                          <p:stCondLst>
                                            <p:cond delay="99"/>
                                          </p:stCondLst>
                                        </p:cTn>
                                        <p:tgtEl>
                                          <p:spTgt spid="1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
                                        <p:tgtEl>
                                          <p:spTgt spid="20"/>
                                        </p:tgtEl>
                                      </p:cBhvr>
                                    </p:animEffect>
                                    <p:set>
                                      <p:cBhvr>
                                        <p:cTn id="19" dur="1" fill="hold">
                                          <p:stCondLst>
                                            <p:cond delay="99"/>
                                          </p:stCondLst>
                                        </p:cTn>
                                        <p:tgtEl>
                                          <p:spTgt spid="2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
                                        <p:tgtEl>
                                          <p:spTgt spid="33"/>
                                        </p:tgtEl>
                                      </p:cBhvr>
                                    </p:animEffect>
                                    <p:set>
                                      <p:cBhvr>
                                        <p:cTn id="22" dur="1" fill="hold">
                                          <p:stCondLst>
                                            <p:cond delay="99"/>
                                          </p:stCondLst>
                                        </p:cTn>
                                        <p:tgtEl>
                                          <p:spTgt spid="3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
                                        <p:tgtEl>
                                          <p:spTgt spid="34"/>
                                        </p:tgtEl>
                                      </p:cBhvr>
                                    </p:animEffect>
                                    <p:set>
                                      <p:cBhvr>
                                        <p:cTn id="25" dur="1" fill="hold">
                                          <p:stCondLst>
                                            <p:cond delay="99"/>
                                          </p:stCondLst>
                                        </p:cTn>
                                        <p:tgtEl>
                                          <p:spTgt spid="3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
                                        <p:tgtEl>
                                          <p:spTgt spid="36"/>
                                        </p:tgtEl>
                                      </p:cBhvr>
                                    </p:animEffect>
                                    <p:set>
                                      <p:cBhvr>
                                        <p:cTn id="28" dur="1" fill="hold">
                                          <p:stCondLst>
                                            <p:cond delay="99"/>
                                          </p:stCondLst>
                                        </p:cTn>
                                        <p:tgtEl>
                                          <p:spTgt spid="3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00"/>
                                        <p:tgtEl>
                                          <p:spTgt spid="37"/>
                                        </p:tgtEl>
                                      </p:cBhvr>
                                    </p:animEffect>
                                    <p:set>
                                      <p:cBhvr>
                                        <p:cTn id="31" dur="1" fill="hold">
                                          <p:stCondLst>
                                            <p:cond delay="99"/>
                                          </p:stCondLst>
                                        </p:cTn>
                                        <p:tgtEl>
                                          <p:spTgt spid="3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
                                        <p:tgtEl>
                                          <p:spTgt spid="38"/>
                                        </p:tgtEl>
                                      </p:cBhvr>
                                    </p:animEffect>
                                    <p:set>
                                      <p:cBhvr>
                                        <p:cTn id="34" dur="1" fill="hold">
                                          <p:stCondLst>
                                            <p:cond delay="99"/>
                                          </p:stCondLst>
                                        </p:cTn>
                                        <p:tgtEl>
                                          <p:spTgt spid="38"/>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100"/>
                                        <p:tgtEl>
                                          <p:spTgt spid="39"/>
                                        </p:tgtEl>
                                      </p:cBhvr>
                                    </p:animEffect>
                                    <p:set>
                                      <p:cBhvr>
                                        <p:cTn id="37" dur="1" fill="hold">
                                          <p:stCondLst>
                                            <p:cond delay="99"/>
                                          </p:stCondLst>
                                        </p:cTn>
                                        <p:tgtEl>
                                          <p:spTgt spid="3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
                                        <p:tgtEl>
                                          <p:spTgt spid="40"/>
                                        </p:tgtEl>
                                      </p:cBhvr>
                                    </p:animEffect>
                                    <p:set>
                                      <p:cBhvr>
                                        <p:cTn id="40" dur="1" fill="hold">
                                          <p:stCondLst>
                                            <p:cond delay="99"/>
                                          </p:stCondLst>
                                        </p:cTn>
                                        <p:tgtEl>
                                          <p:spTgt spid="4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
                                        <p:tgtEl>
                                          <p:spTgt spid="31"/>
                                        </p:tgtEl>
                                      </p:cBhvr>
                                    </p:animEffect>
                                    <p:set>
                                      <p:cBhvr>
                                        <p:cTn id="43" dur="1" fill="hold">
                                          <p:stCondLst>
                                            <p:cond delay="99"/>
                                          </p:stCondLst>
                                        </p:cTn>
                                        <p:tgtEl>
                                          <p:spTgt spid="31"/>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100"/>
                                        <p:tgtEl>
                                          <p:spTgt spid="32"/>
                                        </p:tgtEl>
                                      </p:cBhvr>
                                    </p:animEffect>
                                    <p:set>
                                      <p:cBhvr>
                                        <p:cTn id="46" dur="1" fill="hold">
                                          <p:stCondLst>
                                            <p:cond delay="99"/>
                                          </p:stCondLst>
                                        </p:cTn>
                                        <p:tgtEl>
                                          <p:spTgt spid="32"/>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100"/>
                                        <p:tgtEl>
                                          <p:spTgt spid="35"/>
                                        </p:tgtEl>
                                      </p:cBhvr>
                                    </p:animEffect>
                                    <p:set>
                                      <p:cBhvr>
                                        <p:cTn id="49" dur="1" fill="hold">
                                          <p:stCondLst>
                                            <p:cond delay="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2EF2494-C64F-4F77-8C22-CA05D5F05B75}"/>
                  </a:ext>
                </a:extLst>
              </p:cNvPr>
              <p:cNvSpPr txBox="1"/>
              <p:nvPr/>
            </p:nvSpPr>
            <p:spPr>
              <a:xfrm>
                <a:off x="689955" y="3244334"/>
                <a:ext cx="4856394" cy="369332"/>
              </a:xfrm>
              <a:prstGeom prst="rect">
                <a:avLst/>
              </a:prstGeom>
              <a:noFill/>
              <a:ln>
                <a:solidFill>
                  <a:srgbClr val="A6B9C2"/>
                </a:solidFill>
                <a:prstDash val="dash"/>
              </a:ln>
            </p:spPr>
            <p:txBody>
              <a:bodyPr wrap="none" rtlCol="0">
                <a:spAutoFit/>
              </a:bodyPr>
              <a:lstStyle/>
              <a:p>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range :: </a:t>
                </a:r>
                <a:r>
                  <a:rPr lang="en-US" sz="1800" i="1" dirty="0">
                    <a:solidFill>
                      <a:srgbClr val="466A7C"/>
                    </a:solidFill>
                    <a:latin typeface="Fira Sans" panose="020B0503050000020004" pitchFamily="34" charset="0"/>
                    <a:ea typeface="Hack" panose="020B0609030202020204" pitchFamily="49" charset="0"/>
                    <a:cs typeface="Hack" panose="020B0609030202020204" pitchFamily="49" charset="0"/>
                  </a:rPr>
                  <a:t>lo</a:t>
                </a:r>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a:t>
                </a:r>
                <a14:m>
                  <m:oMath xmlns:m="http://schemas.openxmlformats.org/officeDocument/2006/math">
                    <m:sSup>
                      <m:sSupPr>
                        <m:ctrlPr>
                          <a:rPr lang="en-US" i="1">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a:solidFill>
                              <a:srgbClr val="466A7C"/>
                            </a:solidFill>
                            <a:latin typeface="Fira Sans" panose="020B0503050000020004" pitchFamily="34" charset="0"/>
                            <a:ea typeface="Hack" panose="020B0609030202020204" pitchFamily="49" charset="0"/>
                            <a:cs typeface="Hack" panose="020B0609030202020204" pitchFamily="49" charset="0"/>
                          </a:rPr>
                          <m:t>Int</m:t>
                        </m:r>
                      </m:e>
                      <m:sup>
                        <m:sSub>
                          <m:sSubPr>
                            <m:ctrlPr>
                              <a:rPr lang="en-US"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bPr>
                          <m:e>
                            <m:r>
                              <a:rPr lang="en-US" b="0" i="1" smtClean="0">
                                <a:solidFill>
                                  <a:srgbClr val="466A7C"/>
                                </a:solidFill>
                                <a:latin typeface="Cambria Math" panose="02040503050406030204" pitchFamily="18" charset="0"/>
                                <a:ea typeface="Hack" panose="020B0609030202020204" pitchFamily="49" charset="0"/>
                                <a:cs typeface="Hack" panose="020B0609030202020204" pitchFamily="49" charset="0"/>
                              </a:rPr>
                              <m:t>𝐼</m:t>
                            </m:r>
                          </m:e>
                          <m:sub>
                            <m:r>
                              <a:rPr lang="en-US" b="0" i="1" smtClean="0">
                                <a:solidFill>
                                  <a:srgbClr val="466A7C"/>
                                </a:solidFill>
                                <a:latin typeface="Cambria Math" panose="02040503050406030204" pitchFamily="18" charset="0"/>
                                <a:ea typeface="Hack" panose="020B0609030202020204" pitchFamily="49" charset="0"/>
                                <a:cs typeface="Hack" panose="020B0609030202020204" pitchFamily="49" charset="0"/>
                              </a:rPr>
                              <m:t>1</m:t>
                            </m:r>
                          </m:sub>
                        </m:sSub>
                      </m:sup>
                    </m:sSup>
                  </m:oMath>
                </a14:m>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 </a:t>
                </a:r>
                <a14:m>
                  <m:oMath xmlns:m="http://schemas.openxmlformats.org/officeDocument/2006/math">
                    <m:sSup>
                      <m:sSupPr>
                        <m:ctrlPr>
                          <a:rPr lang="en-US"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1800" b="0" i="0" smtClean="0">
                            <a:solidFill>
                              <a:srgbClr val="466A7C"/>
                            </a:solidFill>
                            <a:latin typeface="Fira Sans" panose="020B0503050000020004" pitchFamily="34" charset="0"/>
                            <a:ea typeface="Hack" panose="020B0609030202020204" pitchFamily="49" charset="0"/>
                            <a:cs typeface="Hack" panose="020B0609030202020204" pitchFamily="49" charset="0"/>
                          </a:rPr>
                          <m:t>Int</m:t>
                        </m:r>
                      </m:e>
                      <m:sup>
                        <m:sSub>
                          <m:sSubPr>
                            <m:ctrlPr>
                              <a:rPr lang="en-US" i="1">
                                <a:solidFill>
                                  <a:srgbClr val="466A7C"/>
                                </a:solidFill>
                                <a:latin typeface="Cambria Math" panose="02040503050406030204" pitchFamily="18" charset="0"/>
                                <a:ea typeface="Hack" panose="020B0609030202020204" pitchFamily="49" charset="0"/>
                                <a:cs typeface="Hack" panose="020B0609030202020204" pitchFamily="49" charset="0"/>
                              </a:rPr>
                            </m:ctrlPr>
                          </m:sSubPr>
                          <m:e>
                            <m:r>
                              <a:rPr lang="en-US" i="1">
                                <a:solidFill>
                                  <a:srgbClr val="466A7C"/>
                                </a:solidFill>
                                <a:latin typeface="Cambria Math" panose="02040503050406030204" pitchFamily="18" charset="0"/>
                                <a:ea typeface="Hack" panose="020B0609030202020204" pitchFamily="49" charset="0"/>
                                <a:cs typeface="Hack" panose="020B0609030202020204" pitchFamily="49" charset="0"/>
                              </a:rPr>
                              <m:t>𝐼</m:t>
                            </m:r>
                          </m:e>
                          <m:sub>
                            <m:r>
                              <a:rPr lang="en-US" b="0" i="1" smtClean="0">
                                <a:solidFill>
                                  <a:srgbClr val="466A7C"/>
                                </a:solidFill>
                                <a:latin typeface="Cambria Math" panose="02040503050406030204" pitchFamily="18" charset="0"/>
                                <a:ea typeface="Hack" panose="020B0609030202020204" pitchFamily="49" charset="0"/>
                                <a:cs typeface="Hack" panose="020B0609030202020204" pitchFamily="49" charset="0"/>
                              </a:rPr>
                              <m:t>2</m:t>
                            </m:r>
                          </m:sub>
                        </m:sSub>
                      </m:sup>
                    </m:sSup>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m:t>
                    </m:r>
                    <m:r>
                      <a:rPr lang="el-GR"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List</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Int</m:t>
                    </m:r>
                  </m:oMath>
                </a14:m>
                <a:endParaRPr lang="en-US" dirty="0">
                  <a:solidFill>
                    <a:srgbClr val="466A7C"/>
                  </a:solidFill>
                  <a:latin typeface="Hack" panose="020B0609030202020204" pitchFamily="49" charset="0"/>
                  <a:ea typeface="Hack" panose="020B0609030202020204" pitchFamily="49" charset="0"/>
                  <a:cs typeface="Hack" panose="020B0609030202020204" pitchFamily="49" charset="0"/>
                </a:endParaRPr>
              </a:p>
            </p:txBody>
          </p:sp>
        </mc:Choice>
        <mc:Fallback>
          <p:sp>
            <p:nvSpPr>
              <p:cNvPr id="41" name="TextBox 40">
                <a:extLst>
                  <a:ext uri="{FF2B5EF4-FFF2-40B4-BE49-F238E27FC236}">
                    <a16:creationId xmlns:a16="http://schemas.microsoft.com/office/drawing/2014/main" id="{12EF2494-C64F-4F77-8C22-CA05D5F05B75}"/>
                  </a:ext>
                </a:extLst>
              </p:cNvPr>
              <p:cNvSpPr txBox="1">
                <a:spLocks noRot="1" noChangeAspect="1" noMove="1" noResize="1" noEditPoints="1" noAdjustHandles="1" noChangeArrowheads="1" noChangeShapeType="1" noTextEdit="1"/>
              </p:cNvSpPr>
              <p:nvPr/>
            </p:nvSpPr>
            <p:spPr>
              <a:xfrm>
                <a:off x="689955" y="3244334"/>
                <a:ext cx="4856394" cy="369332"/>
              </a:xfrm>
              <a:prstGeom prst="rect">
                <a:avLst/>
              </a:prstGeom>
              <a:blipFill>
                <a:blip r:embed="rId3"/>
                <a:stretch>
                  <a:fillRect l="-876" t="-6349" b="-22222"/>
                </a:stretch>
              </a:blipFill>
              <a:ln>
                <a:solidFill>
                  <a:srgbClr val="A6B9C2"/>
                </a:solidFill>
                <a:prstDash val="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17">
                <a:extLst>
                  <a:ext uri="{FF2B5EF4-FFF2-40B4-BE49-F238E27FC236}">
                    <a16:creationId xmlns:a16="http://schemas.microsoft.com/office/drawing/2014/main" id="{BD53983B-21B9-43D2-A28E-1498A3836DB9}"/>
                  </a:ext>
                </a:extLst>
              </p:cNvPr>
              <p:cNvGraphicFramePr>
                <a:graphicFrameLocks noGrp="1"/>
              </p:cNvGraphicFramePr>
              <p:nvPr>
                <p:extLst>
                  <p:ext uri="{D42A27DB-BD31-4B8C-83A1-F6EECF244321}">
                    <p14:modId xmlns:p14="http://schemas.microsoft.com/office/powerpoint/2010/main" val="2600968818"/>
                  </p:ext>
                </p:extLst>
              </p:nvPr>
            </p:nvGraphicFramePr>
            <p:xfrm>
              <a:off x="689954" y="3957320"/>
              <a:ext cx="7966366" cy="2199640"/>
            </p:xfrm>
            <a:graphic>
              <a:graphicData uri="http://schemas.openxmlformats.org/drawingml/2006/table">
                <a:tbl>
                  <a:tblPr firstRow="1" bandRow="1">
                    <a:tableStyleId>{073A0DAA-6AF3-43AB-8588-CEC1D06C72B9}</a:tableStyleId>
                  </a:tblPr>
                  <a:tblGrid>
                    <a:gridCol w="718182">
                      <a:extLst>
                        <a:ext uri="{9D8B030D-6E8A-4147-A177-3AD203B41FA5}">
                          <a16:colId xmlns:a16="http://schemas.microsoft.com/office/drawing/2014/main" val="1524450994"/>
                        </a:ext>
                      </a:extLst>
                    </a:gridCol>
                    <a:gridCol w="2031423">
                      <a:extLst>
                        <a:ext uri="{9D8B030D-6E8A-4147-A177-3AD203B41FA5}">
                          <a16:colId xmlns:a16="http://schemas.microsoft.com/office/drawing/2014/main" val="2326615346"/>
                        </a:ext>
                      </a:extLst>
                    </a:gridCol>
                    <a:gridCol w="5216761">
                      <a:extLst>
                        <a:ext uri="{9D8B030D-6E8A-4147-A177-3AD203B41FA5}">
                          <a16:colId xmlns:a16="http://schemas.microsoft.com/office/drawing/2014/main" val="32241200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rgbClr val="466A7C"/>
                                        </a:solidFill>
                                        <a:latin typeface="Cambria Math" panose="02040503050406030204" pitchFamily="18" charset="0"/>
                                      </a:rPr>
                                    </m:ctrlPr>
                                  </m:sSubPr>
                                  <m:e>
                                    <m:r>
                                      <a:rPr lang="en-US" sz="1600" b="1" i="1" smtClean="0">
                                        <a:solidFill>
                                          <a:srgbClr val="466A7C"/>
                                        </a:solidFill>
                                        <a:latin typeface="Cambria Math" panose="02040503050406030204" pitchFamily="18" charset="0"/>
                                      </a:rPr>
                                      <m:t>𝑰</m:t>
                                    </m:r>
                                  </m:e>
                                  <m:sub>
                                    <m:r>
                                      <a:rPr lang="en-US" sz="1600" b="1" i="1" smtClean="0">
                                        <a:solidFill>
                                          <a:srgbClr val="466A7C"/>
                                        </a:solidFill>
                                        <a:latin typeface="Cambria Math" panose="02040503050406030204" pitchFamily="18" charset="0"/>
                                      </a:rPr>
                                      <m:t>𝟏</m:t>
                                    </m:r>
                                  </m:sub>
                                </m:sSub>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solidFill>
                                          <a:srgbClr val="466A7C"/>
                                        </a:solidFill>
                                        <a:latin typeface="Cambria Math" panose="02040503050406030204" pitchFamily="18" charset="0"/>
                                      </a:rPr>
                                    </m:ctrlPr>
                                  </m:sSubPr>
                                  <m:e>
                                    <m:r>
                                      <a:rPr lang="en-US" sz="1600" b="1" i="1" smtClean="0">
                                        <a:solidFill>
                                          <a:srgbClr val="466A7C"/>
                                        </a:solidFill>
                                        <a:latin typeface="Cambria Math" panose="02040503050406030204" pitchFamily="18" charset="0"/>
                                      </a:rPr>
                                      <m:t>𝑰</m:t>
                                    </m:r>
                                  </m:e>
                                  <m:sub>
                                    <m:r>
                                      <a:rPr lang="en-US" sz="1600" b="1" i="1" smtClean="0">
                                        <a:solidFill>
                                          <a:srgbClr val="466A7C"/>
                                        </a:solidFill>
                                        <a:latin typeface="Cambria Math" panose="02040503050406030204" pitchFamily="18" charset="0"/>
                                      </a:rPr>
                                      <m:t>𝟐</m:t>
                                    </m:r>
                                  </m:sub>
                                </m:sSub>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r>
                            <a:rPr lang="en-US" sz="1600" dirty="0">
                              <a:solidFill>
                                <a:srgbClr val="466A7C"/>
                              </a:solidFill>
                              <a:latin typeface="Fira Sans" panose="020B0503050000020004" pitchFamily="34" charset="0"/>
                            </a:rPr>
                            <a:t>New constraint</a:t>
                          </a:r>
                        </a:p>
                      </a:txBody>
                      <a:tcPr>
                        <a:solidFill>
                          <a:srgbClr val="D2DFE6"/>
                        </a:solidFill>
                      </a:tcPr>
                    </a:tc>
                    <a:extLst>
                      <a:ext uri="{0D108BD9-81ED-4DB2-BD59-A6C34878D82A}">
                        <a16:rowId xmlns:a16="http://schemas.microsoft.com/office/drawing/2014/main" val="41203982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solidFill>
                                      <a:srgbClr val="466A7C"/>
                                    </a:solidFill>
                                    <a:latin typeface="Cambria Math" panose="02040503050406030204" pitchFamily="18" charset="0"/>
                                  </a:rPr>
                                  <m:t>1</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solidFill>
                                      <a:srgbClr val="466A7C"/>
                                    </a:solidFill>
                                    <a:latin typeface="Cambria Math" panose="02040503050406030204" pitchFamily="18" charset="0"/>
                                  </a:rPr>
                                  <m:t>2 ∗</m:t>
                                </m:r>
                                <m:r>
                                  <a:rPr lang="en-US" sz="1600" b="0" i="1" dirty="0" smtClean="0">
                                    <a:solidFill>
                                      <a:srgbClr val="466A7C"/>
                                    </a:solidFill>
                                    <a:latin typeface="Cambria Math" panose="02040503050406030204" pitchFamily="18" charset="0"/>
                                  </a:rPr>
                                  <m:t>𝑣</m:t>
                                </m:r>
                                <m:r>
                                  <a:rPr lang="en-US" sz="1600" i="1" dirty="0" smtClean="0">
                                    <a:solidFill>
                                      <a:srgbClr val="466A7C"/>
                                    </a:solidFill>
                                    <a:latin typeface="Cambria Math" panose="02040503050406030204" pitchFamily="18" charset="0"/>
                                  </a:rPr>
                                  <m:t> – </m:t>
                                </m:r>
                                <m:r>
                                  <a:rPr lang="en-US" sz="1600" i="1" dirty="0" smtClean="0">
                                    <a:solidFill>
                                      <a:srgbClr val="466A7C"/>
                                    </a:solidFill>
                                    <a:latin typeface="Cambria Math" panose="02040503050406030204" pitchFamily="18" charset="0"/>
                                  </a:rPr>
                                  <m:t>𝑙𝑜</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at most 1 and I2 is at most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less than 1 and/or I2 is less than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txBody>
                      <a:tcPr>
                        <a:solidFill>
                          <a:srgbClr val="D2DFE6"/>
                        </a:solidFill>
                      </a:tcPr>
                    </a:tc>
                    <a:extLst>
                      <a:ext uri="{0D108BD9-81ED-4DB2-BD59-A6C34878D82A}">
                        <a16:rowId xmlns:a16="http://schemas.microsoft.com/office/drawing/2014/main" val="996670466"/>
                      </a:ext>
                    </a:extLst>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solidFill>
                                      <a:srgbClr val="466A7C"/>
                                    </a:solidFill>
                                    <a:latin typeface="Cambria Math" panose="02040503050406030204" pitchFamily="18" charset="0"/>
                                  </a:rPr>
                                  <m:t>0</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solidFill>
                                      <a:srgbClr val="466A7C"/>
                                    </a:solidFill>
                                    <a:latin typeface="Cambria Math" panose="02040503050406030204" pitchFamily="18" charset="0"/>
                                  </a:rPr>
                                  <m:t>2 ∗</m:t>
                                </m:r>
                                <m:r>
                                  <a:rPr lang="en-US" sz="1600" b="0" i="1" dirty="0" smtClean="0">
                                    <a:solidFill>
                                      <a:srgbClr val="466A7C"/>
                                    </a:solidFill>
                                    <a:latin typeface="Cambria Math" panose="02040503050406030204" pitchFamily="18" charset="0"/>
                                  </a:rPr>
                                  <m:t>𝑣</m:t>
                                </m:r>
                                <m:r>
                                  <a:rPr lang="en-US" sz="1600" i="1" dirty="0" smtClean="0">
                                    <a:solidFill>
                                      <a:srgbClr val="466A7C"/>
                                    </a:solidFill>
                                    <a:latin typeface="Cambria Math" panose="02040503050406030204" pitchFamily="18" charset="0"/>
                                  </a:rPr>
                                  <m:t> – </m:t>
                                </m:r>
                                <m:r>
                                  <a:rPr lang="en-US" sz="1600" i="1" dirty="0" smtClean="0">
                                    <a:solidFill>
                                      <a:srgbClr val="466A7C"/>
                                    </a:solidFill>
                                    <a:latin typeface="Cambria Math" panose="02040503050406030204" pitchFamily="18" charset="0"/>
                                  </a:rPr>
                                  <m:t>𝑙𝑜</m:t>
                                </m:r>
                              </m:oMath>
                            </m:oMathPara>
                          </a14:m>
                          <a:endParaRPr lang="en-US" sz="1600" dirty="0">
                            <a:solidFill>
                              <a:srgbClr val="466A7C"/>
                            </a:solidFill>
                            <a:latin typeface="Fira Sans" panose="020B0503050000020004" pitchFamily="34" charset="0"/>
                          </a:endParaRPr>
                        </a:p>
                        <a:p>
                          <a:pPr algn="ctr"/>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at most 0 and I2 is at most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less than 0 and/or I2 is less than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txBody>
                      <a:tcPr>
                        <a:solidFill>
                          <a:srgbClr val="D2DFE6"/>
                        </a:solidFill>
                      </a:tcPr>
                    </a:tc>
                    <a:extLst>
                      <a:ext uri="{0D108BD9-81ED-4DB2-BD59-A6C34878D82A}">
                        <a16:rowId xmlns:a16="http://schemas.microsoft.com/office/drawing/2014/main" val="467048687"/>
                      </a:ext>
                    </a:extLst>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solidFill>
                                      <a:srgbClr val="466A7C"/>
                                    </a:solidFill>
                                    <a:latin typeface="Cambria Math" panose="02040503050406030204" pitchFamily="18" charset="0"/>
                                  </a:rPr>
                                  <m:t>0</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solidFill>
                                      <a:srgbClr val="466A7C"/>
                                    </a:solidFill>
                                    <a:latin typeface="Cambria Math" panose="02040503050406030204" pitchFamily="18" charset="0"/>
                                  </a:rPr>
                                  <m:t>𝑣</m:t>
                                </m:r>
                                <m:r>
                                  <a:rPr lang="en-US" sz="1600" i="1" dirty="0" smtClean="0">
                                    <a:solidFill>
                                      <a:srgbClr val="466A7C"/>
                                    </a:solidFill>
                                    <a:latin typeface="Cambria Math" panose="02040503050406030204" pitchFamily="18" charset="0"/>
                                  </a:rPr>
                                  <m:t> – </m:t>
                                </m:r>
                                <m:r>
                                  <a:rPr lang="en-US" sz="1600" i="1" dirty="0" smtClean="0">
                                    <a:solidFill>
                                      <a:srgbClr val="466A7C"/>
                                    </a:solidFill>
                                    <a:latin typeface="Cambria Math" panose="02040503050406030204" pitchFamily="18" charset="0"/>
                                  </a:rPr>
                                  <m:t>𝑙𝑜</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at most 0 and I2 is at most </a:t>
                          </a:r>
                          <a14:m>
                            <m:oMath xmlns:m="http://schemas.openxmlformats.org/officeDocument/2006/math">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less than 0 and/or I2 is less than </a:t>
                          </a:r>
                          <a14:m>
                            <m:oMath xmlns:m="http://schemas.openxmlformats.org/officeDocument/2006/math">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solidFill>
                                <a:srgbClr val="466A7C"/>
                              </a:solidFill>
                              <a:latin typeface="Fira Sans" panose="020B0503050000020004" pitchFamily="34" charset="0"/>
                            </a:rPr>
                            <a:t>(will fail after this)</a:t>
                          </a:r>
                        </a:p>
                      </a:txBody>
                      <a:tcPr>
                        <a:solidFill>
                          <a:srgbClr val="D2DFE6"/>
                        </a:solidFill>
                      </a:tcPr>
                    </a:tc>
                    <a:extLst>
                      <a:ext uri="{0D108BD9-81ED-4DB2-BD59-A6C34878D82A}">
                        <a16:rowId xmlns:a16="http://schemas.microsoft.com/office/drawing/2014/main" val="3476916819"/>
                      </a:ext>
                    </a:extLst>
                  </a:tr>
                </a:tbl>
              </a:graphicData>
            </a:graphic>
          </p:graphicFrame>
        </mc:Choice>
        <mc:Fallback>
          <p:graphicFrame>
            <p:nvGraphicFramePr>
              <p:cNvPr id="4" name="Table 17">
                <a:extLst>
                  <a:ext uri="{FF2B5EF4-FFF2-40B4-BE49-F238E27FC236}">
                    <a16:creationId xmlns:a16="http://schemas.microsoft.com/office/drawing/2014/main" id="{BD53983B-21B9-43D2-A28E-1498A3836DB9}"/>
                  </a:ext>
                </a:extLst>
              </p:cNvPr>
              <p:cNvGraphicFramePr>
                <a:graphicFrameLocks noGrp="1"/>
              </p:cNvGraphicFramePr>
              <p:nvPr>
                <p:extLst>
                  <p:ext uri="{D42A27DB-BD31-4B8C-83A1-F6EECF244321}">
                    <p14:modId xmlns:p14="http://schemas.microsoft.com/office/powerpoint/2010/main" val="2600968818"/>
                  </p:ext>
                </p:extLst>
              </p:nvPr>
            </p:nvGraphicFramePr>
            <p:xfrm>
              <a:off x="689954" y="3957320"/>
              <a:ext cx="7966366" cy="2199640"/>
            </p:xfrm>
            <a:graphic>
              <a:graphicData uri="http://schemas.openxmlformats.org/drawingml/2006/table">
                <a:tbl>
                  <a:tblPr firstRow="1" bandRow="1">
                    <a:tableStyleId>{073A0DAA-6AF3-43AB-8588-CEC1D06C72B9}</a:tableStyleId>
                  </a:tblPr>
                  <a:tblGrid>
                    <a:gridCol w="718182">
                      <a:extLst>
                        <a:ext uri="{9D8B030D-6E8A-4147-A177-3AD203B41FA5}">
                          <a16:colId xmlns:a16="http://schemas.microsoft.com/office/drawing/2014/main" val="1524450994"/>
                        </a:ext>
                      </a:extLst>
                    </a:gridCol>
                    <a:gridCol w="2031423">
                      <a:extLst>
                        <a:ext uri="{9D8B030D-6E8A-4147-A177-3AD203B41FA5}">
                          <a16:colId xmlns:a16="http://schemas.microsoft.com/office/drawing/2014/main" val="2326615346"/>
                        </a:ext>
                      </a:extLst>
                    </a:gridCol>
                    <a:gridCol w="5216761">
                      <a:extLst>
                        <a:ext uri="{9D8B030D-6E8A-4147-A177-3AD203B41FA5}">
                          <a16:colId xmlns:a16="http://schemas.microsoft.com/office/drawing/2014/main" val="3224120017"/>
                        </a:ext>
                      </a:extLst>
                    </a:gridCol>
                  </a:tblGrid>
                  <a:tr h="370840">
                    <a:tc>
                      <a:txBody>
                        <a:bodyPr/>
                        <a:lstStyle/>
                        <a:p>
                          <a:endParaRPr lang="en-US"/>
                        </a:p>
                      </a:txBody>
                      <a:tcPr>
                        <a:blipFill>
                          <a:blip r:embed="rId4"/>
                          <a:stretch>
                            <a:fillRect l="-847" t="-4918" r="-1011864" b="-508197"/>
                          </a:stretch>
                        </a:blipFill>
                      </a:tcPr>
                    </a:tc>
                    <a:tc>
                      <a:txBody>
                        <a:bodyPr/>
                        <a:lstStyle/>
                        <a:p>
                          <a:endParaRPr lang="en-US"/>
                        </a:p>
                      </a:txBody>
                      <a:tcPr>
                        <a:blipFill>
                          <a:blip r:embed="rId4"/>
                          <a:stretch>
                            <a:fillRect l="-35736" t="-4918" r="-258559" b="-508197"/>
                          </a:stretch>
                        </a:blipFill>
                      </a:tcPr>
                    </a:tc>
                    <a:tc>
                      <a:txBody>
                        <a:bodyPr/>
                        <a:lstStyle/>
                        <a:p>
                          <a:r>
                            <a:rPr lang="en-US" sz="1600" dirty="0">
                              <a:solidFill>
                                <a:srgbClr val="466A7C"/>
                              </a:solidFill>
                              <a:latin typeface="Fira Sans" panose="020B0503050000020004" pitchFamily="34" charset="0"/>
                            </a:rPr>
                            <a:t>New constraint</a:t>
                          </a:r>
                        </a:p>
                      </a:txBody>
                      <a:tcPr>
                        <a:solidFill>
                          <a:srgbClr val="D2DFE6"/>
                        </a:solidFill>
                      </a:tcPr>
                    </a:tc>
                    <a:extLst>
                      <a:ext uri="{0D108BD9-81ED-4DB2-BD59-A6C34878D82A}">
                        <a16:rowId xmlns:a16="http://schemas.microsoft.com/office/drawing/2014/main" val="4120398279"/>
                      </a:ext>
                    </a:extLst>
                  </a:tr>
                  <a:tr h="518160">
                    <a:tc>
                      <a:txBody>
                        <a:bodyPr/>
                        <a:lstStyle/>
                        <a:p>
                          <a:endParaRPr lang="en-US"/>
                        </a:p>
                      </a:txBody>
                      <a:tcPr>
                        <a:blipFill>
                          <a:blip r:embed="rId4"/>
                          <a:stretch>
                            <a:fillRect l="-847" t="-75294" r="-1011864" b="-264706"/>
                          </a:stretch>
                        </a:blipFill>
                      </a:tcPr>
                    </a:tc>
                    <a:tc>
                      <a:txBody>
                        <a:bodyPr/>
                        <a:lstStyle/>
                        <a:p>
                          <a:endParaRPr lang="en-US"/>
                        </a:p>
                      </a:txBody>
                      <a:tcPr>
                        <a:blipFill>
                          <a:blip r:embed="rId4"/>
                          <a:stretch>
                            <a:fillRect l="-35736" t="-75294" r="-258559" b="-264706"/>
                          </a:stretch>
                        </a:blipFill>
                      </a:tcPr>
                    </a:tc>
                    <a:tc>
                      <a:txBody>
                        <a:bodyPr/>
                        <a:lstStyle/>
                        <a:p>
                          <a:endParaRPr lang="en-US"/>
                        </a:p>
                      </a:txBody>
                      <a:tcPr>
                        <a:blipFill>
                          <a:blip r:embed="rId4"/>
                          <a:stretch>
                            <a:fillRect l="-52804" t="-75294" r="-584" b="-264706"/>
                          </a:stretch>
                        </a:blipFill>
                      </a:tcPr>
                    </a:tc>
                    <a:extLst>
                      <a:ext uri="{0D108BD9-81ED-4DB2-BD59-A6C34878D82A}">
                        <a16:rowId xmlns:a16="http://schemas.microsoft.com/office/drawing/2014/main" val="996670466"/>
                      </a:ext>
                    </a:extLst>
                  </a:tr>
                  <a:tr h="579120">
                    <a:tc>
                      <a:txBody>
                        <a:bodyPr/>
                        <a:lstStyle/>
                        <a:p>
                          <a:endParaRPr lang="en-US"/>
                        </a:p>
                      </a:txBody>
                      <a:tcPr>
                        <a:blipFill>
                          <a:blip r:embed="rId4"/>
                          <a:stretch>
                            <a:fillRect l="-847" t="-156842" r="-1011864" b="-136842"/>
                          </a:stretch>
                        </a:blipFill>
                      </a:tcPr>
                    </a:tc>
                    <a:tc>
                      <a:txBody>
                        <a:bodyPr/>
                        <a:lstStyle/>
                        <a:p>
                          <a:endParaRPr lang="en-US"/>
                        </a:p>
                      </a:txBody>
                      <a:tcPr>
                        <a:blipFill>
                          <a:blip r:embed="rId4"/>
                          <a:stretch>
                            <a:fillRect l="-35736" t="-156842" r="-258559" b="-136842"/>
                          </a:stretch>
                        </a:blipFill>
                      </a:tcPr>
                    </a:tc>
                    <a:tc>
                      <a:txBody>
                        <a:bodyPr/>
                        <a:lstStyle/>
                        <a:p>
                          <a:endParaRPr lang="en-US"/>
                        </a:p>
                      </a:txBody>
                      <a:tcPr>
                        <a:blipFill>
                          <a:blip r:embed="rId4"/>
                          <a:stretch>
                            <a:fillRect l="-52804" t="-156842" r="-584" b="-136842"/>
                          </a:stretch>
                        </a:blipFill>
                      </a:tcPr>
                    </a:tc>
                    <a:extLst>
                      <a:ext uri="{0D108BD9-81ED-4DB2-BD59-A6C34878D82A}">
                        <a16:rowId xmlns:a16="http://schemas.microsoft.com/office/drawing/2014/main" val="467048687"/>
                      </a:ext>
                    </a:extLst>
                  </a:tr>
                  <a:tr h="731520">
                    <a:tc>
                      <a:txBody>
                        <a:bodyPr/>
                        <a:lstStyle/>
                        <a:p>
                          <a:endParaRPr lang="en-US"/>
                        </a:p>
                      </a:txBody>
                      <a:tcPr>
                        <a:blipFill>
                          <a:blip r:embed="rId4"/>
                          <a:stretch>
                            <a:fillRect l="-847" t="-203333" r="-1011864" b="-8333"/>
                          </a:stretch>
                        </a:blipFill>
                      </a:tcPr>
                    </a:tc>
                    <a:tc>
                      <a:txBody>
                        <a:bodyPr/>
                        <a:lstStyle/>
                        <a:p>
                          <a:endParaRPr lang="en-US"/>
                        </a:p>
                      </a:txBody>
                      <a:tcPr>
                        <a:blipFill>
                          <a:blip r:embed="rId4"/>
                          <a:stretch>
                            <a:fillRect l="-35736" t="-203333" r="-258559" b="-8333"/>
                          </a:stretch>
                        </a:blipFill>
                      </a:tcPr>
                    </a:tc>
                    <a:tc>
                      <a:txBody>
                        <a:bodyPr/>
                        <a:lstStyle/>
                        <a:p>
                          <a:endParaRPr lang="en-US"/>
                        </a:p>
                      </a:txBody>
                      <a:tcPr>
                        <a:blipFill>
                          <a:blip r:embed="rId4"/>
                          <a:stretch>
                            <a:fillRect l="-52804" t="-203333" r="-584" b="-8333"/>
                          </a:stretch>
                        </a:blipFill>
                      </a:tcPr>
                    </a:tc>
                    <a:extLst>
                      <a:ext uri="{0D108BD9-81ED-4DB2-BD59-A6C34878D82A}">
                        <a16:rowId xmlns:a16="http://schemas.microsoft.com/office/drawing/2014/main" val="3476916819"/>
                      </a:ext>
                    </a:extLst>
                  </a:tr>
                </a:tbl>
              </a:graphicData>
            </a:graphic>
          </p:graphicFrame>
        </mc:Fallback>
      </mc:AlternateContent>
    </p:spTree>
    <p:extLst>
      <p:ext uri="{BB962C8B-B14F-4D97-AF65-F5344CB8AC3E}">
        <p14:creationId xmlns:p14="http://schemas.microsoft.com/office/powerpoint/2010/main" val="4257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2EF2494-C64F-4F77-8C22-CA05D5F05B75}"/>
                  </a:ext>
                </a:extLst>
              </p:cNvPr>
              <p:cNvSpPr txBox="1"/>
              <p:nvPr/>
            </p:nvSpPr>
            <p:spPr>
              <a:xfrm>
                <a:off x="689955" y="3244334"/>
                <a:ext cx="4856394" cy="369332"/>
              </a:xfrm>
              <a:prstGeom prst="rect">
                <a:avLst/>
              </a:prstGeom>
              <a:noFill/>
              <a:ln>
                <a:solidFill>
                  <a:srgbClr val="A6B9C2"/>
                </a:solidFill>
                <a:prstDash val="dash"/>
              </a:ln>
            </p:spPr>
            <p:txBody>
              <a:bodyPr wrap="none" rtlCol="0">
                <a:spAutoFit/>
              </a:bodyPr>
              <a:lstStyle/>
              <a:p>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range :: </a:t>
                </a:r>
                <a:r>
                  <a:rPr lang="en-US" sz="1800" i="1" dirty="0">
                    <a:solidFill>
                      <a:srgbClr val="466A7C"/>
                    </a:solidFill>
                    <a:latin typeface="Fira Sans" panose="020B0503050000020004" pitchFamily="34" charset="0"/>
                    <a:ea typeface="Hack" panose="020B0609030202020204" pitchFamily="49" charset="0"/>
                    <a:cs typeface="Hack" panose="020B0609030202020204" pitchFamily="49" charset="0"/>
                  </a:rPr>
                  <a:t>lo</a:t>
                </a:r>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a:t>
                </a:r>
                <a14:m>
                  <m:oMath xmlns:m="http://schemas.openxmlformats.org/officeDocument/2006/math">
                    <m:sSup>
                      <m:sSupPr>
                        <m:ctrlPr>
                          <a:rPr lang="en-US" i="1">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a:solidFill>
                              <a:srgbClr val="466A7C"/>
                            </a:solidFill>
                            <a:latin typeface="Fira Sans" panose="020B0503050000020004" pitchFamily="34" charset="0"/>
                            <a:ea typeface="Hack" panose="020B0609030202020204" pitchFamily="49" charset="0"/>
                            <a:cs typeface="Hack" panose="020B0609030202020204" pitchFamily="49" charset="0"/>
                          </a:rPr>
                          <m:t>Int</m:t>
                        </m:r>
                      </m:e>
                      <m:sup>
                        <m:sSub>
                          <m:sSubPr>
                            <m:ctrlPr>
                              <a:rPr lang="en-US"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bPr>
                          <m:e>
                            <m:r>
                              <a:rPr lang="en-US" b="0" i="1" smtClean="0">
                                <a:solidFill>
                                  <a:srgbClr val="466A7C"/>
                                </a:solidFill>
                                <a:latin typeface="Cambria Math" panose="02040503050406030204" pitchFamily="18" charset="0"/>
                                <a:ea typeface="Hack" panose="020B0609030202020204" pitchFamily="49" charset="0"/>
                                <a:cs typeface="Hack" panose="020B0609030202020204" pitchFamily="49" charset="0"/>
                              </a:rPr>
                              <m:t>𝐼</m:t>
                            </m:r>
                          </m:e>
                          <m:sub>
                            <m:r>
                              <a:rPr lang="en-US" b="0" i="1" smtClean="0">
                                <a:solidFill>
                                  <a:srgbClr val="466A7C"/>
                                </a:solidFill>
                                <a:latin typeface="Cambria Math" panose="02040503050406030204" pitchFamily="18" charset="0"/>
                                <a:ea typeface="Hack" panose="020B0609030202020204" pitchFamily="49" charset="0"/>
                                <a:cs typeface="Hack" panose="020B0609030202020204" pitchFamily="49" charset="0"/>
                              </a:rPr>
                              <m:t>1</m:t>
                            </m:r>
                          </m:sub>
                        </m:sSub>
                      </m:sup>
                    </m:sSup>
                  </m:oMath>
                </a14:m>
                <a:r>
                  <a:rPr lang="en-US" sz="1800" dirty="0">
                    <a:solidFill>
                      <a:srgbClr val="466A7C"/>
                    </a:solidFill>
                    <a:latin typeface="Fira Sans" panose="020B0503050000020004" pitchFamily="34" charset="0"/>
                    <a:ea typeface="Hack" panose="020B0609030202020204" pitchFamily="49" charset="0"/>
                    <a:cs typeface="Hack" panose="020B0609030202020204" pitchFamily="49" charset="0"/>
                  </a:rPr>
                  <a:t> → { </a:t>
                </a:r>
                <a14:m>
                  <m:oMath xmlns:m="http://schemas.openxmlformats.org/officeDocument/2006/math">
                    <m:sSup>
                      <m:sSupPr>
                        <m:ctrlPr>
                          <a:rPr lang="en-US"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ctrlPr>
                      </m:sSupPr>
                      <m:e>
                        <m:r>
                          <m:rPr>
                            <m:nor/>
                          </m:rPr>
                          <a:rPr lang="en-US" sz="1800" b="0" i="0" smtClean="0">
                            <a:solidFill>
                              <a:srgbClr val="466A7C"/>
                            </a:solidFill>
                            <a:latin typeface="Fira Sans" panose="020B0503050000020004" pitchFamily="34" charset="0"/>
                            <a:ea typeface="Hack" panose="020B0609030202020204" pitchFamily="49" charset="0"/>
                            <a:cs typeface="Hack" panose="020B0609030202020204" pitchFamily="49" charset="0"/>
                          </a:rPr>
                          <m:t>Int</m:t>
                        </m:r>
                      </m:e>
                      <m:sup>
                        <m:sSub>
                          <m:sSubPr>
                            <m:ctrlPr>
                              <a:rPr lang="en-US" i="1">
                                <a:solidFill>
                                  <a:srgbClr val="466A7C"/>
                                </a:solidFill>
                                <a:latin typeface="Cambria Math" panose="02040503050406030204" pitchFamily="18" charset="0"/>
                                <a:ea typeface="Hack" panose="020B0609030202020204" pitchFamily="49" charset="0"/>
                                <a:cs typeface="Hack" panose="020B0609030202020204" pitchFamily="49" charset="0"/>
                              </a:rPr>
                            </m:ctrlPr>
                          </m:sSubPr>
                          <m:e>
                            <m:r>
                              <a:rPr lang="en-US" i="1">
                                <a:solidFill>
                                  <a:srgbClr val="466A7C"/>
                                </a:solidFill>
                                <a:latin typeface="Cambria Math" panose="02040503050406030204" pitchFamily="18" charset="0"/>
                                <a:ea typeface="Hack" panose="020B0609030202020204" pitchFamily="49" charset="0"/>
                                <a:cs typeface="Hack" panose="020B0609030202020204" pitchFamily="49" charset="0"/>
                              </a:rPr>
                              <m:t>𝐼</m:t>
                            </m:r>
                          </m:e>
                          <m:sub>
                            <m:r>
                              <a:rPr lang="en-US" b="0" i="1" smtClean="0">
                                <a:solidFill>
                                  <a:srgbClr val="466A7C"/>
                                </a:solidFill>
                                <a:latin typeface="Cambria Math" panose="02040503050406030204" pitchFamily="18" charset="0"/>
                                <a:ea typeface="Hack" panose="020B0609030202020204" pitchFamily="49" charset="0"/>
                                <a:cs typeface="Hack" panose="020B0609030202020204" pitchFamily="49" charset="0"/>
                              </a:rPr>
                              <m:t>2</m:t>
                            </m:r>
                          </m:sub>
                        </m:sSub>
                      </m:sup>
                    </m:sSup>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m:t>
                    </m:r>
                    <m:r>
                      <a:rPr lang="el-GR" sz="1800" i="1" smtClean="0">
                        <a:solidFill>
                          <a:srgbClr val="466A7C"/>
                        </a:solidFill>
                        <a:latin typeface="Cambria Math" panose="02040503050406030204" pitchFamily="18" charset="0"/>
                        <a:ea typeface="Hack" panose="020B0609030202020204" pitchFamily="49" charset="0"/>
                        <a:cs typeface="Hack" panose="020B0609030202020204" pitchFamily="49" charset="0"/>
                      </a:rPr>
                      <m:t>𝜈</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m:t>
                    </m:r>
                    <m:r>
                      <a:rPr lang="en-US" sz="1800" b="0" i="1" smtClean="0">
                        <a:solidFill>
                          <a:srgbClr val="466A7C"/>
                        </a:solidFill>
                        <a:latin typeface="Cambria Math" panose="02040503050406030204" pitchFamily="18" charset="0"/>
                        <a:ea typeface="Hack" panose="020B0609030202020204" pitchFamily="49" charset="0"/>
                        <a:cs typeface="Hack" panose="020B0609030202020204" pitchFamily="49" charset="0"/>
                      </a:rPr>
                      <m:t>𝑙𝑜</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 →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List</m:t>
                    </m:r>
                    <m: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 </m:t>
                    </m:r>
                    <m:r>
                      <m:rPr>
                        <m:sty m:val="p"/>
                      </m:rPr>
                      <a:rPr lang="en-US" sz="1800" dirty="0">
                        <a:solidFill>
                          <a:srgbClr val="466A7C"/>
                        </a:solidFill>
                        <a:latin typeface="Cambria Math" panose="02040503050406030204" pitchFamily="18" charset="0"/>
                        <a:ea typeface="Hack" panose="020B0609030202020204" pitchFamily="49" charset="0"/>
                        <a:cs typeface="Hack" panose="020B0609030202020204" pitchFamily="49" charset="0"/>
                      </a:rPr>
                      <m:t>Int</m:t>
                    </m:r>
                  </m:oMath>
                </a14:m>
                <a:endParaRPr lang="en-US" dirty="0">
                  <a:solidFill>
                    <a:srgbClr val="466A7C"/>
                  </a:solidFill>
                  <a:latin typeface="Hack" panose="020B0609030202020204" pitchFamily="49" charset="0"/>
                  <a:ea typeface="Hack" panose="020B0609030202020204" pitchFamily="49" charset="0"/>
                  <a:cs typeface="Hack" panose="020B0609030202020204" pitchFamily="49" charset="0"/>
                </a:endParaRPr>
              </a:p>
            </p:txBody>
          </p:sp>
        </mc:Choice>
        <mc:Fallback>
          <p:sp>
            <p:nvSpPr>
              <p:cNvPr id="41" name="TextBox 40">
                <a:extLst>
                  <a:ext uri="{FF2B5EF4-FFF2-40B4-BE49-F238E27FC236}">
                    <a16:creationId xmlns:a16="http://schemas.microsoft.com/office/drawing/2014/main" id="{12EF2494-C64F-4F77-8C22-CA05D5F05B75}"/>
                  </a:ext>
                </a:extLst>
              </p:cNvPr>
              <p:cNvSpPr txBox="1">
                <a:spLocks noRot="1" noChangeAspect="1" noMove="1" noResize="1" noEditPoints="1" noAdjustHandles="1" noChangeArrowheads="1" noChangeShapeType="1" noTextEdit="1"/>
              </p:cNvSpPr>
              <p:nvPr/>
            </p:nvSpPr>
            <p:spPr>
              <a:xfrm>
                <a:off x="689955" y="3244334"/>
                <a:ext cx="4856394" cy="369332"/>
              </a:xfrm>
              <a:prstGeom prst="rect">
                <a:avLst/>
              </a:prstGeom>
              <a:blipFill>
                <a:blip r:embed="rId3"/>
                <a:stretch>
                  <a:fillRect l="-876" t="-6349" b="-22222"/>
                </a:stretch>
              </a:blipFill>
              <a:ln>
                <a:solidFill>
                  <a:srgbClr val="A6B9C2"/>
                </a:solidFill>
                <a:prstDash val="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17">
                <a:extLst>
                  <a:ext uri="{FF2B5EF4-FFF2-40B4-BE49-F238E27FC236}">
                    <a16:creationId xmlns:a16="http://schemas.microsoft.com/office/drawing/2014/main" id="{A69348F7-4B89-4DED-8EB1-14D9AF558A25}"/>
                  </a:ext>
                </a:extLst>
              </p:cNvPr>
              <p:cNvGraphicFramePr>
                <a:graphicFrameLocks noGrp="1"/>
              </p:cNvGraphicFramePr>
              <p:nvPr>
                <p:extLst>
                  <p:ext uri="{D42A27DB-BD31-4B8C-83A1-F6EECF244321}">
                    <p14:modId xmlns:p14="http://schemas.microsoft.com/office/powerpoint/2010/main" val="3639386233"/>
                  </p:ext>
                </p:extLst>
              </p:nvPr>
            </p:nvGraphicFramePr>
            <p:xfrm>
              <a:off x="689954" y="3957320"/>
              <a:ext cx="7966366" cy="2199640"/>
            </p:xfrm>
            <a:graphic>
              <a:graphicData uri="http://schemas.openxmlformats.org/drawingml/2006/table">
                <a:tbl>
                  <a:tblPr firstRow="1" bandRow="1">
                    <a:tableStyleId>{073A0DAA-6AF3-43AB-8588-CEC1D06C72B9}</a:tableStyleId>
                  </a:tblPr>
                  <a:tblGrid>
                    <a:gridCol w="718182">
                      <a:extLst>
                        <a:ext uri="{9D8B030D-6E8A-4147-A177-3AD203B41FA5}">
                          <a16:colId xmlns:a16="http://schemas.microsoft.com/office/drawing/2014/main" val="1524450994"/>
                        </a:ext>
                      </a:extLst>
                    </a:gridCol>
                    <a:gridCol w="2031423">
                      <a:extLst>
                        <a:ext uri="{9D8B030D-6E8A-4147-A177-3AD203B41FA5}">
                          <a16:colId xmlns:a16="http://schemas.microsoft.com/office/drawing/2014/main" val="2326615346"/>
                        </a:ext>
                      </a:extLst>
                    </a:gridCol>
                    <a:gridCol w="5216761">
                      <a:extLst>
                        <a:ext uri="{9D8B030D-6E8A-4147-A177-3AD203B41FA5}">
                          <a16:colId xmlns:a16="http://schemas.microsoft.com/office/drawing/2014/main" val="322412001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rgbClr val="466A7C"/>
                                        </a:solidFill>
                                        <a:latin typeface="Cambria Math" panose="02040503050406030204" pitchFamily="18" charset="0"/>
                                      </a:rPr>
                                    </m:ctrlPr>
                                  </m:sSubPr>
                                  <m:e>
                                    <m:r>
                                      <a:rPr lang="en-US" sz="1600" b="1" i="1" smtClean="0">
                                        <a:solidFill>
                                          <a:srgbClr val="466A7C"/>
                                        </a:solidFill>
                                        <a:latin typeface="Cambria Math" panose="02040503050406030204" pitchFamily="18" charset="0"/>
                                      </a:rPr>
                                      <m:t>𝑰</m:t>
                                    </m:r>
                                  </m:e>
                                  <m:sub>
                                    <m:r>
                                      <a:rPr lang="en-US" sz="1600" b="1" i="1" smtClean="0">
                                        <a:solidFill>
                                          <a:srgbClr val="466A7C"/>
                                        </a:solidFill>
                                        <a:latin typeface="Cambria Math" panose="02040503050406030204" pitchFamily="18" charset="0"/>
                                      </a:rPr>
                                      <m:t>𝟏</m:t>
                                    </m:r>
                                  </m:sub>
                                </m:sSub>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solidFill>
                                          <a:srgbClr val="466A7C"/>
                                        </a:solidFill>
                                        <a:latin typeface="Cambria Math" panose="02040503050406030204" pitchFamily="18" charset="0"/>
                                      </a:rPr>
                                    </m:ctrlPr>
                                  </m:sSubPr>
                                  <m:e>
                                    <m:r>
                                      <a:rPr lang="en-US" sz="1600" b="1" i="1" smtClean="0">
                                        <a:solidFill>
                                          <a:srgbClr val="466A7C"/>
                                        </a:solidFill>
                                        <a:latin typeface="Cambria Math" panose="02040503050406030204" pitchFamily="18" charset="0"/>
                                      </a:rPr>
                                      <m:t>𝑰</m:t>
                                    </m:r>
                                  </m:e>
                                  <m:sub>
                                    <m:r>
                                      <a:rPr lang="en-US" sz="1600" b="1" i="1" smtClean="0">
                                        <a:solidFill>
                                          <a:srgbClr val="466A7C"/>
                                        </a:solidFill>
                                        <a:latin typeface="Cambria Math" panose="02040503050406030204" pitchFamily="18" charset="0"/>
                                      </a:rPr>
                                      <m:t>𝟐</m:t>
                                    </m:r>
                                  </m:sub>
                                </m:sSub>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r>
                            <a:rPr lang="en-US" sz="1600" dirty="0">
                              <a:solidFill>
                                <a:srgbClr val="466A7C"/>
                              </a:solidFill>
                              <a:latin typeface="Fira Sans" panose="020B0503050000020004" pitchFamily="34" charset="0"/>
                            </a:rPr>
                            <a:t>New constraint</a:t>
                          </a:r>
                        </a:p>
                      </a:txBody>
                      <a:tcPr>
                        <a:solidFill>
                          <a:srgbClr val="D2DFE6"/>
                        </a:solidFill>
                      </a:tcPr>
                    </a:tc>
                    <a:extLst>
                      <a:ext uri="{0D108BD9-81ED-4DB2-BD59-A6C34878D82A}">
                        <a16:rowId xmlns:a16="http://schemas.microsoft.com/office/drawing/2014/main" val="41203982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solidFill>
                                      <a:srgbClr val="466A7C"/>
                                    </a:solidFill>
                                    <a:latin typeface="Cambria Math" panose="02040503050406030204" pitchFamily="18" charset="0"/>
                                  </a:rPr>
                                  <m:t>1</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algn="ctr"/>
                          <a14:m>
                            <m:oMathPara xmlns:m="http://schemas.openxmlformats.org/officeDocument/2006/math">
                              <m:oMathParaPr>
                                <m:jc m:val="centerGroup"/>
                              </m:oMathParaPr>
                              <m:oMath xmlns:m="http://schemas.openxmlformats.org/officeDocument/2006/math">
                                <m:r>
                                  <a:rPr lang="en-US" sz="1600" i="1" dirty="0" smtClean="0">
                                    <a:solidFill>
                                      <a:srgbClr val="466A7C"/>
                                    </a:solidFill>
                                    <a:latin typeface="Cambria Math" panose="02040503050406030204" pitchFamily="18" charset="0"/>
                                  </a:rPr>
                                  <m:t>2 ∗</m:t>
                                </m:r>
                                <m:r>
                                  <a:rPr lang="en-US" sz="1600" b="0" i="1" dirty="0" smtClean="0">
                                    <a:solidFill>
                                      <a:srgbClr val="466A7C"/>
                                    </a:solidFill>
                                    <a:latin typeface="Cambria Math" panose="02040503050406030204" pitchFamily="18" charset="0"/>
                                  </a:rPr>
                                  <m:t>𝑣</m:t>
                                </m:r>
                                <m:r>
                                  <a:rPr lang="en-US" sz="1600" i="1" dirty="0" smtClean="0">
                                    <a:solidFill>
                                      <a:srgbClr val="466A7C"/>
                                    </a:solidFill>
                                    <a:latin typeface="Cambria Math" panose="02040503050406030204" pitchFamily="18" charset="0"/>
                                  </a:rPr>
                                  <m:t> – </m:t>
                                </m:r>
                                <m:r>
                                  <a:rPr lang="en-US" sz="1600" i="1" dirty="0" smtClean="0">
                                    <a:solidFill>
                                      <a:srgbClr val="466A7C"/>
                                    </a:solidFill>
                                    <a:latin typeface="Cambria Math" panose="02040503050406030204" pitchFamily="18" charset="0"/>
                                  </a:rPr>
                                  <m:t>𝑙𝑜</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at most 1 and I2 is at most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less than 1 and/or I2 is less than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txBody>
                      <a:tcPr>
                        <a:solidFill>
                          <a:srgbClr val="D2DFE6"/>
                        </a:solidFill>
                      </a:tcPr>
                    </a:tc>
                    <a:extLst>
                      <a:ext uri="{0D108BD9-81ED-4DB2-BD59-A6C34878D82A}">
                        <a16:rowId xmlns:a16="http://schemas.microsoft.com/office/drawing/2014/main" val="996670466"/>
                      </a:ext>
                    </a:extLst>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solidFill>
                                      <a:srgbClr val="466A7C"/>
                                    </a:solidFill>
                                    <a:latin typeface="Cambria Math" panose="02040503050406030204" pitchFamily="18" charset="0"/>
                                  </a:rPr>
                                  <m:t>0</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solidFill>
                                      <a:srgbClr val="466A7C"/>
                                    </a:solidFill>
                                    <a:latin typeface="Cambria Math" panose="02040503050406030204" pitchFamily="18" charset="0"/>
                                  </a:rPr>
                                  <m:t>2 ∗</m:t>
                                </m:r>
                                <m:r>
                                  <a:rPr lang="en-US" sz="1600" b="0" i="1" dirty="0" smtClean="0">
                                    <a:solidFill>
                                      <a:srgbClr val="466A7C"/>
                                    </a:solidFill>
                                    <a:latin typeface="Cambria Math" panose="02040503050406030204" pitchFamily="18" charset="0"/>
                                  </a:rPr>
                                  <m:t>𝑣</m:t>
                                </m:r>
                                <m:r>
                                  <a:rPr lang="en-US" sz="1600" i="1" dirty="0" smtClean="0">
                                    <a:solidFill>
                                      <a:srgbClr val="466A7C"/>
                                    </a:solidFill>
                                    <a:latin typeface="Cambria Math" panose="02040503050406030204" pitchFamily="18" charset="0"/>
                                  </a:rPr>
                                  <m:t> – </m:t>
                                </m:r>
                                <m:r>
                                  <a:rPr lang="en-US" sz="1600" i="1" dirty="0" smtClean="0">
                                    <a:solidFill>
                                      <a:srgbClr val="466A7C"/>
                                    </a:solidFill>
                                    <a:latin typeface="Cambria Math" panose="02040503050406030204" pitchFamily="18" charset="0"/>
                                  </a:rPr>
                                  <m:t>𝑙𝑜</m:t>
                                </m:r>
                              </m:oMath>
                            </m:oMathPara>
                          </a14:m>
                          <a:endParaRPr lang="en-US" sz="1600" dirty="0">
                            <a:solidFill>
                              <a:srgbClr val="466A7C"/>
                            </a:solidFill>
                            <a:latin typeface="Fira Sans" panose="020B0503050000020004" pitchFamily="34" charset="0"/>
                          </a:endParaRPr>
                        </a:p>
                        <a:p>
                          <a:pPr algn="ctr"/>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at most 0 and I2 is at most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less than 0 and/or I2 is less than </a:t>
                          </a:r>
                          <a14:m>
                            <m:oMath xmlns:m="http://schemas.openxmlformats.org/officeDocument/2006/math">
                              <m:r>
                                <a:rPr lang="en-US" sz="1400" i="1" dirty="0" smtClean="0">
                                  <a:solidFill>
                                    <a:srgbClr val="466A7C"/>
                                  </a:solidFill>
                                  <a:latin typeface="Cambria Math" panose="02040503050406030204" pitchFamily="18" charset="0"/>
                                </a:rPr>
                                <m:t>2 ∗</m:t>
                              </m:r>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txBody>
                      <a:tcPr>
                        <a:solidFill>
                          <a:srgbClr val="D2DFE6"/>
                        </a:solidFill>
                      </a:tcPr>
                    </a:tc>
                    <a:extLst>
                      <a:ext uri="{0D108BD9-81ED-4DB2-BD59-A6C34878D82A}">
                        <a16:rowId xmlns:a16="http://schemas.microsoft.com/office/drawing/2014/main" val="467048687"/>
                      </a:ext>
                    </a:extLst>
                  </a:tr>
                  <a:tr h="370840">
                    <a:tc>
                      <a:txBody>
                        <a:bodyPr/>
                        <a:lstStyle/>
                        <a:p>
                          <a:pPr algn="ctr"/>
                          <a14:m>
                            <m:oMathPara xmlns:m="http://schemas.openxmlformats.org/officeDocument/2006/math">
                              <m:oMathParaPr>
                                <m:jc m:val="centerGroup"/>
                              </m:oMathParaPr>
                              <m:oMath xmlns:m="http://schemas.openxmlformats.org/officeDocument/2006/math">
                                <m:r>
                                  <a:rPr lang="en-US" sz="1600" b="0" i="1" smtClean="0">
                                    <a:solidFill>
                                      <a:srgbClr val="466A7C"/>
                                    </a:solidFill>
                                    <a:latin typeface="Cambria Math" panose="02040503050406030204" pitchFamily="18" charset="0"/>
                                  </a:rPr>
                                  <m:t>0</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dirty="0" smtClean="0">
                                    <a:solidFill>
                                      <a:srgbClr val="466A7C"/>
                                    </a:solidFill>
                                    <a:latin typeface="Cambria Math" panose="02040503050406030204" pitchFamily="18" charset="0"/>
                                  </a:rPr>
                                  <m:t>𝑣</m:t>
                                </m:r>
                                <m:r>
                                  <a:rPr lang="en-US" sz="1600" i="1" dirty="0" smtClean="0">
                                    <a:solidFill>
                                      <a:srgbClr val="466A7C"/>
                                    </a:solidFill>
                                    <a:latin typeface="Cambria Math" panose="02040503050406030204" pitchFamily="18" charset="0"/>
                                  </a:rPr>
                                  <m:t> – </m:t>
                                </m:r>
                                <m:r>
                                  <a:rPr lang="en-US" sz="1600" i="1" dirty="0" smtClean="0">
                                    <a:solidFill>
                                      <a:srgbClr val="466A7C"/>
                                    </a:solidFill>
                                    <a:latin typeface="Cambria Math" panose="02040503050406030204" pitchFamily="18" charset="0"/>
                                  </a:rPr>
                                  <m:t>𝑙𝑜</m:t>
                                </m:r>
                              </m:oMath>
                            </m:oMathPara>
                          </a14:m>
                          <a:endParaRPr lang="en-US" sz="1600" dirty="0">
                            <a:solidFill>
                              <a:srgbClr val="466A7C"/>
                            </a:solidFill>
                            <a:latin typeface="Fira Sans" panose="020B0503050000020004" pitchFamily="34" charset="0"/>
                          </a:endParaRPr>
                        </a:p>
                      </a:txBody>
                      <a:tcPr>
                        <a:solidFill>
                          <a:srgbClr val="D2DF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at most 0 and I2 is at most </a:t>
                          </a:r>
                          <a14:m>
                            <m:oMath xmlns:m="http://schemas.openxmlformats.org/officeDocument/2006/math">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466A7C"/>
                              </a:solidFill>
                              <a:latin typeface="Fira Sans" panose="020B0503050000020004" pitchFamily="34" charset="0"/>
                            </a:rPr>
                            <a:t>I1 is less than 0 and/or I2 is less than </a:t>
                          </a:r>
                          <a14:m>
                            <m:oMath xmlns:m="http://schemas.openxmlformats.org/officeDocument/2006/math">
                              <m:r>
                                <a:rPr lang="en-US" sz="1400" b="0" i="1" dirty="0" smtClean="0">
                                  <a:solidFill>
                                    <a:srgbClr val="466A7C"/>
                                  </a:solidFill>
                                  <a:latin typeface="Cambria Math" panose="02040503050406030204" pitchFamily="18" charset="0"/>
                                </a:rPr>
                                <m:t>𝑣</m:t>
                              </m:r>
                              <m:r>
                                <a:rPr lang="en-US" sz="1400" i="1" dirty="0" smtClean="0">
                                  <a:solidFill>
                                    <a:srgbClr val="466A7C"/>
                                  </a:solidFill>
                                  <a:latin typeface="Cambria Math" panose="02040503050406030204" pitchFamily="18" charset="0"/>
                                </a:rPr>
                                <m:t> – </m:t>
                              </m:r>
                              <m:r>
                                <a:rPr lang="en-US" sz="1400" i="1" dirty="0" smtClean="0">
                                  <a:solidFill>
                                    <a:srgbClr val="466A7C"/>
                                  </a:solidFill>
                                  <a:latin typeface="Cambria Math" panose="02040503050406030204" pitchFamily="18" charset="0"/>
                                </a:rPr>
                                <m:t>𝑙𝑜</m:t>
                              </m:r>
                            </m:oMath>
                          </a14:m>
                          <a:endParaRPr lang="en-US" sz="1400" dirty="0">
                            <a:solidFill>
                              <a:srgbClr val="466A7C"/>
                            </a:solidFill>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solidFill>
                                <a:srgbClr val="466A7C"/>
                              </a:solidFill>
                              <a:latin typeface="Fira Sans" panose="020B0503050000020004" pitchFamily="34" charset="0"/>
                            </a:rPr>
                            <a:t>(will fail after this)</a:t>
                          </a:r>
                        </a:p>
                      </a:txBody>
                      <a:tcPr>
                        <a:solidFill>
                          <a:srgbClr val="D2DFE6"/>
                        </a:solidFill>
                      </a:tcPr>
                    </a:tc>
                    <a:extLst>
                      <a:ext uri="{0D108BD9-81ED-4DB2-BD59-A6C34878D82A}">
                        <a16:rowId xmlns:a16="http://schemas.microsoft.com/office/drawing/2014/main" val="3476916819"/>
                      </a:ext>
                    </a:extLst>
                  </a:tr>
                </a:tbl>
              </a:graphicData>
            </a:graphic>
          </p:graphicFrame>
        </mc:Choice>
        <mc:Fallback>
          <p:graphicFrame>
            <p:nvGraphicFramePr>
              <p:cNvPr id="7" name="Table 17">
                <a:extLst>
                  <a:ext uri="{FF2B5EF4-FFF2-40B4-BE49-F238E27FC236}">
                    <a16:creationId xmlns:a16="http://schemas.microsoft.com/office/drawing/2014/main" id="{A69348F7-4B89-4DED-8EB1-14D9AF558A25}"/>
                  </a:ext>
                </a:extLst>
              </p:cNvPr>
              <p:cNvGraphicFramePr>
                <a:graphicFrameLocks noGrp="1"/>
              </p:cNvGraphicFramePr>
              <p:nvPr>
                <p:extLst>
                  <p:ext uri="{D42A27DB-BD31-4B8C-83A1-F6EECF244321}">
                    <p14:modId xmlns:p14="http://schemas.microsoft.com/office/powerpoint/2010/main" val="3639386233"/>
                  </p:ext>
                </p:extLst>
              </p:nvPr>
            </p:nvGraphicFramePr>
            <p:xfrm>
              <a:off x="689954" y="3957320"/>
              <a:ext cx="7966366" cy="2199640"/>
            </p:xfrm>
            <a:graphic>
              <a:graphicData uri="http://schemas.openxmlformats.org/drawingml/2006/table">
                <a:tbl>
                  <a:tblPr firstRow="1" bandRow="1">
                    <a:tableStyleId>{073A0DAA-6AF3-43AB-8588-CEC1D06C72B9}</a:tableStyleId>
                  </a:tblPr>
                  <a:tblGrid>
                    <a:gridCol w="718182">
                      <a:extLst>
                        <a:ext uri="{9D8B030D-6E8A-4147-A177-3AD203B41FA5}">
                          <a16:colId xmlns:a16="http://schemas.microsoft.com/office/drawing/2014/main" val="1524450994"/>
                        </a:ext>
                      </a:extLst>
                    </a:gridCol>
                    <a:gridCol w="2031423">
                      <a:extLst>
                        <a:ext uri="{9D8B030D-6E8A-4147-A177-3AD203B41FA5}">
                          <a16:colId xmlns:a16="http://schemas.microsoft.com/office/drawing/2014/main" val="2326615346"/>
                        </a:ext>
                      </a:extLst>
                    </a:gridCol>
                    <a:gridCol w="5216761">
                      <a:extLst>
                        <a:ext uri="{9D8B030D-6E8A-4147-A177-3AD203B41FA5}">
                          <a16:colId xmlns:a16="http://schemas.microsoft.com/office/drawing/2014/main" val="3224120017"/>
                        </a:ext>
                      </a:extLst>
                    </a:gridCol>
                  </a:tblGrid>
                  <a:tr h="370840">
                    <a:tc>
                      <a:txBody>
                        <a:bodyPr/>
                        <a:lstStyle/>
                        <a:p>
                          <a:endParaRPr lang="en-US"/>
                        </a:p>
                      </a:txBody>
                      <a:tcPr>
                        <a:blipFill>
                          <a:blip r:embed="rId4"/>
                          <a:stretch>
                            <a:fillRect l="-847" t="-4918" r="-1011864" b="-508197"/>
                          </a:stretch>
                        </a:blipFill>
                      </a:tcPr>
                    </a:tc>
                    <a:tc>
                      <a:txBody>
                        <a:bodyPr/>
                        <a:lstStyle/>
                        <a:p>
                          <a:endParaRPr lang="en-US"/>
                        </a:p>
                      </a:txBody>
                      <a:tcPr>
                        <a:blipFill>
                          <a:blip r:embed="rId4"/>
                          <a:stretch>
                            <a:fillRect l="-35736" t="-4918" r="-258559" b="-508197"/>
                          </a:stretch>
                        </a:blipFill>
                      </a:tcPr>
                    </a:tc>
                    <a:tc>
                      <a:txBody>
                        <a:bodyPr/>
                        <a:lstStyle/>
                        <a:p>
                          <a:r>
                            <a:rPr lang="en-US" sz="1600" dirty="0">
                              <a:solidFill>
                                <a:srgbClr val="466A7C"/>
                              </a:solidFill>
                              <a:latin typeface="Fira Sans" panose="020B0503050000020004" pitchFamily="34" charset="0"/>
                            </a:rPr>
                            <a:t>New constraint</a:t>
                          </a:r>
                        </a:p>
                      </a:txBody>
                      <a:tcPr>
                        <a:solidFill>
                          <a:srgbClr val="D2DFE6"/>
                        </a:solidFill>
                      </a:tcPr>
                    </a:tc>
                    <a:extLst>
                      <a:ext uri="{0D108BD9-81ED-4DB2-BD59-A6C34878D82A}">
                        <a16:rowId xmlns:a16="http://schemas.microsoft.com/office/drawing/2014/main" val="4120398279"/>
                      </a:ext>
                    </a:extLst>
                  </a:tr>
                  <a:tr h="518160">
                    <a:tc>
                      <a:txBody>
                        <a:bodyPr/>
                        <a:lstStyle/>
                        <a:p>
                          <a:endParaRPr lang="en-US"/>
                        </a:p>
                      </a:txBody>
                      <a:tcPr>
                        <a:blipFill>
                          <a:blip r:embed="rId4"/>
                          <a:stretch>
                            <a:fillRect l="-847" t="-75294" r="-1011864" b="-264706"/>
                          </a:stretch>
                        </a:blipFill>
                      </a:tcPr>
                    </a:tc>
                    <a:tc>
                      <a:txBody>
                        <a:bodyPr/>
                        <a:lstStyle/>
                        <a:p>
                          <a:endParaRPr lang="en-US"/>
                        </a:p>
                      </a:txBody>
                      <a:tcPr>
                        <a:blipFill>
                          <a:blip r:embed="rId4"/>
                          <a:stretch>
                            <a:fillRect l="-35736" t="-75294" r="-258559" b="-264706"/>
                          </a:stretch>
                        </a:blipFill>
                      </a:tcPr>
                    </a:tc>
                    <a:tc>
                      <a:txBody>
                        <a:bodyPr/>
                        <a:lstStyle/>
                        <a:p>
                          <a:endParaRPr lang="en-US"/>
                        </a:p>
                      </a:txBody>
                      <a:tcPr>
                        <a:blipFill>
                          <a:blip r:embed="rId4"/>
                          <a:stretch>
                            <a:fillRect l="-52804" t="-75294" r="-584" b="-264706"/>
                          </a:stretch>
                        </a:blipFill>
                      </a:tcPr>
                    </a:tc>
                    <a:extLst>
                      <a:ext uri="{0D108BD9-81ED-4DB2-BD59-A6C34878D82A}">
                        <a16:rowId xmlns:a16="http://schemas.microsoft.com/office/drawing/2014/main" val="996670466"/>
                      </a:ext>
                    </a:extLst>
                  </a:tr>
                  <a:tr h="579120">
                    <a:tc>
                      <a:txBody>
                        <a:bodyPr/>
                        <a:lstStyle/>
                        <a:p>
                          <a:endParaRPr lang="en-US"/>
                        </a:p>
                      </a:txBody>
                      <a:tcPr>
                        <a:blipFill>
                          <a:blip r:embed="rId4"/>
                          <a:stretch>
                            <a:fillRect l="-847" t="-156842" r="-1011864" b="-136842"/>
                          </a:stretch>
                        </a:blipFill>
                      </a:tcPr>
                    </a:tc>
                    <a:tc>
                      <a:txBody>
                        <a:bodyPr/>
                        <a:lstStyle/>
                        <a:p>
                          <a:endParaRPr lang="en-US"/>
                        </a:p>
                      </a:txBody>
                      <a:tcPr>
                        <a:blipFill>
                          <a:blip r:embed="rId4"/>
                          <a:stretch>
                            <a:fillRect l="-35736" t="-156842" r="-258559" b="-136842"/>
                          </a:stretch>
                        </a:blipFill>
                      </a:tcPr>
                    </a:tc>
                    <a:tc>
                      <a:txBody>
                        <a:bodyPr/>
                        <a:lstStyle/>
                        <a:p>
                          <a:endParaRPr lang="en-US"/>
                        </a:p>
                      </a:txBody>
                      <a:tcPr>
                        <a:blipFill>
                          <a:blip r:embed="rId4"/>
                          <a:stretch>
                            <a:fillRect l="-52804" t="-156842" r="-584" b="-136842"/>
                          </a:stretch>
                        </a:blipFill>
                      </a:tcPr>
                    </a:tc>
                    <a:extLst>
                      <a:ext uri="{0D108BD9-81ED-4DB2-BD59-A6C34878D82A}">
                        <a16:rowId xmlns:a16="http://schemas.microsoft.com/office/drawing/2014/main" val="467048687"/>
                      </a:ext>
                    </a:extLst>
                  </a:tr>
                  <a:tr h="731520">
                    <a:tc>
                      <a:txBody>
                        <a:bodyPr/>
                        <a:lstStyle/>
                        <a:p>
                          <a:endParaRPr lang="en-US"/>
                        </a:p>
                      </a:txBody>
                      <a:tcPr>
                        <a:blipFill>
                          <a:blip r:embed="rId4"/>
                          <a:stretch>
                            <a:fillRect l="-847" t="-203333" r="-1011864" b="-8333"/>
                          </a:stretch>
                        </a:blipFill>
                      </a:tcPr>
                    </a:tc>
                    <a:tc>
                      <a:txBody>
                        <a:bodyPr/>
                        <a:lstStyle/>
                        <a:p>
                          <a:endParaRPr lang="en-US"/>
                        </a:p>
                      </a:txBody>
                      <a:tcPr>
                        <a:blipFill>
                          <a:blip r:embed="rId4"/>
                          <a:stretch>
                            <a:fillRect l="-35736" t="-203333" r="-258559" b="-8333"/>
                          </a:stretch>
                        </a:blipFill>
                      </a:tcPr>
                    </a:tc>
                    <a:tc>
                      <a:txBody>
                        <a:bodyPr/>
                        <a:lstStyle/>
                        <a:p>
                          <a:endParaRPr lang="en-US"/>
                        </a:p>
                      </a:txBody>
                      <a:tcPr>
                        <a:blipFill>
                          <a:blip r:embed="rId4"/>
                          <a:stretch>
                            <a:fillRect l="-52804" t="-203333" r="-584" b="-8333"/>
                          </a:stretch>
                        </a:blipFill>
                      </a:tcPr>
                    </a:tc>
                    <a:extLst>
                      <a:ext uri="{0D108BD9-81ED-4DB2-BD59-A6C34878D82A}">
                        <a16:rowId xmlns:a16="http://schemas.microsoft.com/office/drawing/2014/main" val="3476916819"/>
                      </a:ext>
                    </a:extLst>
                  </a:tr>
                </a:tbl>
              </a:graphicData>
            </a:graphic>
          </p:graphicFrame>
        </mc:Fallback>
      </mc:AlternateContent>
    </p:spTree>
    <p:extLst>
      <p:ext uri="{BB962C8B-B14F-4D97-AF65-F5344CB8AC3E}">
        <p14:creationId xmlns:p14="http://schemas.microsoft.com/office/powerpoint/2010/main" val="2368167836"/>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1"/>
                                        </p:tgtEl>
                                      </p:cBhvr>
                                    </p:animEffect>
                                    <p:set>
                                      <p:cBhvr>
                                        <p:cTn id="7" dur="1" fill="hold">
                                          <p:stCondLst>
                                            <p:cond delay="99"/>
                                          </p:stCondLst>
                                        </p:cTn>
                                        <p:tgtEl>
                                          <p:spTgt spid="4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sp>
        <p:nvSpPr>
          <p:cNvPr id="4" name="Content Placeholder 1">
            <a:extLst>
              <a:ext uri="{FF2B5EF4-FFF2-40B4-BE49-F238E27FC236}">
                <a16:creationId xmlns:a16="http://schemas.microsoft.com/office/drawing/2014/main" id="{588CCD29-2F71-4D49-A992-078BD3EDFEE1}"/>
              </a:ext>
            </a:extLst>
          </p:cNvPr>
          <p:cNvSpPr txBox="1">
            <a:spLocks/>
          </p:cNvSpPr>
          <p:nvPr/>
        </p:nvSpPr>
        <p:spPr>
          <a:xfrm>
            <a:off x="689955" y="2282825"/>
            <a:ext cx="7764088"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Conditional structure inference </a:t>
            </a:r>
            <a:r>
              <a:rPr lang="en-US" i="1" dirty="0"/>
              <a:t>(future work)</a:t>
            </a:r>
          </a:p>
        </p:txBody>
      </p:sp>
      <p:grpSp>
        <p:nvGrpSpPr>
          <p:cNvPr id="7" name="Group 6">
            <a:extLst>
              <a:ext uri="{FF2B5EF4-FFF2-40B4-BE49-F238E27FC236}">
                <a16:creationId xmlns:a16="http://schemas.microsoft.com/office/drawing/2014/main" id="{BB2E52DA-A1E2-4156-AAC5-428A4D482D0E}"/>
              </a:ext>
            </a:extLst>
          </p:cNvPr>
          <p:cNvGrpSpPr/>
          <p:nvPr/>
        </p:nvGrpSpPr>
        <p:grpSpPr>
          <a:xfrm>
            <a:off x="689955" y="3116494"/>
            <a:ext cx="8368320" cy="2209376"/>
            <a:chOff x="689955" y="3116494"/>
            <a:chExt cx="8368320" cy="2209376"/>
          </a:xfrm>
        </p:grpSpPr>
        <p:sp>
          <p:nvSpPr>
            <p:cNvPr id="5" name="TextBox 4">
              <a:extLst>
                <a:ext uri="{FF2B5EF4-FFF2-40B4-BE49-F238E27FC236}">
                  <a16:creationId xmlns:a16="http://schemas.microsoft.com/office/drawing/2014/main" id="{BEAB99CD-F221-40B8-A139-A8EA32CF208C}"/>
                </a:ext>
              </a:extLst>
            </p:cNvPr>
            <p:cNvSpPr txBox="1"/>
            <p:nvPr/>
          </p:nvSpPr>
          <p:spPr>
            <a:xfrm>
              <a:off x="689955" y="3116494"/>
              <a:ext cx="2509020" cy="276999"/>
            </a:xfrm>
            <a:prstGeom prst="rect">
              <a:avLst/>
            </a:prstGeom>
            <a:noFill/>
          </p:spPr>
          <p:txBody>
            <a:bodyPr wrap="square" rtlCol="0">
              <a:spAutoFit/>
            </a:bodyPr>
            <a:lstStyle/>
            <a:p>
              <a:r>
                <a:rPr lang="en-US" sz="1200" i="1" dirty="0">
                  <a:solidFill>
                    <a:srgbClr val="7794A1"/>
                  </a:solidFill>
                  <a:latin typeface="Fira Sans" panose="020B0503050000020004" pitchFamily="34" charset="0"/>
                </a:rPr>
                <a:t>program implementation</a:t>
              </a:r>
            </a:p>
          </p:txBody>
        </p:sp>
        <p:sp>
          <p:nvSpPr>
            <p:cNvPr id="13" name="TextBox 12">
              <a:extLst>
                <a:ext uri="{FF2B5EF4-FFF2-40B4-BE49-F238E27FC236}">
                  <a16:creationId xmlns:a16="http://schemas.microsoft.com/office/drawing/2014/main" id="{3A453FD8-6D37-4D6A-BB9A-0E1D487BD195}"/>
                </a:ext>
              </a:extLst>
            </p:cNvPr>
            <p:cNvSpPr txBox="1"/>
            <p:nvPr/>
          </p:nvSpPr>
          <p:spPr>
            <a:xfrm>
              <a:off x="3283165" y="3790290"/>
              <a:ext cx="2210253" cy="276999"/>
            </a:xfrm>
            <a:prstGeom prst="rect">
              <a:avLst/>
            </a:prstGeom>
            <a:noFill/>
          </p:spPr>
          <p:txBody>
            <a:bodyPr wrap="square" rtlCol="0">
              <a:spAutoFit/>
            </a:bodyPr>
            <a:lstStyle/>
            <a:p>
              <a:r>
                <a:rPr lang="en-US" sz="1200" i="1" dirty="0">
                  <a:solidFill>
                    <a:srgbClr val="7794A1"/>
                  </a:solidFill>
                  <a:latin typeface="Fira Sans" panose="020B0503050000020004" pitchFamily="34" charset="0"/>
                </a:rPr>
                <a:t>conditional qualifier</a:t>
              </a:r>
            </a:p>
          </p:txBody>
        </p:sp>
        <p:sp>
          <p:nvSpPr>
            <p:cNvPr id="15" name="TextBox 14">
              <a:extLst>
                <a:ext uri="{FF2B5EF4-FFF2-40B4-BE49-F238E27FC236}">
                  <a16:creationId xmlns:a16="http://schemas.microsoft.com/office/drawing/2014/main" id="{76BFCFBB-A00D-4FC3-925F-7C41360A67DE}"/>
                </a:ext>
              </a:extLst>
            </p:cNvPr>
            <p:cNvSpPr txBox="1"/>
            <p:nvPr/>
          </p:nvSpPr>
          <p:spPr>
            <a:xfrm>
              <a:off x="5498623" y="4095864"/>
              <a:ext cx="2509020" cy="276999"/>
            </a:xfrm>
            <a:prstGeom prst="rect">
              <a:avLst/>
            </a:prstGeom>
            <a:noFill/>
          </p:spPr>
          <p:txBody>
            <a:bodyPr wrap="square" rtlCol="0">
              <a:spAutoFit/>
            </a:bodyPr>
            <a:lstStyle/>
            <a:p>
              <a:r>
                <a:rPr lang="en-US" sz="1200" i="1" dirty="0">
                  <a:solidFill>
                    <a:srgbClr val="7794A1"/>
                  </a:solidFill>
                  <a:latin typeface="Fira Sans" panose="020B0503050000020004" pitchFamily="34" charset="0"/>
                </a:rPr>
                <a:t>conditional resource expressions</a:t>
              </a:r>
            </a:p>
          </p:txBody>
        </p:sp>
        <p:sp>
          <p:nvSpPr>
            <p:cNvPr id="16" name="TextBox 15">
              <a:extLst>
                <a:ext uri="{FF2B5EF4-FFF2-40B4-BE49-F238E27FC236}">
                  <a16:creationId xmlns:a16="http://schemas.microsoft.com/office/drawing/2014/main" id="{E64361EC-35B3-46F4-A154-DDB9F04C8229}"/>
                </a:ext>
              </a:extLst>
            </p:cNvPr>
            <p:cNvSpPr txBox="1"/>
            <p:nvPr/>
          </p:nvSpPr>
          <p:spPr>
            <a:xfrm>
              <a:off x="5579378" y="4387151"/>
              <a:ext cx="3478897" cy="938719"/>
            </a:xfrm>
            <a:prstGeom prst="rect">
              <a:avLst/>
            </a:prstGeom>
            <a:noFill/>
            <a:ln>
              <a:solidFill>
                <a:srgbClr val="A6B9C2"/>
              </a:solidFill>
              <a:prstDash val="dash"/>
            </a:ln>
          </p:spPr>
          <p:txBody>
            <a:bodyPr wrap="square" rtlCol="0">
              <a:spAutoFit/>
            </a:bodyPr>
            <a:lstStyle/>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 </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 </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a:t>
              </a:r>
            </a:p>
          </p:txBody>
        </p:sp>
        <p:sp>
          <p:nvSpPr>
            <p:cNvPr id="12" name="TextBox 11">
              <a:extLst>
                <a:ext uri="{FF2B5EF4-FFF2-40B4-BE49-F238E27FC236}">
                  <a16:creationId xmlns:a16="http://schemas.microsoft.com/office/drawing/2014/main" id="{63916705-5FC6-4BCA-A797-958C8380F3FA}"/>
                </a:ext>
              </a:extLst>
            </p:cNvPr>
            <p:cNvSpPr txBox="1"/>
            <p:nvPr/>
          </p:nvSpPr>
          <p:spPr>
            <a:xfrm>
              <a:off x="3361499" y="4095864"/>
              <a:ext cx="2137124" cy="1015663"/>
            </a:xfrm>
            <a:prstGeom prst="rect">
              <a:avLst/>
            </a:prstGeom>
            <a:noFill/>
            <a:ln>
              <a:solidFill>
                <a:srgbClr val="A6B9C2"/>
              </a:solidFill>
              <a:prstDash val="dash"/>
            </a:ln>
          </p:spPr>
          <p:txBody>
            <a:bodyPr wrap="square" rtlCol="0">
              <a:spAutoFit/>
            </a:bodyPr>
            <a:lstStyle/>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(var)</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(var) </a:t>
              </a:r>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&gt; 0</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(annotation)</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(annotation)</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(annotation)</a:t>
              </a:r>
            </a:p>
          </p:txBody>
        </p:sp>
        <p:sp>
          <p:nvSpPr>
            <p:cNvPr id="17" name="TextBox 16">
              <a:extLst>
                <a:ext uri="{FF2B5EF4-FFF2-40B4-BE49-F238E27FC236}">
                  <a16:creationId xmlns:a16="http://schemas.microsoft.com/office/drawing/2014/main" id="{D2AD9FDF-58CB-4F13-BB65-68888F6EA967}"/>
                </a:ext>
              </a:extLst>
            </p:cNvPr>
            <p:cNvSpPr txBox="1"/>
            <p:nvPr/>
          </p:nvSpPr>
          <p:spPr>
            <a:xfrm>
              <a:off x="763084" y="3422068"/>
              <a:ext cx="2509020" cy="1384995"/>
            </a:xfrm>
            <a:prstGeom prst="rect">
              <a:avLst/>
            </a:prstGeom>
            <a:noFill/>
            <a:ln>
              <a:solidFill>
                <a:srgbClr val="A6B9C2"/>
              </a:solidFill>
              <a:prstDash val="dash"/>
            </a:ln>
          </p:spPr>
          <p:txBody>
            <a:bodyPr wrap="none" rtlCol="0">
              <a:spAutoFit/>
            </a:bodyPr>
            <a:lstStyle/>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foo :: Bool -&gt; Int -&gt; Int</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foo x y =</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&gt; 0</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2</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p>
          </p:txBody>
        </p:sp>
      </p:grpSp>
    </p:spTree>
    <p:extLst>
      <p:ext uri="{BB962C8B-B14F-4D97-AF65-F5344CB8AC3E}">
        <p14:creationId xmlns:p14="http://schemas.microsoft.com/office/powerpoint/2010/main" val="90791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B7DC3A-21BD-4E04-81C9-124B028A5B32}"/>
              </a:ext>
            </a:extLst>
          </p:cNvPr>
          <p:cNvSpPr>
            <a:spLocks noGrp="1"/>
          </p:cNvSpPr>
          <p:nvPr>
            <p:ph idx="1"/>
          </p:nvPr>
        </p:nvSpPr>
        <p:spPr>
          <a:xfrm>
            <a:off x="689956" y="1825625"/>
            <a:ext cx="7764088" cy="450215"/>
          </a:xfrm>
        </p:spPr>
        <p:txBody>
          <a:bodyPr/>
          <a:lstStyle/>
          <a:p>
            <a:pPr marL="0" indent="0">
              <a:buNone/>
            </a:pPr>
            <a:r>
              <a:rPr lang="en-US" b="1" dirty="0"/>
              <a:t>Dependent optimization</a:t>
            </a:r>
          </a:p>
        </p:txBody>
      </p:sp>
      <p:sp>
        <p:nvSpPr>
          <p:cNvPr id="3" name="Title 2">
            <a:extLst>
              <a:ext uri="{FF2B5EF4-FFF2-40B4-BE49-F238E27FC236}">
                <a16:creationId xmlns:a16="http://schemas.microsoft.com/office/drawing/2014/main" id="{65395AEF-A7C0-4DE5-B095-B1A0FD572B2B}"/>
              </a:ext>
            </a:extLst>
          </p:cNvPr>
          <p:cNvSpPr>
            <a:spLocks noGrp="1"/>
          </p:cNvSpPr>
          <p:nvPr>
            <p:ph type="title"/>
          </p:nvPr>
        </p:nvSpPr>
        <p:spPr/>
        <p:txBody>
          <a:bodyPr/>
          <a:lstStyle/>
          <a:p>
            <a:r>
              <a:rPr lang="en-US" dirty="0"/>
              <a:t>How?</a:t>
            </a:r>
          </a:p>
        </p:txBody>
      </p:sp>
      <p:sp>
        <p:nvSpPr>
          <p:cNvPr id="4" name="Content Placeholder 1">
            <a:extLst>
              <a:ext uri="{FF2B5EF4-FFF2-40B4-BE49-F238E27FC236}">
                <a16:creationId xmlns:a16="http://schemas.microsoft.com/office/drawing/2014/main" id="{588CCD29-2F71-4D49-A992-078BD3EDFEE1}"/>
              </a:ext>
            </a:extLst>
          </p:cNvPr>
          <p:cNvSpPr txBox="1">
            <a:spLocks/>
          </p:cNvSpPr>
          <p:nvPr/>
        </p:nvSpPr>
        <p:spPr>
          <a:xfrm>
            <a:off x="689955" y="2282825"/>
            <a:ext cx="7764088" cy="4502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7794A1"/>
                </a:solidFill>
                <a:latin typeface="Fira Sans" panose="020B05030500000200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Conditional structure inference </a:t>
            </a:r>
            <a:r>
              <a:rPr lang="en-US" i="1" dirty="0"/>
              <a:t>(future work)</a:t>
            </a:r>
          </a:p>
        </p:txBody>
      </p:sp>
      <p:grpSp>
        <p:nvGrpSpPr>
          <p:cNvPr id="7" name="Group 6">
            <a:extLst>
              <a:ext uri="{FF2B5EF4-FFF2-40B4-BE49-F238E27FC236}">
                <a16:creationId xmlns:a16="http://schemas.microsoft.com/office/drawing/2014/main" id="{BB2E52DA-A1E2-4156-AAC5-428A4D482D0E}"/>
              </a:ext>
            </a:extLst>
          </p:cNvPr>
          <p:cNvGrpSpPr/>
          <p:nvPr/>
        </p:nvGrpSpPr>
        <p:grpSpPr>
          <a:xfrm>
            <a:off x="689955" y="3116494"/>
            <a:ext cx="8368320" cy="2209376"/>
            <a:chOff x="689955" y="3116494"/>
            <a:chExt cx="8368320" cy="2209376"/>
          </a:xfrm>
        </p:grpSpPr>
        <p:sp>
          <p:nvSpPr>
            <p:cNvPr id="5" name="TextBox 4">
              <a:extLst>
                <a:ext uri="{FF2B5EF4-FFF2-40B4-BE49-F238E27FC236}">
                  <a16:creationId xmlns:a16="http://schemas.microsoft.com/office/drawing/2014/main" id="{BEAB99CD-F221-40B8-A139-A8EA32CF208C}"/>
                </a:ext>
              </a:extLst>
            </p:cNvPr>
            <p:cNvSpPr txBox="1"/>
            <p:nvPr/>
          </p:nvSpPr>
          <p:spPr>
            <a:xfrm>
              <a:off x="689955" y="3116494"/>
              <a:ext cx="2509020" cy="276999"/>
            </a:xfrm>
            <a:prstGeom prst="rect">
              <a:avLst/>
            </a:prstGeom>
            <a:noFill/>
          </p:spPr>
          <p:txBody>
            <a:bodyPr wrap="square" rtlCol="0">
              <a:spAutoFit/>
            </a:bodyPr>
            <a:lstStyle/>
            <a:p>
              <a:r>
                <a:rPr lang="en-US" sz="1200" i="1" dirty="0">
                  <a:solidFill>
                    <a:srgbClr val="7794A1"/>
                  </a:solidFill>
                  <a:latin typeface="Fira Sans" panose="020B0503050000020004" pitchFamily="34" charset="0"/>
                </a:rPr>
                <a:t>program implementation</a:t>
              </a:r>
            </a:p>
          </p:txBody>
        </p:sp>
        <p:sp>
          <p:nvSpPr>
            <p:cNvPr id="13" name="TextBox 12">
              <a:extLst>
                <a:ext uri="{FF2B5EF4-FFF2-40B4-BE49-F238E27FC236}">
                  <a16:creationId xmlns:a16="http://schemas.microsoft.com/office/drawing/2014/main" id="{3A453FD8-6D37-4D6A-BB9A-0E1D487BD195}"/>
                </a:ext>
              </a:extLst>
            </p:cNvPr>
            <p:cNvSpPr txBox="1"/>
            <p:nvPr/>
          </p:nvSpPr>
          <p:spPr>
            <a:xfrm>
              <a:off x="3283165" y="3790290"/>
              <a:ext cx="2210253" cy="276999"/>
            </a:xfrm>
            <a:prstGeom prst="rect">
              <a:avLst/>
            </a:prstGeom>
            <a:noFill/>
          </p:spPr>
          <p:txBody>
            <a:bodyPr wrap="square" rtlCol="0">
              <a:spAutoFit/>
            </a:bodyPr>
            <a:lstStyle/>
            <a:p>
              <a:r>
                <a:rPr lang="en-US" sz="1200" i="1" dirty="0">
                  <a:solidFill>
                    <a:srgbClr val="7794A1"/>
                  </a:solidFill>
                  <a:latin typeface="Fira Sans" panose="020B0503050000020004" pitchFamily="34" charset="0"/>
                </a:rPr>
                <a:t>conditional qualifier</a:t>
              </a:r>
            </a:p>
          </p:txBody>
        </p:sp>
        <p:sp>
          <p:nvSpPr>
            <p:cNvPr id="15" name="TextBox 14">
              <a:extLst>
                <a:ext uri="{FF2B5EF4-FFF2-40B4-BE49-F238E27FC236}">
                  <a16:creationId xmlns:a16="http://schemas.microsoft.com/office/drawing/2014/main" id="{76BFCFBB-A00D-4FC3-925F-7C41360A67DE}"/>
                </a:ext>
              </a:extLst>
            </p:cNvPr>
            <p:cNvSpPr txBox="1"/>
            <p:nvPr/>
          </p:nvSpPr>
          <p:spPr>
            <a:xfrm>
              <a:off x="5498623" y="4095864"/>
              <a:ext cx="2509020" cy="276999"/>
            </a:xfrm>
            <a:prstGeom prst="rect">
              <a:avLst/>
            </a:prstGeom>
            <a:noFill/>
          </p:spPr>
          <p:txBody>
            <a:bodyPr wrap="square" rtlCol="0">
              <a:spAutoFit/>
            </a:bodyPr>
            <a:lstStyle/>
            <a:p>
              <a:r>
                <a:rPr lang="en-US" sz="1200" i="1" dirty="0">
                  <a:solidFill>
                    <a:srgbClr val="7794A1"/>
                  </a:solidFill>
                  <a:latin typeface="Fira Sans" panose="020B0503050000020004" pitchFamily="34" charset="0"/>
                </a:rPr>
                <a:t>conditional resource expressions</a:t>
              </a:r>
            </a:p>
          </p:txBody>
        </p:sp>
        <p:sp>
          <p:nvSpPr>
            <p:cNvPr id="16" name="TextBox 15">
              <a:extLst>
                <a:ext uri="{FF2B5EF4-FFF2-40B4-BE49-F238E27FC236}">
                  <a16:creationId xmlns:a16="http://schemas.microsoft.com/office/drawing/2014/main" id="{E64361EC-35B3-46F4-A154-DDB9F04C8229}"/>
                </a:ext>
              </a:extLst>
            </p:cNvPr>
            <p:cNvSpPr txBox="1"/>
            <p:nvPr/>
          </p:nvSpPr>
          <p:spPr>
            <a:xfrm>
              <a:off x="5579378" y="4387151"/>
              <a:ext cx="3478897" cy="938719"/>
            </a:xfrm>
            <a:prstGeom prst="rect">
              <a:avLst/>
            </a:prstGeom>
            <a:noFill/>
            <a:ln>
              <a:solidFill>
                <a:srgbClr val="A6B9C2"/>
              </a:solidFill>
              <a:prstDash val="dash"/>
            </a:ln>
          </p:spPr>
          <p:txBody>
            <a:bodyPr wrap="square" rtlCol="0">
              <a:spAutoFit/>
            </a:bodyPr>
            <a:lstStyle/>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 </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1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&gt; 0 then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y</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1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 </a:t>
              </a:r>
            </a:p>
            <a:p>
              <a:r>
                <a:rPr lang="en-US" sz="1100" dirty="0">
                  <a:solidFill>
                    <a:srgbClr val="466A7C"/>
                  </a:solidFill>
                  <a:latin typeface="Hack" panose="020B0609030202020204" pitchFamily="49" charset="0"/>
                  <a:ea typeface="Hack" panose="020B0609030202020204" pitchFamily="49" charset="0"/>
                  <a:cs typeface="Hack" panose="020B0609030202020204" pitchFamily="49" charset="0"/>
                </a:rPr>
                <a:t>...</a:t>
              </a:r>
            </a:p>
          </p:txBody>
        </p:sp>
        <p:sp>
          <p:nvSpPr>
            <p:cNvPr id="12" name="TextBox 11">
              <a:extLst>
                <a:ext uri="{FF2B5EF4-FFF2-40B4-BE49-F238E27FC236}">
                  <a16:creationId xmlns:a16="http://schemas.microsoft.com/office/drawing/2014/main" id="{63916705-5FC6-4BCA-A797-958C8380F3FA}"/>
                </a:ext>
              </a:extLst>
            </p:cNvPr>
            <p:cNvSpPr txBox="1"/>
            <p:nvPr/>
          </p:nvSpPr>
          <p:spPr>
            <a:xfrm>
              <a:off x="3361499" y="4095864"/>
              <a:ext cx="2137124" cy="1015663"/>
            </a:xfrm>
            <a:prstGeom prst="rect">
              <a:avLst/>
            </a:prstGeom>
            <a:noFill/>
            <a:ln>
              <a:solidFill>
                <a:srgbClr val="A6B9C2"/>
              </a:solidFill>
              <a:prstDash val="dash"/>
            </a:ln>
          </p:spPr>
          <p:txBody>
            <a:bodyPr wrap="square" rtlCol="0">
              <a:spAutoFit/>
            </a:bodyPr>
            <a:lstStyle/>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(var)</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(var) </a:t>
              </a:r>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&gt; 0</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(annotation)</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(annotation)</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(annotation)</a:t>
              </a:r>
            </a:p>
          </p:txBody>
        </p:sp>
        <p:sp>
          <p:nvSpPr>
            <p:cNvPr id="17" name="TextBox 16">
              <a:extLst>
                <a:ext uri="{FF2B5EF4-FFF2-40B4-BE49-F238E27FC236}">
                  <a16:creationId xmlns:a16="http://schemas.microsoft.com/office/drawing/2014/main" id="{D2AD9FDF-58CB-4F13-BB65-68888F6EA967}"/>
                </a:ext>
              </a:extLst>
            </p:cNvPr>
            <p:cNvSpPr txBox="1"/>
            <p:nvPr/>
          </p:nvSpPr>
          <p:spPr>
            <a:xfrm>
              <a:off x="763084" y="3422068"/>
              <a:ext cx="2509020" cy="1384995"/>
            </a:xfrm>
            <a:prstGeom prst="rect">
              <a:avLst/>
            </a:prstGeom>
            <a:noFill/>
            <a:ln>
              <a:solidFill>
                <a:srgbClr val="A6B9C2"/>
              </a:solidFill>
              <a:prstDash val="dash"/>
            </a:ln>
          </p:spPr>
          <p:txBody>
            <a:bodyPr wrap="none" rtlCol="0">
              <a:spAutoFit/>
            </a:bodyPr>
            <a:lstStyle/>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foo :: Bool -&gt; Int -&gt; Int</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foo x y =</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x</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if </a:t>
              </a:r>
              <a:r>
                <a:rPr lang="en-US" sz="1200" dirty="0">
                  <a:solidFill>
                    <a:schemeClr val="accent4">
                      <a:lumMod val="75000"/>
                    </a:schemeClr>
                  </a:solidFill>
                  <a:latin typeface="Hack" panose="020B0609030202020204" pitchFamily="49" charset="0"/>
                  <a:ea typeface="Hack" panose="020B0609030202020204" pitchFamily="49" charset="0"/>
                  <a:cs typeface="Hack" panose="020B0609030202020204" pitchFamily="49" charset="0"/>
                </a:rPr>
                <a:t>y</a:t>
              </a:r>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&gt; 0</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then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2</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1</a:t>
              </a:r>
            </a:p>
            <a:p>
              <a:r>
                <a:rPr lang="en-US" sz="1200" dirty="0">
                  <a:solidFill>
                    <a:srgbClr val="466A7C"/>
                  </a:solidFill>
                  <a:latin typeface="Hack" panose="020B0609030202020204" pitchFamily="49" charset="0"/>
                  <a:ea typeface="Hack" panose="020B0609030202020204" pitchFamily="49" charset="0"/>
                  <a:cs typeface="Hack" panose="020B0609030202020204" pitchFamily="49" charset="0"/>
                </a:rPr>
                <a:t>    else </a:t>
              </a:r>
              <a:r>
                <a:rPr lang="en-US" sz="1200" dirty="0">
                  <a:solidFill>
                    <a:schemeClr val="accent6">
                      <a:lumMod val="75000"/>
                    </a:schemeClr>
                  </a:solidFill>
                  <a:latin typeface="Hack" panose="020B0609030202020204" pitchFamily="49" charset="0"/>
                  <a:ea typeface="Hack" panose="020B0609030202020204" pitchFamily="49" charset="0"/>
                  <a:cs typeface="Hack" panose="020B0609030202020204" pitchFamily="49" charset="0"/>
                </a:rPr>
                <a:t>0</a:t>
              </a:r>
            </a:p>
          </p:txBody>
        </p:sp>
      </p:grpSp>
    </p:spTree>
    <p:extLst>
      <p:ext uri="{BB962C8B-B14F-4D97-AF65-F5344CB8AC3E}">
        <p14:creationId xmlns:p14="http://schemas.microsoft.com/office/powerpoint/2010/main" val="394974218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4"/>
                                        </p:tgtEl>
                                      </p:cBhvr>
                                    </p:animEffect>
                                    <p:set>
                                      <p:cBhvr>
                                        <p:cTn id="7" dur="1" fill="hold">
                                          <p:stCondLst>
                                            <p:cond delay="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
                                        <p:tgtEl>
                                          <p:spTgt spid="7"/>
                                        </p:tgtEl>
                                      </p:cBhvr>
                                    </p:animEffect>
                                    <p:set>
                                      <p:cBhvr>
                                        <p:cTn id="10" dur="1" fill="hold">
                                          <p:stCondLst>
                                            <p:cond delay="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How?</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4" y="1586072"/>
            <a:ext cx="6644295" cy="857569"/>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Evaluation: does the</a:t>
            </a:r>
          </a:p>
          <a:p>
            <a:r>
              <a:rPr lang="en-US" dirty="0"/>
              <a:t>prototype work?</a:t>
            </a:r>
          </a:p>
        </p:txBody>
      </p:sp>
      <p:sp>
        <p:nvSpPr>
          <p:cNvPr id="10" name="Title 2">
            <a:extLst>
              <a:ext uri="{FF2B5EF4-FFF2-40B4-BE49-F238E27FC236}">
                <a16:creationId xmlns:a16="http://schemas.microsoft.com/office/drawing/2014/main" id="{66E682D1-E84E-46C0-AA9C-5D733F19926C}"/>
              </a:ext>
            </a:extLst>
          </p:cNvPr>
          <p:cNvSpPr txBox="1">
            <a:spLocks/>
          </p:cNvSpPr>
          <p:nvPr/>
        </p:nvSpPr>
        <p:spPr>
          <a:xfrm>
            <a:off x="689953" y="2257425"/>
            <a:ext cx="6644295"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Our prototype can handle:</a:t>
            </a:r>
          </a:p>
        </p:txBody>
      </p:sp>
      <p:pic>
        <p:nvPicPr>
          <p:cNvPr id="6" name="Picture 5">
            <a:extLst>
              <a:ext uri="{FF2B5EF4-FFF2-40B4-BE49-F238E27FC236}">
                <a16:creationId xmlns:a16="http://schemas.microsoft.com/office/drawing/2014/main" id="{AFBD8909-5CBA-47C7-A282-805A83D618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96550" y="1220534"/>
            <a:ext cx="3252069" cy="5109256"/>
          </a:xfrm>
          <a:prstGeom prst="rect">
            <a:avLst/>
          </a:prstGeom>
        </p:spPr>
      </p:pic>
      <p:sp>
        <p:nvSpPr>
          <p:cNvPr id="8" name="Left Brace 7">
            <a:extLst>
              <a:ext uri="{FF2B5EF4-FFF2-40B4-BE49-F238E27FC236}">
                <a16:creationId xmlns:a16="http://schemas.microsoft.com/office/drawing/2014/main" id="{F4EAEE1C-DEE6-4300-851D-E3FD05CAD6B4}"/>
              </a:ext>
            </a:extLst>
          </p:cNvPr>
          <p:cNvSpPr/>
          <p:nvPr/>
        </p:nvSpPr>
        <p:spPr>
          <a:xfrm>
            <a:off x="5019675" y="1586072"/>
            <a:ext cx="176875" cy="2919253"/>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5A86DFE3-CEF7-4079-8DAE-4F893D3DC757}"/>
              </a:ext>
            </a:extLst>
          </p:cNvPr>
          <p:cNvSpPr/>
          <p:nvPr/>
        </p:nvSpPr>
        <p:spPr>
          <a:xfrm>
            <a:off x="5019675" y="4505325"/>
            <a:ext cx="176875" cy="1824465"/>
          </a:xfrm>
          <a:prstGeom prst="lef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5" name="Title 2">
            <a:extLst>
              <a:ext uri="{FF2B5EF4-FFF2-40B4-BE49-F238E27FC236}">
                <a16:creationId xmlns:a16="http://schemas.microsoft.com/office/drawing/2014/main" id="{0FB035AC-62EF-4A0D-938D-72F6B762BFCC}"/>
              </a:ext>
            </a:extLst>
          </p:cNvPr>
          <p:cNvSpPr txBox="1">
            <a:spLocks/>
          </p:cNvSpPr>
          <p:nvPr/>
        </p:nvSpPr>
        <p:spPr>
          <a:xfrm>
            <a:off x="689953" y="3898317"/>
            <a:ext cx="3217133" cy="3693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solidFill>
                  <a:schemeClr val="accent4">
                    <a:lumMod val="75000"/>
                  </a:schemeClr>
                </a:solidFill>
              </a:rPr>
              <a:t>Several RAML inference tests</a:t>
            </a:r>
          </a:p>
        </p:txBody>
      </p:sp>
      <p:sp>
        <p:nvSpPr>
          <p:cNvPr id="16" name="Title 2">
            <a:extLst>
              <a:ext uri="{FF2B5EF4-FFF2-40B4-BE49-F238E27FC236}">
                <a16:creationId xmlns:a16="http://schemas.microsoft.com/office/drawing/2014/main" id="{0BEC2ABA-64EE-4947-81DA-594CAFBA8ED4}"/>
              </a:ext>
            </a:extLst>
          </p:cNvPr>
          <p:cNvSpPr txBox="1">
            <a:spLocks/>
          </p:cNvSpPr>
          <p:nvPr/>
        </p:nvSpPr>
        <p:spPr>
          <a:xfrm>
            <a:off x="701598" y="3465143"/>
            <a:ext cx="3217133" cy="4331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solidFill>
                  <a:schemeClr val="accent6">
                    <a:lumMod val="75000"/>
                  </a:schemeClr>
                </a:solidFill>
              </a:rPr>
              <a:t>Most </a:t>
            </a:r>
            <a:r>
              <a:rPr lang="en-US" sz="1800" b="0" dirty="0" err="1">
                <a:solidFill>
                  <a:schemeClr val="accent6">
                    <a:lumMod val="75000"/>
                  </a:schemeClr>
                </a:solidFill>
              </a:rPr>
              <a:t>ReSyn</a:t>
            </a:r>
            <a:r>
              <a:rPr lang="en-US" sz="1800" b="0" dirty="0">
                <a:solidFill>
                  <a:schemeClr val="accent6">
                    <a:lumMod val="75000"/>
                  </a:schemeClr>
                </a:solidFill>
              </a:rPr>
              <a:t> verification tests</a:t>
            </a:r>
          </a:p>
        </p:txBody>
      </p:sp>
      <p:cxnSp>
        <p:nvCxnSpPr>
          <p:cNvPr id="12" name="Straight Arrow Connector 11">
            <a:extLst>
              <a:ext uri="{FF2B5EF4-FFF2-40B4-BE49-F238E27FC236}">
                <a16:creationId xmlns:a16="http://schemas.microsoft.com/office/drawing/2014/main" id="{8EEA24A6-0066-4A0F-B348-3EE980C81782}"/>
              </a:ext>
            </a:extLst>
          </p:cNvPr>
          <p:cNvCxnSpPr>
            <a:endCxn id="14" idx="1"/>
          </p:cNvCxnSpPr>
          <p:nvPr/>
        </p:nvCxnSpPr>
        <p:spPr>
          <a:xfrm>
            <a:off x="3918731" y="4248466"/>
            <a:ext cx="1100944" cy="116909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8DBB5E-7C1A-4AAA-BCE1-E7146F1EAC87}"/>
              </a:ext>
            </a:extLst>
          </p:cNvPr>
          <p:cNvCxnSpPr>
            <a:stCxn id="16" idx="3"/>
            <a:endCxn id="8" idx="1"/>
          </p:cNvCxnSpPr>
          <p:nvPr/>
        </p:nvCxnSpPr>
        <p:spPr>
          <a:xfrm flipV="1">
            <a:off x="3918731" y="3045699"/>
            <a:ext cx="1100944" cy="63603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itle 2">
            <a:extLst>
              <a:ext uri="{FF2B5EF4-FFF2-40B4-BE49-F238E27FC236}">
                <a16:creationId xmlns:a16="http://schemas.microsoft.com/office/drawing/2014/main" id="{82092B7C-3464-4167-8748-F6A597BA08BB}"/>
              </a:ext>
            </a:extLst>
          </p:cNvPr>
          <p:cNvSpPr txBox="1">
            <a:spLocks/>
          </p:cNvSpPr>
          <p:nvPr/>
        </p:nvSpPr>
        <p:spPr>
          <a:xfrm>
            <a:off x="689953" y="4267625"/>
            <a:ext cx="3310547" cy="6167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Novel, previously </a:t>
            </a:r>
            <a:r>
              <a:rPr lang="en-US" sz="1800" b="0" dirty="0" err="1"/>
              <a:t>uninferrable</a:t>
            </a:r>
            <a:r>
              <a:rPr lang="en-US" sz="1800" b="0" dirty="0"/>
              <a:t> tests (e.g. </a:t>
            </a:r>
            <a:r>
              <a:rPr lang="en-US" sz="1800" b="0" i="1" dirty="0"/>
              <a:t>range</a:t>
            </a:r>
            <a:r>
              <a:rPr lang="en-US" sz="1800" b="0" dirty="0"/>
              <a:t>)</a:t>
            </a:r>
          </a:p>
        </p:txBody>
      </p:sp>
    </p:spTree>
    <p:extLst>
      <p:ext uri="{BB962C8B-B14F-4D97-AF65-F5344CB8AC3E}">
        <p14:creationId xmlns:p14="http://schemas.microsoft.com/office/powerpoint/2010/main" val="147187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How?</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4" y="1586072"/>
            <a:ext cx="6644295" cy="857569"/>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Evaluation: does the</a:t>
            </a:r>
          </a:p>
          <a:p>
            <a:r>
              <a:rPr lang="en-US" dirty="0"/>
              <a:t>prototype work?</a:t>
            </a:r>
          </a:p>
        </p:txBody>
      </p:sp>
      <p:sp>
        <p:nvSpPr>
          <p:cNvPr id="10" name="Title 2">
            <a:extLst>
              <a:ext uri="{FF2B5EF4-FFF2-40B4-BE49-F238E27FC236}">
                <a16:creationId xmlns:a16="http://schemas.microsoft.com/office/drawing/2014/main" id="{66E682D1-E84E-46C0-AA9C-5D733F19926C}"/>
              </a:ext>
            </a:extLst>
          </p:cNvPr>
          <p:cNvSpPr txBox="1">
            <a:spLocks/>
          </p:cNvSpPr>
          <p:nvPr/>
        </p:nvSpPr>
        <p:spPr>
          <a:xfrm>
            <a:off x="689953" y="2257425"/>
            <a:ext cx="6644295"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Our prototype can handle:</a:t>
            </a:r>
          </a:p>
        </p:txBody>
      </p:sp>
      <p:pic>
        <p:nvPicPr>
          <p:cNvPr id="6" name="Picture 5">
            <a:extLst>
              <a:ext uri="{FF2B5EF4-FFF2-40B4-BE49-F238E27FC236}">
                <a16:creationId xmlns:a16="http://schemas.microsoft.com/office/drawing/2014/main" id="{AFBD8909-5CBA-47C7-A282-805A83D618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96550" y="1220534"/>
            <a:ext cx="3252069" cy="5109256"/>
          </a:xfrm>
          <a:prstGeom prst="rect">
            <a:avLst/>
          </a:prstGeom>
        </p:spPr>
      </p:pic>
      <p:sp>
        <p:nvSpPr>
          <p:cNvPr id="8" name="Left Brace 7">
            <a:extLst>
              <a:ext uri="{FF2B5EF4-FFF2-40B4-BE49-F238E27FC236}">
                <a16:creationId xmlns:a16="http://schemas.microsoft.com/office/drawing/2014/main" id="{F4EAEE1C-DEE6-4300-851D-E3FD05CAD6B4}"/>
              </a:ext>
            </a:extLst>
          </p:cNvPr>
          <p:cNvSpPr/>
          <p:nvPr/>
        </p:nvSpPr>
        <p:spPr>
          <a:xfrm>
            <a:off x="5019675" y="1586072"/>
            <a:ext cx="176875" cy="2919253"/>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5A86DFE3-CEF7-4079-8DAE-4F893D3DC757}"/>
              </a:ext>
            </a:extLst>
          </p:cNvPr>
          <p:cNvSpPr/>
          <p:nvPr/>
        </p:nvSpPr>
        <p:spPr>
          <a:xfrm>
            <a:off x="5019675" y="4505325"/>
            <a:ext cx="176875" cy="1824465"/>
          </a:xfrm>
          <a:prstGeom prst="lef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5" name="Title 2">
            <a:extLst>
              <a:ext uri="{FF2B5EF4-FFF2-40B4-BE49-F238E27FC236}">
                <a16:creationId xmlns:a16="http://schemas.microsoft.com/office/drawing/2014/main" id="{0FB035AC-62EF-4A0D-938D-72F6B762BFCC}"/>
              </a:ext>
            </a:extLst>
          </p:cNvPr>
          <p:cNvSpPr txBox="1">
            <a:spLocks/>
          </p:cNvSpPr>
          <p:nvPr/>
        </p:nvSpPr>
        <p:spPr>
          <a:xfrm>
            <a:off x="689953" y="3898317"/>
            <a:ext cx="3217133" cy="3693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solidFill>
                  <a:schemeClr val="accent4">
                    <a:lumMod val="75000"/>
                  </a:schemeClr>
                </a:solidFill>
              </a:rPr>
              <a:t>Several RAML inference tests</a:t>
            </a:r>
          </a:p>
        </p:txBody>
      </p:sp>
      <p:sp>
        <p:nvSpPr>
          <p:cNvPr id="16" name="Title 2">
            <a:extLst>
              <a:ext uri="{FF2B5EF4-FFF2-40B4-BE49-F238E27FC236}">
                <a16:creationId xmlns:a16="http://schemas.microsoft.com/office/drawing/2014/main" id="{0BEC2ABA-64EE-4947-81DA-594CAFBA8ED4}"/>
              </a:ext>
            </a:extLst>
          </p:cNvPr>
          <p:cNvSpPr txBox="1">
            <a:spLocks/>
          </p:cNvSpPr>
          <p:nvPr/>
        </p:nvSpPr>
        <p:spPr>
          <a:xfrm>
            <a:off x="701598" y="3465143"/>
            <a:ext cx="3217133" cy="4331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solidFill>
                  <a:schemeClr val="accent6">
                    <a:lumMod val="75000"/>
                  </a:schemeClr>
                </a:solidFill>
              </a:rPr>
              <a:t>Most </a:t>
            </a:r>
            <a:r>
              <a:rPr lang="en-US" sz="1800" b="0" dirty="0" err="1">
                <a:solidFill>
                  <a:schemeClr val="accent6">
                    <a:lumMod val="75000"/>
                  </a:schemeClr>
                </a:solidFill>
              </a:rPr>
              <a:t>ReSyn</a:t>
            </a:r>
            <a:r>
              <a:rPr lang="en-US" sz="1800" b="0" dirty="0">
                <a:solidFill>
                  <a:schemeClr val="accent6">
                    <a:lumMod val="75000"/>
                  </a:schemeClr>
                </a:solidFill>
              </a:rPr>
              <a:t> verification tests</a:t>
            </a:r>
          </a:p>
        </p:txBody>
      </p:sp>
      <p:cxnSp>
        <p:nvCxnSpPr>
          <p:cNvPr id="12" name="Straight Arrow Connector 11">
            <a:extLst>
              <a:ext uri="{FF2B5EF4-FFF2-40B4-BE49-F238E27FC236}">
                <a16:creationId xmlns:a16="http://schemas.microsoft.com/office/drawing/2014/main" id="{8EEA24A6-0066-4A0F-B348-3EE980C81782}"/>
              </a:ext>
            </a:extLst>
          </p:cNvPr>
          <p:cNvCxnSpPr>
            <a:endCxn id="14" idx="1"/>
          </p:cNvCxnSpPr>
          <p:nvPr/>
        </p:nvCxnSpPr>
        <p:spPr>
          <a:xfrm>
            <a:off x="3918731" y="4248466"/>
            <a:ext cx="1100944" cy="116909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8DBB5E-7C1A-4AAA-BCE1-E7146F1EAC87}"/>
              </a:ext>
            </a:extLst>
          </p:cNvPr>
          <p:cNvCxnSpPr>
            <a:stCxn id="16" idx="3"/>
            <a:endCxn id="8" idx="1"/>
          </p:cNvCxnSpPr>
          <p:nvPr/>
        </p:nvCxnSpPr>
        <p:spPr>
          <a:xfrm flipV="1">
            <a:off x="3918731" y="3045699"/>
            <a:ext cx="1100944" cy="63603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itle 2">
            <a:extLst>
              <a:ext uri="{FF2B5EF4-FFF2-40B4-BE49-F238E27FC236}">
                <a16:creationId xmlns:a16="http://schemas.microsoft.com/office/drawing/2014/main" id="{82092B7C-3464-4167-8748-F6A597BA08BB}"/>
              </a:ext>
            </a:extLst>
          </p:cNvPr>
          <p:cNvSpPr txBox="1">
            <a:spLocks/>
          </p:cNvSpPr>
          <p:nvPr/>
        </p:nvSpPr>
        <p:spPr>
          <a:xfrm>
            <a:off x="689953" y="4267625"/>
            <a:ext cx="3310547" cy="6167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1800" b="0" dirty="0"/>
              <a:t>Novel, previously </a:t>
            </a:r>
            <a:r>
              <a:rPr lang="en-US" sz="1800" b="0" dirty="0" err="1"/>
              <a:t>uninferrable</a:t>
            </a:r>
            <a:r>
              <a:rPr lang="en-US" sz="1800" b="0" dirty="0"/>
              <a:t> tests (e.g. </a:t>
            </a:r>
            <a:r>
              <a:rPr lang="en-US" sz="1800" b="0" i="1" dirty="0"/>
              <a:t>range</a:t>
            </a:r>
            <a:r>
              <a:rPr lang="en-US" sz="1800" b="0" dirty="0"/>
              <a:t>)</a:t>
            </a:r>
          </a:p>
        </p:txBody>
      </p:sp>
    </p:spTree>
    <p:extLst>
      <p:ext uri="{BB962C8B-B14F-4D97-AF65-F5344CB8AC3E}">
        <p14:creationId xmlns:p14="http://schemas.microsoft.com/office/powerpoint/2010/main" val="1986630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
                                        <p:tgtEl>
                                          <p:spTgt spid="15"/>
                                        </p:tgtEl>
                                      </p:cBhvr>
                                    </p:animEffect>
                                    <p:set>
                                      <p:cBhvr>
                                        <p:cTn id="7" dur="1" fill="hold">
                                          <p:stCondLst>
                                            <p:cond delay="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16"/>
                                        </p:tgtEl>
                                      </p:cBhvr>
                                    </p:animEffect>
                                    <p:set>
                                      <p:cBhvr>
                                        <p:cTn id="10" dur="1" fill="hold">
                                          <p:stCondLst>
                                            <p:cond delay="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
                                        <p:tgtEl>
                                          <p:spTgt spid="21"/>
                                        </p:tgtEl>
                                      </p:cBhvr>
                                    </p:animEffect>
                                    <p:set>
                                      <p:cBhvr>
                                        <p:cTn id="13" dur="1" fill="hold">
                                          <p:stCondLst>
                                            <p:cond delay="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
                                        <p:tgtEl>
                                          <p:spTgt spid="17"/>
                                        </p:tgtEl>
                                      </p:cBhvr>
                                    </p:animEffect>
                                    <p:set>
                                      <p:cBhvr>
                                        <p:cTn id="16" dur="1" fill="hold">
                                          <p:stCondLst>
                                            <p:cond delay="99"/>
                                          </p:stCondLst>
                                        </p:cTn>
                                        <p:tgtEl>
                                          <p:spTgt spid="1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
                                        <p:tgtEl>
                                          <p:spTgt spid="12"/>
                                        </p:tgtEl>
                                      </p:cBhvr>
                                    </p:animEffect>
                                    <p:set>
                                      <p:cBhvr>
                                        <p:cTn id="19" dur="1" fill="hold">
                                          <p:stCondLst>
                                            <p:cond delay="99"/>
                                          </p:stCondLst>
                                        </p:cTn>
                                        <p:tgtEl>
                                          <p:spTgt spid="1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100"/>
                                        <p:tgtEl>
                                          <p:spTgt spid="14"/>
                                        </p:tgtEl>
                                      </p:cBhvr>
                                    </p:animEffect>
                                    <p:set>
                                      <p:cBhvr>
                                        <p:cTn id="22" dur="1" fill="hold">
                                          <p:stCondLst>
                                            <p:cond delay="99"/>
                                          </p:stCondLst>
                                        </p:cTn>
                                        <p:tgtEl>
                                          <p:spTgt spid="1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
                                        <p:tgtEl>
                                          <p:spTgt spid="8"/>
                                        </p:tgtEl>
                                      </p:cBhvr>
                                    </p:animEffect>
                                    <p:set>
                                      <p:cBhvr>
                                        <p:cTn id="25" dur="1" fill="hold">
                                          <p:stCondLst>
                                            <p:cond delay="99"/>
                                          </p:stCondLst>
                                        </p:cTn>
                                        <p:tgtEl>
                                          <p:spTgt spid="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
                                        <p:tgtEl>
                                          <p:spTgt spid="6"/>
                                        </p:tgtEl>
                                      </p:cBhvr>
                                    </p:animEffect>
                                    <p:set>
                                      <p:cBhvr>
                                        <p:cTn id="28" dur="1" fill="hold">
                                          <p:stCondLst>
                                            <p:cond delay="99"/>
                                          </p:stCondLst>
                                        </p:cTn>
                                        <p:tgtEl>
                                          <p:spTgt spid="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100"/>
                                        <p:tgtEl>
                                          <p:spTgt spid="10"/>
                                        </p:tgtEl>
                                      </p:cBhvr>
                                    </p:animEffect>
                                    <p:set>
                                      <p:cBhvr>
                                        <p:cTn id="31" dur="1" fill="hold">
                                          <p:stCondLst>
                                            <p:cond delay="99"/>
                                          </p:stCondLst>
                                        </p:cTn>
                                        <p:tgtEl>
                                          <p:spTgt spid="1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100"/>
                                        <p:tgtEl>
                                          <p:spTgt spid="7"/>
                                        </p:tgtEl>
                                      </p:cBhvr>
                                    </p:animEffect>
                                    <p:set>
                                      <p:cBhvr>
                                        <p:cTn id="34" dur="1" fill="hold">
                                          <p:stCondLst>
                                            <p:cond delay="99"/>
                                          </p:stCondLst>
                                        </p:cTn>
                                        <p:tgtEl>
                                          <p:spTgt spid="7"/>
                                        </p:tgtEl>
                                        <p:attrNameLst>
                                          <p:attrName>style.visibility</p:attrName>
                                        </p:attrNameLst>
                                      </p:cBhvr>
                                      <p:to>
                                        <p:strVal val="hidden"/>
                                      </p:to>
                                    </p:set>
                                  </p:childTnLst>
                                </p:cTn>
                              </p:par>
                              <p:par>
                                <p:cTn id="35" presetID="3" presetClass="emph" presetSubtype="2" fill="hold" grpId="0" nodeType="withEffect">
                                  <p:stCondLst>
                                    <p:cond delay="0"/>
                                  </p:stCondLst>
                                  <p:childTnLst>
                                    <p:animClr clrSpc="rgb" dir="cw">
                                      <p:cBhvr override="childStyle">
                                        <p:cTn id="36" dur="100" fill="hold"/>
                                        <p:tgtEl>
                                          <p:spTgt spid="3"/>
                                        </p:tgtEl>
                                        <p:attrNameLst>
                                          <p:attrName>style.color</p:attrName>
                                        </p:attrNameLst>
                                      </p:cBhvr>
                                      <p:to>
                                        <a:srgbClr val="466A7C"/>
                                      </p:to>
                                    </p:animClr>
                                  </p:childTnLst>
                                </p:cTn>
                              </p:par>
                              <p:par>
                                <p:cTn id="37" presetID="42" presetClass="path" presetSubtype="0" accel="50000" decel="50000" fill="hold" grpId="1" nodeType="withEffect">
                                  <p:stCondLst>
                                    <p:cond delay="50"/>
                                  </p:stCondLst>
                                  <p:childTnLst>
                                    <p:animMotion origin="layout" path="M 5E-6 1.48148E-6 L 5E-6 0.45694 " pathEditMode="relative" rAng="0" ptsTypes="AA">
                                      <p:cBhvr>
                                        <p:cTn id="38" dur="250" fill="hold"/>
                                        <p:tgtEl>
                                          <p:spTgt spid="3"/>
                                        </p:tgtEl>
                                        <p:attrNameLst>
                                          <p:attrName>ppt_x</p:attrName>
                                          <p:attrName>ppt_y</p:attrName>
                                        </p:attrNameLst>
                                      </p:cBhvr>
                                      <p:rCtr x="0" y="22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10" grpId="0"/>
      <p:bldP spid="8" grpId="0" animBg="1"/>
      <p:bldP spid="14" grpId="0" animBg="1"/>
      <p:bldP spid="15" grpId="0"/>
      <p:bldP spid="16"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2" name="TextBox 1">
            <a:extLst>
              <a:ext uri="{FF2B5EF4-FFF2-40B4-BE49-F238E27FC236}">
                <a16:creationId xmlns:a16="http://schemas.microsoft.com/office/drawing/2014/main" id="{B18E7450-4021-4C49-8583-D932227E1D7F}"/>
              </a:ext>
            </a:extLst>
          </p:cNvPr>
          <p:cNvSpPr txBox="1"/>
          <p:nvPr/>
        </p:nvSpPr>
        <p:spPr>
          <a:xfrm>
            <a:off x="3261358" y="3429000"/>
            <a:ext cx="2621283" cy="1323439"/>
          </a:xfrm>
          <a:prstGeom prst="rect">
            <a:avLst/>
          </a:prstGeom>
          <a:noFill/>
          <a:ln>
            <a:solidFill>
              <a:schemeClr val="tx1"/>
            </a:solidFill>
            <a:prstDash val="dash"/>
          </a:ln>
        </p:spPr>
        <p:txBody>
          <a:bodyPr wrap="square" rtlCol="0">
            <a:spAutoFit/>
          </a:bodyPr>
          <a:lstStyle/>
          <a:p>
            <a:r>
              <a:rPr lang="en-US" sz="1600" dirty="0">
                <a:latin typeface="Hack" panose="020B0609030202020204" pitchFamily="49" charset="0"/>
                <a:ea typeface="Hack" panose="020B0609030202020204" pitchFamily="49" charset="0"/>
                <a:cs typeface="Hack" panose="020B0609030202020204" pitchFamily="49" charset="0"/>
              </a:rPr>
              <a:t>foo x y =</a:t>
            </a:r>
          </a:p>
          <a:p>
            <a:r>
              <a:rPr lang="en-US" sz="1600" dirty="0">
                <a:latin typeface="Hack" panose="020B0609030202020204" pitchFamily="49" charset="0"/>
                <a:ea typeface="Hack" panose="020B0609030202020204" pitchFamily="49" charset="0"/>
                <a:cs typeface="Hack" panose="020B0609030202020204" pitchFamily="49" charset="0"/>
              </a:rPr>
              <a:t>  if x &gt; 0 then</a:t>
            </a:r>
          </a:p>
          <a:p>
            <a:r>
              <a:rPr lang="en-US" sz="1600" dirty="0">
                <a:latin typeface="Hack" panose="020B0609030202020204" pitchFamily="49" charset="0"/>
                <a:ea typeface="Hack" panose="020B0609030202020204" pitchFamily="49" charset="0"/>
                <a:cs typeface="Hack" panose="020B0609030202020204" pitchFamily="49" charset="0"/>
              </a:rPr>
              <a:t>    foo (x*2-1) y</a:t>
            </a:r>
          </a:p>
          <a:p>
            <a:r>
              <a:rPr lang="en-US" sz="1600" dirty="0">
                <a:latin typeface="Hack" panose="020B0609030202020204" pitchFamily="49" charset="0"/>
                <a:ea typeface="Hack" panose="020B0609030202020204" pitchFamily="49" charset="0"/>
                <a:cs typeface="Hack" panose="020B0609030202020204" pitchFamily="49" charset="0"/>
              </a:rPr>
              <a:t>  else</a:t>
            </a:r>
          </a:p>
          <a:p>
            <a:r>
              <a:rPr lang="en-US" sz="1600" dirty="0">
                <a:latin typeface="Hack" panose="020B0609030202020204" pitchFamily="49" charset="0"/>
                <a:ea typeface="Hack" panose="020B0609030202020204" pitchFamily="49" charset="0"/>
                <a:cs typeface="Hack" panose="020B0609030202020204" pitchFamily="49" charset="0"/>
              </a:rPr>
              <a:t>    </a:t>
            </a:r>
            <a:r>
              <a:rPr lang="en-US" sz="1600" dirty="0" err="1">
                <a:latin typeface="Hack" panose="020B0609030202020204" pitchFamily="49" charset="0"/>
                <a:ea typeface="Hack" panose="020B0609030202020204" pitchFamily="49" charset="0"/>
                <a:cs typeface="Hack" panose="020B0609030202020204" pitchFamily="49" charset="0"/>
              </a:rPr>
              <a:t>launchNuke</a:t>
            </a:r>
            <a:r>
              <a:rPr lang="en-US" sz="1600" dirty="0">
                <a:latin typeface="Hack" panose="020B0609030202020204" pitchFamily="49" charset="0"/>
                <a:ea typeface="Hack" panose="020B0609030202020204" pitchFamily="49" charset="0"/>
                <a:cs typeface="Hack" panose="020B0609030202020204" pitchFamily="49" charset="0"/>
              </a:rPr>
              <a:t> y</a:t>
            </a:r>
          </a:p>
        </p:txBody>
      </p:sp>
      <p:sp>
        <p:nvSpPr>
          <p:cNvPr id="5" name="TextBox 4">
            <a:extLst>
              <a:ext uri="{FF2B5EF4-FFF2-40B4-BE49-F238E27FC236}">
                <a16:creationId xmlns:a16="http://schemas.microsoft.com/office/drawing/2014/main" id="{2644EF2A-9E9F-4EAD-B775-43FEE2AD7606}"/>
              </a:ext>
            </a:extLst>
          </p:cNvPr>
          <p:cNvSpPr txBox="1"/>
          <p:nvPr/>
        </p:nvSpPr>
        <p:spPr>
          <a:xfrm>
            <a:off x="5100322" y="4783217"/>
            <a:ext cx="889987"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program</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Resource analysis is hard.</a:t>
            </a:r>
          </a:p>
        </p:txBody>
      </p:sp>
      <p:grpSp>
        <p:nvGrpSpPr>
          <p:cNvPr id="21" name="Group 20">
            <a:extLst>
              <a:ext uri="{FF2B5EF4-FFF2-40B4-BE49-F238E27FC236}">
                <a16:creationId xmlns:a16="http://schemas.microsoft.com/office/drawing/2014/main" id="{DC3EA44C-7C85-4DE7-A6DC-3AF42B8230D3}"/>
              </a:ext>
            </a:extLst>
          </p:cNvPr>
          <p:cNvGrpSpPr/>
          <p:nvPr/>
        </p:nvGrpSpPr>
        <p:grpSpPr>
          <a:xfrm>
            <a:off x="791555" y="2368748"/>
            <a:ext cx="2469803" cy="3474720"/>
            <a:chOff x="791555" y="2368748"/>
            <a:chExt cx="2469803" cy="3474720"/>
          </a:xfrm>
        </p:grpSpPr>
        <p:cxnSp>
          <p:nvCxnSpPr>
            <p:cNvPr id="12" name="Straight Arrow Connector 11">
              <a:extLst>
                <a:ext uri="{FF2B5EF4-FFF2-40B4-BE49-F238E27FC236}">
                  <a16:creationId xmlns:a16="http://schemas.microsoft.com/office/drawing/2014/main" id="{CD2AF2DD-E4D0-45A5-A63E-494CECD50103}"/>
                </a:ext>
              </a:extLst>
            </p:cNvPr>
            <p:cNvCxnSpPr>
              <a:stCxn id="6" idx="3"/>
              <a:endCxn id="2" idx="1"/>
            </p:cNvCxnSpPr>
            <p:nvPr/>
          </p:nvCxnSpPr>
          <p:spPr>
            <a:xfrm flipV="1">
              <a:off x="2986115" y="4090720"/>
              <a:ext cx="275243" cy="1538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43F8FAF-3CEE-42A4-A1DF-3923A08822AC}"/>
                </a:ext>
              </a:extLst>
            </p:cNvPr>
            <p:cNvGrpSpPr/>
            <p:nvPr/>
          </p:nvGrpSpPr>
          <p:grpSpPr>
            <a:xfrm>
              <a:off x="791555" y="2368748"/>
              <a:ext cx="2194560" cy="3474720"/>
              <a:chOff x="791555" y="2368748"/>
              <a:chExt cx="2194560" cy="3474720"/>
            </a:xfrm>
          </p:grpSpPr>
          <p:sp>
            <p:nvSpPr>
              <p:cNvPr id="6" name="Rectangle 5">
                <a:extLst>
                  <a:ext uri="{FF2B5EF4-FFF2-40B4-BE49-F238E27FC236}">
                    <a16:creationId xmlns:a16="http://schemas.microsoft.com/office/drawing/2014/main" id="{6212C33C-7BA5-4523-B2AF-B165436A5909}"/>
                  </a:ext>
                </a:extLst>
              </p:cNvPr>
              <p:cNvSpPr/>
              <p:nvPr/>
            </p:nvSpPr>
            <p:spPr>
              <a:xfrm>
                <a:off x="791555" y="2368748"/>
                <a:ext cx="2194560" cy="3474720"/>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9" name="TextBox 8">
                <a:extLst>
                  <a:ext uri="{FF2B5EF4-FFF2-40B4-BE49-F238E27FC236}">
                    <a16:creationId xmlns:a16="http://schemas.microsoft.com/office/drawing/2014/main" id="{BFF7ED0A-DF74-49D3-8559-3F49743F60A9}"/>
                  </a:ext>
                </a:extLst>
              </p:cNvPr>
              <p:cNvSpPr txBox="1"/>
              <p:nvPr/>
            </p:nvSpPr>
            <p:spPr>
              <a:xfrm>
                <a:off x="852515" y="2473304"/>
                <a:ext cx="1966024" cy="526852"/>
              </a:xfrm>
              <a:prstGeom prst="rect">
                <a:avLst/>
              </a:prstGeom>
              <a:noFill/>
            </p:spPr>
            <p:txBody>
              <a:bodyPr wrap="square" rtlCol="0">
                <a:spAutoFit/>
              </a:bodyPr>
              <a:lstStyle/>
              <a:p>
                <a:r>
                  <a:rPr lang="en-US" sz="1400" i="1" dirty="0">
                    <a:solidFill>
                      <a:schemeClr val="accent6">
                        <a:lumMod val="60000"/>
                        <a:lumOff val="40000"/>
                      </a:schemeClr>
                    </a:solidFill>
                    <a:latin typeface="Fira Sans" panose="020B0503050000020004" pitchFamily="34" charset="0"/>
                  </a:rPr>
                  <a:t>how does the program perform?</a:t>
                </a:r>
              </a:p>
            </p:txBody>
          </p:sp>
          <p:sp>
            <p:nvSpPr>
              <p:cNvPr id="15" name="TextBox 14">
                <a:extLst>
                  <a:ext uri="{FF2B5EF4-FFF2-40B4-BE49-F238E27FC236}">
                    <a16:creationId xmlns:a16="http://schemas.microsoft.com/office/drawing/2014/main" id="{63001B77-B575-4676-9463-FEBBF61D962C}"/>
                  </a:ext>
                </a:extLst>
              </p:cNvPr>
              <p:cNvSpPr txBox="1"/>
              <p:nvPr/>
            </p:nvSpPr>
            <p:spPr>
              <a:xfrm rot="334949">
                <a:off x="967705" y="3360758"/>
                <a:ext cx="1966024" cy="646331"/>
              </a:xfrm>
              <a:prstGeom prst="rect">
                <a:avLst/>
              </a:prstGeom>
              <a:noFill/>
            </p:spPr>
            <p:txBody>
              <a:bodyPr wrap="square" rtlCol="0">
                <a:spAutoFit/>
              </a:bodyPr>
              <a:lstStyle/>
              <a:p>
                <a:r>
                  <a:rPr lang="en-US" dirty="0">
                    <a:solidFill>
                      <a:schemeClr val="accent6">
                        <a:lumMod val="75000"/>
                      </a:schemeClr>
                    </a:solidFill>
                    <a:latin typeface="Fira Sans" panose="020B0503050000020004" pitchFamily="34" charset="0"/>
                  </a:rPr>
                  <a:t>Linear or quadratic time?</a:t>
                </a:r>
              </a:p>
            </p:txBody>
          </p:sp>
          <p:sp>
            <p:nvSpPr>
              <p:cNvPr id="16" name="TextBox 15">
                <a:extLst>
                  <a:ext uri="{FF2B5EF4-FFF2-40B4-BE49-F238E27FC236}">
                    <a16:creationId xmlns:a16="http://schemas.microsoft.com/office/drawing/2014/main" id="{2418F306-6C26-4A3C-9103-DE26D229E3D0}"/>
                  </a:ext>
                </a:extLst>
              </p:cNvPr>
              <p:cNvSpPr txBox="1"/>
              <p:nvPr/>
            </p:nvSpPr>
            <p:spPr>
              <a:xfrm rot="21443462">
                <a:off x="974485" y="4231426"/>
                <a:ext cx="1966024" cy="923330"/>
              </a:xfrm>
              <a:prstGeom prst="rect">
                <a:avLst/>
              </a:prstGeom>
              <a:noFill/>
            </p:spPr>
            <p:txBody>
              <a:bodyPr wrap="square" rtlCol="0">
                <a:spAutoFit/>
              </a:bodyPr>
              <a:lstStyle/>
              <a:p>
                <a:r>
                  <a:rPr lang="en-US" dirty="0">
                    <a:solidFill>
                      <a:schemeClr val="accent6">
                        <a:lumMod val="75000"/>
                      </a:schemeClr>
                    </a:solidFill>
                    <a:latin typeface="Fira Sans" panose="020B0503050000020004" pitchFamily="34" charset="0"/>
                  </a:rPr>
                  <a:t>Quadratic worst-case memory use?</a:t>
                </a:r>
              </a:p>
            </p:txBody>
          </p:sp>
        </p:grpSp>
      </p:grpSp>
      <p:grpSp>
        <p:nvGrpSpPr>
          <p:cNvPr id="22" name="Group 21">
            <a:extLst>
              <a:ext uri="{FF2B5EF4-FFF2-40B4-BE49-F238E27FC236}">
                <a16:creationId xmlns:a16="http://schemas.microsoft.com/office/drawing/2014/main" id="{1BFEC65E-DD3F-46B0-9F30-FCE184DB783E}"/>
              </a:ext>
            </a:extLst>
          </p:cNvPr>
          <p:cNvGrpSpPr/>
          <p:nvPr/>
        </p:nvGrpSpPr>
        <p:grpSpPr>
          <a:xfrm>
            <a:off x="5882641" y="2368748"/>
            <a:ext cx="2469803" cy="3474720"/>
            <a:chOff x="5882641" y="2368748"/>
            <a:chExt cx="2469803" cy="3474720"/>
          </a:xfrm>
        </p:grpSpPr>
        <p:sp>
          <p:nvSpPr>
            <p:cNvPr id="8" name="Rectangle 7">
              <a:extLst>
                <a:ext uri="{FF2B5EF4-FFF2-40B4-BE49-F238E27FC236}">
                  <a16:creationId xmlns:a16="http://schemas.microsoft.com/office/drawing/2014/main" id="{386F16B9-9536-4480-9DFA-DF951004BB93}"/>
                </a:ext>
              </a:extLst>
            </p:cNvPr>
            <p:cNvSpPr/>
            <p:nvPr/>
          </p:nvSpPr>
          <p:spPr>
            <a:xfrm>
              <a:off x="6157884" y="2368748"/>
              <a:ext cx="2194560" cy="347472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3F7BF9A-C7D3-48B4-BE87-2E726CC93BB8}"/>
                </a:ext>
              </a:extLst>
            </p:cNvPr>
            <p:cNvSpPr txBox="1"/>
            <p:nvPr/>
          </p:nvSpPr>
          <p:spPr>
            <a:xfrm>
              <a:off x="6492239" y="2467916"/>
              <a:ext cx="1799245" cy="523220"/>
            </a:xfrm>
            <a:prstGeom prst="rect">
              <a:avLst/>
            </a:prstGeom>
            <a:noFill/>
          </p:spPr>
          <p:txBody>
            <a:bodyPr wrap="square" rtlCol="0">
              <a:spAutoFit/>
            </a:bodyPr>
            <a:lstStyle/>
            <a:p>
              <a:pPr algn="r"/>
              <a:r>
                <a:rPr lang="en-US" sz="1400" i="1" dirty="0">
                  <a:solidFill>
                    <a:schemeClr val="accent2">
                      <a:lumMod val="60000"/>
                      <a:lumOff val="40000"/>
                    </a:schemeClr>
                  </a:solidFill>
                  <a:latin typeface="Fira Sans" panose="020B0503050000020004" pitchFamily="34" charset="0"/>
                </a:rPr>
                <a:t>when does it perform best?</a:t>
              </a:r>
            </a:p>
          </p:txBody>
        </p:sp>
        <p:cxnSp>
          <p:nvCxnSpPr>
            <p:cNvPr id="14" name="Straight Arrow Connector 13">
              <a:extLst>
                <a:ext uri="{FF2B5EF4-FFF2-40B4-BE49-F238E27FC236}">
                  <a16:creationId xmlns:a16="http://schemas.microsoft.com/office/drawing/2014/main" id="{49DE27D5-67E2-4205-875F-F82E0878C96A}"/>
                </a:ext>
              </a:extLst>
            </p:cNvPr>
            <p:cNvCxnSpPr>
              <a:stCxn id="8" idx="1"/>
              <a:endCxn id="2" idx="3"/>
            </p:cNvCxnSpPr>
            <p:nvPr/>
          </p:nvCxnSpPr>
          <p:spPr>
            <a:xfrm flipH="1" flipV="1">
              <a:off x="5882641" y="4090720"/>
              <a:ext cx="275243" cy="1538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D32986-8672-4C47-A1B7-6AA0A2CC61A0}"/>
                </a:ext>
              </a:extLst>
            </p:cNvPr>
            <p:cNvSpPr txBox="1"/>
            <p:nvPr/>
          </p:nvSpPr>
          <p:spPr>
            <a:xfrm rot="21443462">
              <a:off x="6311769" y="3264590"/>
              <a:ext cx="1966024" cy="646331"/>
            </a:xfrm>
            <a:prstGeom prst="rect">
              <a:avLst/>
            </a:prstGeom>
            <a:noFill/>
          </p:spPr>
          <p:txBody>
            <a:bodyPr wrap="square" rtlCol="0">
              <a:spAutoFit/>
            </a:bodyPr>
            <a:lstStyle/>
            <a:p>
              <a:r>
                <a:rPr lang="en-US" dirty="0">
                  <a:solidFill>
                    <a:schemeClr val="accent2">
                      <a:lumMod val="75000"/>
                    </a:schemeClr>
                  </a:solidFill>
                  <a:latin typeface="Fira Sans" panose="020B0503050000020004" pitchFamily="34" charset="0"/>
                </a:rPr>
                <a:t>Runs faster if input is sorted?</a:t>
              </a:r>
            </a:p>
          </p:txBody>
        </p:sp>
        <p:sp>
          <p:nvSpPr>
            <p:cNvPr id="18" name="TextBox 17">
              <a:extLst>
                <a:ext uri="{FF2B5EF4-FFF2-40B4-BE49-F238E27FC236}">
                  <a16:creationId xmlns:a16="http://schemas.microsoft.com/office/drawing/2014/main" id="{38CB1FF8-981B-4CDC-9FCF-B9DFE9EFE2CD}"/>
                </a:ext>
              </a:extLst>
            </p:cNvPr>
            <p:cNvSpPr txBox="1"/>
            <p:nvPr/>
          </p:nvSpPr>
          <p:spPr>
            <a:xfrm rot="364070">
              <a:off x="6344054" y="4174370"/>
              <a:ext cx="1966024" cy="923330"/>
            </a:xfrm>
            <a:prstGeom prst="rect">
              <a:avLst/>
            </a:prstGeom>
            <a:noFill/>
          </p:spPr>
          <p:txBody>
            <a:bodyPr wrap="square" rtlCol="0">
              <a:spAutoFit/>
            </a:bodyPr>
            <a:lstStyle/>
            <a:p>
              <a:r>
                <a:rPr lang="en-US" dirty="0">
                  <a:solidFill>
                    <a:schemeClr val="accent2">
                      <a:lumMod val="75000"/>
                    </a:schemeClr>
                  </a:solidFill>
                  <a:latin typeface="Fira Sans" panose="020B0503050000020004" pitchFamily="34" charset="0"/>
                </a:rPr>
                <a:t>O(1) if first argument less than 0?</a:t>
              </a:r>
            </a:p>
          </p:txBody>
        </p:sp>
      </p:grpSp>
    </p:spTree>
    <p:extLst>
      <p:ext uri="{BB962C8B-B14F-4D97-AF65-F5344CB8AC3E}">
        <p14:creationId xmlns:p14="http://schemas.microsoft.com/office/powerpoint/2010/main" val="9641742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
                                        <p:tgtEl>
                                          <p:spTgt spid="2"/>
                                        </p:tgtEl>
                                      </p:cBhvr>
                                    </p:animEffect>
                                    <p:set>
                                      <p:cBhvr>
                                        <p:cTn id="7" dur="1" fill="hold">
                                          <p:stCondLst>
                                            <p:cond delay="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5"/>
                                        </p:tgtEl>
                                      </p:cBhvr>
                                    </p:animEffect>
                                    <p:set>
                                      <p:cBhvr>
                                        <p:cTn id="10" dur="1" fill="hold">
                                          <p:stCondLst>
                                            <p:cond delay="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
                                        <p:tgtEl>
                                          <p:spTgt spid="21"/>
                                        </p:tgtEl>
                                      </p:cBhvr>
                                    </p:animEffect>
                                    <p:set>
                                      <p:cBhvr>
                                        <p:cTn id="13" dur="1" fill="hold">
                                          <p:stCondLst>
                                            <p:cond delay="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
                                        <p:tgtEl>
                                          <p:spTgt spid="22"/>
                                        </p:tgtEl>
                                      </p:cBhvr>
                                    </p:animEffect>
                                    <p:set>
                                      <p:cBhvr>
                                        <p:cTn id="16" dur="1" fill="hold">
                                          <p:stCondLst>
                                            <p:cond delay="99"/>
                                          </p:stCondLst>
                                        </p:cTn>
                                        <p:tgtEl>
                                          <p:spTgt spid="2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100"/>
                                        <p:tgtEl>
                                          <p:spTgt spid="7"/>
                                        </p:tgtEl>
                                      </p:cBhvr>
                                    </p:animEffect>
                                    <p:set>
                                      <p:cBhvr>
                                        <p:cTn id="19" dur="1" fill="hold">
                                          <p:stCondLst>
                                            <p:cond delay="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800" y="1237139"/>
            <a:ext cx="7694802" cy="2429997"/>
          </a:xfrm>
        </p:spPr>
        <p:txBody>
          <a:bodyPr>
            <a:normAutofit/>
          </a:bodyPr>
          <a:lstStyle/>
          <a:p>
            <a:r>
              <a:rPr lang="en-US" sz="2800" dirty="0">
                <a:solidFill>
                  <a:srgbClr val="7794A1"/>
                </a:solidFill>
              </a:rPr>
              <a:t>Automated Dependent Resource Analysis</a:t>
            </a:r>
          </a:p>
        </p:txBody>
      </p:sp>
      <p:sp>
        <p:nvSpPr>
          <p:cNvPr id="12" name="TextBox 11">
            <a:extLst>
              <a:ext uri="{FF2B5EF4-FFF2-40B4-BE49-F238E27FC236}">
                <a16:creationId xmlns:a16="http://schemas.microsoft.com/office/drawing/2014/main" id="{B47F8A9D-F2D0-4F67-8963-6FFC3D37E57F}"/>
              </a:ext>
            </a:extLst>
          </p:cNvPr>
          <p:cNvSpPr txBox="1"/>
          <p:nvPr/>
        </p:nvSpPr>
        <p:spPr>
          <a:xfrm>
            <a:off x="685799" y="3720831"/>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Why?</a:t>
            </a:r>
          </a:p>
        </p:txBody>
      </p:sp>
      <p:sp>
        <p:nvSpPr>
          <p:cNvPr id="15" name="TextBox 14">
            <a:extLst>
              <a:ext uri="{FF2B5EF4-FFF2-40B4-BE49-F238E27FC236}">
                <a16:creationId xmlns:a16="http://schemas.microsoft.com/office/drawing/2014/main" id="{B07724B7-38FF-4B29-AE64-0A7C4FF81F7C}"/>
              </a:ext>
            </a:extLst>
          </p:cNvPr>
          <p:cNvSpPr txBox="1"/>
          <p:nvPr/>
        </p:nvSpPr>
        <p:spPr>
          <a:xfrm>
            <a:off x="685799" y="4297746"/>
            <a:ext cx="2200014" cy="523220"/>
          </a:xfrm>
          <a:prstGeom prst="rect">
            <a:avLst/>
          </a:prstGeom>
          <a:noFill/>
        </p:spPr>
        <p:txBody>
          <a:bodyPr wrap="square" rtlCol="0">
            <a:spAutoFit/>
          </a:bodyPr>
          <a:lstStyle/>
          <a:p>
            <a:r>
              <a:rPr lang="en-US" sz="2800" b="1" dirty="0">
                <a:solidFill>
                  <a:srgbClr val="466A7C"/>
                </a:solidFill>
                <a:latin typeface="Fira Sans" panose="020B0503050000020004" pitchFamily="34" charset="0"/>
              </a:rPr>
              <a:t>How?</a:t>
            </a:r>
          </a:p>
        </p:txBody>
      </p:sp>
    </p:spTree>
    <p:extLst>
      <p:ext uri="{BB962C8B-B14F-4D97-AF65-F5344CB8AC3E}">
        <p14:creationId xmlns:p14="http://schemas.microsoft.com/office/powerpoint/2010/main" val="1969668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0CB0-1C3D-4DFF-87A2-0723E7F2A009}"/>
              </a:ext>
            </a:extLst>
          </p:cNvPr>
          <p:cNvSpPr>
            <a:spLocks noGrp="1"/>
          </p:cNvSpPr>
          <p:nvPr>
            <p:ph type="ctrTitle"/>
          </p:nvPr>
        </p:nvSpPr>
        <p:spPr>
          <a:xfrm>
            <a:off x="685799" y="1237139"/>
            <a:ext cx="8147807" cy="2429997"/>
          </a:xfrm>
        </p:spPr>
        <p:txBody>
          <a:bodyPr>
            <a:normAutofit/>
          </a:bodyPr>
          <a:lstStyle/>
          <a:p>
            <a:r>
              <a:rPr lang="en-US" sz="2800" dirty="0">
                <a:solidFill>
                  <a:srgbClr val="7794A1"/>
                </a:solidFill>
              </a:rPr>
              <a:t>Automated Dependent Resource Analysis</a:t>
            </a:r>
          </a:p>
        </p:txBody>
      </p:sp>
      <p:sp>
        <p:nvSpPr>
          <p:cNvPr id="12" name="TextBox 11">
            <a:extLst>
              <a:ext uri="{FF2B5EF4-FFF2-40B4-BE49-F238E27FC236}">
                <a16:creationId xmlns:a16="http://schemas.microsoft.com/office/drawing/2014/main" id="{B47F8A9D-F2D0-4F67-8963-6FFC3D37E57F}"/>
              </a:ext>
            </a:extLst>
          </p:cNvPr>
          <p:cNvSpPr txBox="1"/>
          <p:nvPr/>
        </p:nvSpPr>
        <p:spPr>
          <a:xfrm>
            <a:off x="685798" y="3720831"/>
            <a:ext cx="6468035" cy="1569660"/>
          </a:xfrm>
          <a:prstGeom prst="rect">
            <a:avLst/>
          </a:prstGeom>
          <a:noFill/>
        </p:spPr>
        <p:txBody>
          <a:bodyPr wrap="square" rtlCol="0">
            <a:spAutoFit/>
          </a:bodyPr>
          <a:lstStyle/>
          <a:p>
            <a:r>
              <a:rPr lang="en-US" sz="2400" dirty="0">
                <a:solidFill>
                  <a:srgbClr val="466A7C"/>
                </a:solidFill>
                <a:latin typeface="Pragmata Pro" panose="02000509030000020004" pitchFamily="49" charset="0"/>
                <a:ea typeface="Pragmata Pro" panose="02000509030000020004" pitchFamily="49" charset="0"/>
                <a:cs typeface="Pragmata Pro" panose="02000509030000020004" pitchFamily="49" charset="0"/>
              </a:rPr>
              <a:t>https://github.com/tjknoth/resyn</a:t>
            </a:r>
          </a:p>
          <a:p>
            <a:endParaRPr lang="en-US" sz="2400" dirty="0">
              <a:solidFill>
                <a:srgbClr val="466A7C"/>
              </a:solidFill>
              <a:latin typeface="Pragmata Pro" panose="02000509030000020004" pitchFamily="49" charset="0"/>
              <a:ea typeface="Pragmata Pro" panose="02000509030000020004" pitchFamily="49" charset="0"/>
              <a:cs typeface="Pragmata Pro" panose="02000509030000020004" pitchFamily="49" charset="0"/>
            </a:endParaRPr>
          </a:p>
          <a:p>
            <a:r>
              <a:rPr lang="en-US" sz="2400" dirty="0">
                <a:solidFill>
                  <a:srgbClr val="466A7C"/>
                </a:solidFill>
                <a:latin typeface="Pragmata Pro" panose="02000509030000020004" pitchFamily="49" charset="0"/>
                <a:ea typeface="Pragmata Pro" panose="02000509030000020004" pitchFamily="49" charset="0"/>
                <a:cs typeface="Pragmata Pro" panose="02000509030000020004" pitchFamily="49" charset="0"/>
              </a:rPr>
              <a:t>dmcao@ucsd.edu</a:t>
            </a:r>
          </a:p>
          <a:p>
            <a:r>
              <a:rPr lang="en-US" sz="2400" dirty="0">
                <a:solidFill>
                  <a:srgbClr val="466A7C"/>
                </a:solidFill>
                <a:latin typeface="Pragmata Pro" panose="02000509030000020004" pitchFamily="49" charset="0"/>
                <a:ea typeface="Pragmata Pro" panose="02000509030000020004" pitchFamily="49" charset="0"/>
                <a:cs typeface="Pragmata Pro" panose="02000509030000020004" pitchFamily="49" charset="0"/>
              </a:rPr>
              <a:t>https://cao.sh</a:t>
            </a:r>
          </a:p>
        </p:txBody>
      </p:sp>
    </p:spTree>
    <p:extLst>
      <p:ext uri="{BB962C8B-B14F-4D97-AF65-F5344CB8AC3E}">
        <p14:creationId xmlns:p14="http://schemas.microsoft.com/office/powerpoint/2010/main" val="105768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21644C-C8E5-4034-AF1E-0B9EF0BB3838}"/>
              </a:ext>
            </a:extLst>
          </p:cNvPr>
          <p:cNvSpPr>
            <a:spLocks noGrp="1"/>
          </p:cNvSpPr>
          <p:nvPr>
            <p:ph type="title"/>
          </p:nvPr>
        </p:nvSpPr>
        <p:spPr/>
        <p:txBody>
          <a:bodyPr/>
          <a:lstStyle/>
          <a:p>
            <a:r>
              <a:rPr lang="en-US" dirty="0"/>
              <a:t>References</a:t>
            </a:r>
          </a:p>
        </p:txBody>
      </p:sp>
      <p:sp>
        <p:nvSpPr>
          <p:cNvPr id="5" name="Content Placeholder 2">
            <a:extLst>
              <a:ext uri="{FF2B5EF4-FFF2-40B4-BE49-F238E27FC236}">
                <a16:creationId xmlns:a16="http://schemas.microsoft.com/office/drawing/2014/main" id="{78ACDB37-C848-4C8E-9D54-DBD8BC7AD646}"/>
              </a:ext>
            </a:extLst>
          </p:cNvPr>
          <p:cNvSpPr>
            <a:spLocks noGrp="1"/>
          </p:cNvSpPr>
          <p:nvPr>
            <p:ph idx="1"/>
          </p:nvPr>
        </p:nvSpPr>
        <p:spPr>
          <a:xfrm>
            <a:off x="689955" y="1896745"/>
            <a:ext cx="5581261" cy="4351338"/>
          </a:xfrm>
        </p:spPr>
        <p:txBody>
          <a:bodyPr>
            <a:noAutofit/>
          </a:bodyPr>
          <a:lstStyle/>
          <a:p>
            <a:pPr indent="-457200">
              <a:lnSpc>
                <a:spcPct val="110000"/>
              </a:lnSpc>
              <a:spcBef>
                <a:spcPts val="0"/>
              </a:spcBef>
              <a:buNone/>
            </a:pPr>
            <a:r>
              <a:rPr lang="en-US" sz="1050" dirty="0">
                <a:latin typeface="Fira Sans" panose="020B0503050000020004" pitchFamily="34" charset="0"/>
              </a:rPr>
              <a:t>Jan Hoffmann, Klaus </a:t>
            </a:r>
            <a:r>
              <a:rPr lang="en-US" sz="1050" dirty="0" err="1">
                <a:latin typeface="Fira Sans" panose="020B0503050000020004" pitchFamily="34" charset="0"/>
              </a:rPr>
              <a:t>Aehlig</a:t>
            </a:r>
            <a:r>
              <a:rPr lang="en-US" sz="1050" dirty="0">
                <a:latin typeface="Fira Sans" panose="020B0503050000020004" pitchFamily="34" charset="0"/>
              </a:rPr>
              <a:t>, and Martin Hofmann. 2012. Resource Aware ML. In </a:t>
            </a:r>
            <a:r>
              <a:rPr lang="en-US" sz="1050" i="1" dirty="0">
                <a:latin typeface="Fira Sans" panose="020B0503050000020004" pitchFamily="34" charset="0"/>
              </a:rPr>
              <a:t>Computer Aided Verification</a:t>
            </a:r>
            <a:r>
              <a:rPr lang="en-US" sz="1050" dirty="0">
                <a:latin typeface="Fira Sans" panose="020B0503050000020004" pitchFamily="34" charset="0"/>
              </a:rPr>
              <a:t>, David Hutchison, Takeo </a:t>
            </a:r>
            <a:r>
              <a:rPr lang="en-US" sz="1050" dirty="0" err="1">
                <a:latin typeface="Fira Sans" panose="020B0503050000020004" pitchFamily="34" charset="0"/>
              </a:rPr>
              <a:t>Kanade</a:t>
            </a:r>
            <a:r>
              <a:rPr lang="en-US" sz="1050" dirty="0">
                <a:latin typeface="Fira Sans" panose="020B0503050000020004" pitchFamily="34" charset="0"/>
              </a:rPr>
              <a:t>, Josef </a:t>
            </a:r>
            <a:r>
              <a:rPr lang="en-US" sz="1050" dirty="0" err="1">
                <a:latin typeface="Fira Sans" panose="020B0503050000020004" pitchFamily="34" charset="0"/>
              </a:rPr>
              <a:t>Kittler</a:t>
            </a:r>
            <a:r>
              <a:rPr lang="en-US" sz="1050" dirty="0">
                <a:latin typeface="Fira Sans" panose="020B0503050000020004" pitchFamily="34" charset="0"/>
              </a:rPr>
              <a:t>, Jon M. Kleinberg, </a:t>
            </a:r>
            <a:r>
              <a:rPr lang="en-US" sz="1050" dirty="0" err="1">
                <a:latin typeface="Fira Sans" panose="020B0503050000020004" pitchFamily="34" charset="0"/>
              </a:rPr>
              <a:t>Friedemann</a:t>
            </a:r>
            <a:r>
              <a:rPr lang="en-US" sz="1050" dirty="0">
                <a:latin typeface="Fira Sans" panose="020B0503050000020004" pitchFamily="34" charset="0"/>
              </a:rPr>
              <a:t> </a:t>
            </a:r>
            <a:r>
              <a:rPr lang="en-US" sz="1050" dirty="0" err="1">
                <a:latin typeface="Fira Sans" panose="020B0503050000020004" pitchFamily="34" charset="0"/>
              </a:rPr>
              <a:t>Mattern</a:t>
            </a:r>
            <a:r>
              <a:rPr lang="en-US" sz="1050" dirty="0">
                <a:latin typeface="Fira Sans" panose="020B0503050000020004" pitchFamily="34" charset="0"/>
              </a:rPr>
              <a:t>, John C. Mitchell, Moni </a:t>
            </a:r>
            <a:r>
              <a:rPr lang="en-US" sz="1050" dirty="0" err="1">
                <a:latin typeface="Fira Sans" panose="020B0503050000020004" pitchFamily="34" charset="0"/>
              </a:rPr>
              <a:t>Naor</a:t>
            </a:r>
            <a:r>
              <a:rPr lang="en-US" sz="1050" dirty="0">
                <a:latin typeface="Fira Sans" panose="020B0503050000020004" pitchFamily="34" charset="0"/>
              </a:rPr>
              <a:t>, Oscar </a:t>
            </a:r>
            <a:r>
              <a:rPr lang="en-US" sz="1050" dirty="0" err="1">
                <a:latin typeface="Fira Sans" panose="020B0503050000020004" pitchFamily="34" charset="0"/>
              </a:rPr>
              <a:t>Nierstrasz</a:t>
            </a:r>
            <a:r>
              <a:rPr lang="en-US" sz="1050" dirty="0">
                <a:latin typeface="Fira Sans" panose="020B0503050000020004" pitchFamily="34" charset="0"/>
              </a:rPr>
              <a:t>, C. Pandu </a:t>
            </a:r>
            <a:r>
              <a:rPr lang="en-US" sz="1050" dirty="0" err="1">
                <a:latin typeface="Fira Sans" panose="020B0503050000020004" pitchFamily="34" charset="0"/>
              </a:rPr>
              <a:t>Rangan</a:t>
            </a:r>
            <a:r>
              <a:rPr lang="en-US" sz="1050" dirty="0">
                <a:latin typeface="Fira Sans" panose="020B0503050000020004" pitchFamily="34" charset="0"/>
              </a:rPr>
              <a:t>, Bernhard Steffen, Madhu Sudan, Demetri </a:t>
            </a:r>
            <a:r>
              <a:rPr lang="en-US" sz="1050" dirty="0" err="1">
                <a:latin typeface="Fira Sans" panose="020B0503050000020004" pitchFamily="34" charset="0"/>
              </a:rPr>
              <a:t>Terzopoulos</a:t>
            </a:r>
            <a:r>
              <a:rPr lang="en-US" sz="1050" dirty="0">
                <a:latin typeface="Fira Sans" panose="020B0503050000020004" pitchFamily="34" charset="0"/>
              </a:rPr>
              <a:t>, Doug </a:t>
            </a:r>
            <a:r>
              <a:rPr lang="en-US" sz="1050" dirty="0" err="1">
                <a:latin typeface="Fira Sans" panose="020B0503050000020004" pitchFamily="34" charset="0"/>
              </a:rPr>
              <a:t>Tygar</a:t>
            </a:r>
            <a:r>
              <a:rPr lang="en-US" sz="1050" dirty="0">
                <a:latin typeface="Fira Sans" panose="020B0503050000020004" pitchFamily="34" charset="0"/>
              </a:rPr>
              <a:t>, Moshe Y. </a:t>
            </a:r>
            <a:r>
              <a:rPr lang="en-US" sz="1050" dirty="0" err="1">
                <a:latin typeface="Fira Sans" panose="020B0503050000020004" pitchFamily="34" charset="0"/>
              </a:rPr>
              <a:t>Vardi</a:t>
            </a:r>
            <a:r>
              <a:rPr lang="en-US" sz="1050" dirty="0">
                <a:latin typeface="Fira Sans" panose="020B0503050000020004" pitchFamily="34" charset="0"/>
              </a:rPr>
              <a:t>, Gerhard </a:t>
            </a:r>
            <a:r>
              <a:rPr lang="en-US" sz="1050" dirty="0" err="1">
                <a:latin typeface="Fira Sans" panose="020B0503050000020004" pitchFamily="34" charset="0"/>
              </a:rPr>
              <a:t>Weikum</a:t>
            </a:r>
            <a:r>
              <a:rPr lang="en-US" sz="1050" dirty="0">
                <a:latin typeface="Fira Sans" panose="020B0503050000020004" pitchFamily="34" charset="0"/>
              </a:rPr>
              <a:t>, P. Madhusudan, and </a:t>
            </a:r>
            <a:r>
              <a:rPr lang="en-US" sz="1050" dirty="0" err="1">
                <a:latin typeface="Fira Sans" panose="020B0503050000020004" pitchFamily="34" charset="0"/>
              </a:rPr>
              <a:t>Sanjit</a:t>
            </a:r>
            <a:r>
              <a:rPr lang="en-US" sz="1050" dirty="0">
                <a:latin typeface="Fira Sans" panose="020B0503050000020004" pitchFamily="34" charset="0"/>
              </a:rPr>
              <a:t> A. </a:t>
            </a:r>
            <a:r>
              <a:rPr lang="en-US" sz="1050" dirty="0" err="1">
                <a:latin typeface="Fira Sans" panose="020B0503050000020004" pitchFamily="34" charset="0"/>
              </a:rPr>
              <a:t>Seshia</a:t>
            </a:r>
            <a:r>
              <a:rPr lang="en-US" sz="1050" dirty="0">
                <a:latin typeface="Fira Sans" panose="020B0503050000020004" pitchFamily="34" charset="0"/>
              </a:rPr>
              <a:t> (Eds.). Vol. 7358. Springer Berlin Heidelberg, Berlin, Heidelberg, 781–786. https://doi.org/10.1007/978-3-642-31424-7_64 Series Title: Lecture Notes in Computer Science.</a:t>
            </a:r>
          </a:p>
          <a:p>
            <a:pPr indent="-457200">
              <a:lnSpc>
                <a:spcPct val="110000"/>
              </a:lnSpc>
              <a:spcBef>
                <a:spcPts val="0"/>
              </a:spcBef>
              <a:buNone/>
            </a:pPr>
            <a:r>
              <a:rPr lang="en-US" sz="1050" dirty="0">
                <a:latin typeface="Fira Sans" panose="020B0503050000020004" pitchFamily="34" charset="0"/>
              </a:rPr>
              <a:t>Tristan </a:t>
            </a:r>
            <a:r>
              <a:rPr lang="en-US" sz="1050" dirty="0" err="1">
                <a:latin typeface="Fira Sans" panose="020B0503050000020004" pitchFamily="34" charset="0"/>
              </a:rPr>
              <a:t>Knoth</a:t>
            </a:r>
            <a:r>
              <a:rPr lang="en-US" sz="1050" dirty="0">
                <a:latin typeface="Fira Sans" panose="020B0503050000020004" pitchFamily="34" charset="0"/>
              </a:rPr>
              <a:t>, Di Wang, Nadia </a:t>
            </a:r>
            <a:r>
              <a:rPr lang="en-US" sz="1050" dirty="0" err="1">
                <a:latin typeface="Fira Sans" panose="020B0503050000020004" pitchFamily="34" charset="0"/>
              </a:rPr>
              <a:t>Polikarpova</a:t>
            </a:r>
            <a:r>
              <a:rPr lang="en-US" sz="1050" dirty="0">
                <a:latin typeface="Fira Sans" panose="020B0503050000020004" pitchFamily="34" charset="0"/>
              </a:rPr>
              <a:t>, and Jan Hoffmann. 2019. Resource-guided program synthesis. In </a:t>
            </a:r>
            <a:r>
              <a:rPr lang="en-US" sz="1050" i="1" dirty="0">
                <a:latin typeface="Fira Sans" panose="020B0503050000020004" pitchFamily="34" charset="0"/>
              </a:rPr>
              <a:t>Proceedings of the 40th ACM SIGPLAN Conference on Programming Language Design and Implementation - PLDI 2019</a:t>
            </a:r>
            <a:r>
              <a:rPr lang="en-US" sz="1050" dirty="0">
                <a:latin typeface="Fira Sans" panose="020B0503050000020004" pitchFamily="34" charset="0"/>
              </a:rPr>
              <a:t>. ACM Press, Phoenix, AZ, USA, 253–268. https://doi.org/10.1145/3314221.3314602</a:t>
            </a:r>
          </a:p>
          <a:p>
            <a:pPr indent="-457200">
              <a:lnSpc>
                <a:spcPct val="110000"/>
              </a:lnSpc>
              <a:spcBef>
                <a:spcPts val="0"/>
              </a:spcBef>
              <a:buNone/>
            </a:pPr>
            <a:r>
              <a:rPr lang="en-US" sz="1050" dirty="0">
                <a:latin typeface="Fira Sans" panose="020B0503050000020004" pitchFamily="34" charset="0"/>
              </a:rPr>
              <a:t>Tristan </a:t>
            </a:r>
            <a:r>
              <a:rPr lang="en-US" sz="1050" dirty="0" err="1">
                <a:latin typeface="Fira Sans" panose="020B0503050000020004" pitchFamily="34" charset="0"/>
              </a:rPr>
              <a:t>Knoth</a:t>
            </a:r>
            <a:r>
              <a:rPr lang="en-US" sz="1050" dirty="0">
                <a:latin typeface="Fira Sans" panose="020B0503050000020004" pitchFamily="34" charset="0"/>
              </a:rPr>
              <a:t>, Di Wang, Adam Reynolds, Jan Hoffmann, and Nadia </a:t>
            </a:r>
            <a:r>
              <a:rPr lang="en-US" sz="1050" dirty="0" err="1">
                <a:latin typeface="Fira Sans" panose="020B0503050000020004" pitchFamily="34" charset="0"/>
              </a:rPr>
              <a:t>Polikarpova</a:t>
            </a:r>
            <a:r>
              <a:rPr lang="en-US" sz="1050" dirty="0">
                <a:latin typeface="Fira Sans" panose="020B0503050000020004" pitchFamily="34" charset="0"/>
              </a:rPr>
              <a:t>. 2020. Liquid resource types. </a:t>
            </a:r>
            <a:r>
              <a:rPr lang="en-US" sz="1050" i="1" dirty="0">
                <a:latin typeface="Fira Sans" panose="020B0503050000020004" pitchFamily="34" charset="0"/>
              </a:rPr>
              <a:t>Proceedings of the ACM on Programming Languages 4</a:t>
            </a:r>
            <a:r>
              <a:rPr lang="en-US" sz="1050" dirty="0">
                <a:latin typeface="Fira Sans" panose="020B0503050000020004" pitchFamily="34" charset="0"/>
              </a:rPr>
              <a:t>, ICFP (Aug. 2020), 1–29. https://doi.org/10.1145/3408988</a:t>
            </a:r>
          </a:p>
          <a:p>
            <a:pPr indent="-457200">
              <a:lnSpc>
                <a:spcPct val="110000"/>
              </a:lnSpc>
              <a:spcBef>
                <a:spcPts val="0"/>
              </a:spcBef>
              <a:buNone/>
            </a:pPr>
            <a:r>
              <a:rPr lang="en-US" sz="1050" dirty="0">
                <a:latin typeface="Fira Sans" panose="020B0503050000020004" pitchFamily="34" charset="0"/>
              </a:rPr>
              <a:t>Niki </a:t>
            </a:r>
            <a:r>
              <a:rPr lang="en-US" sz="1050" dirty="0" err="1">
                <a:latin typeface="Fira Sans" panose="020B0503050000020004" pitchFamily="34" charset="0"/>
              </a:rPr>
              <a:t>Vazou</a:t>
            </a:r>
            <a:r>
              <a:rPr lang="en-US" sz="1050" dirty="0">
                <a:latin typeface="Fira Sans" panose="020B0503050000020004" pitchFamily="34" charset="0"/>
              </a:rPr>
              <a:t>, Patrick M. </a:t>
            </a:r>
            <a:r>
              <a:rPr lang="en-US" sz="1050" dirty="0" err="1">
                <a:latin typeface="Fira Sans" panose="020B0503050000020004" pitchFamily="34" charset="0"/>
              </a:rPr>
              <a:t>Rondon</a:t>
            </a:r>
            <a:r>
              <a:rPr lang="en-US" sz="1050" dirty="0">
                <a:latin typeface="Fira Sans" panose="020B0503050000020004" pitchFamily="34" charset="0"/>
              </a:rPr>
              <a:t>, and Ranjit </a:t>
            </a:r>
            <a:r>
              <a:rPr lang="en-US" sz="1050" dirty="0" err="1">
                <a:latin typeface="Fira Sans" panose="020B0503050000020004" pitchFamily="34" charset="0"/>
              </a:rPr>
              <a:t>Jhala</a:t>
            </a:r>
            <a:r>
              <a:rPr lang="en-US" sz="1050" dirty="0">
                <a:latin typeface="Fira Sans" panose="020B0503050000020004" pitchFamily="34" charset="0"/>
              </a:rPr>
              <a:t>. 2013. Abstract Refinement Types. In </a:t>
            </a:r>
            <a:r>
              <a:rPr lang="en-US" sz="1050" i="1" dirty="0">
                <a:latin typeface="Fira Sans" panose="020B0503050000020004" pitchFamily="34" charset="0"/>
              </a:rPr>
              <a:t>Programming Languages and Systems</a:t>
            </a:r>
            <a:r>
              <a:rPr lang="en-US" sz="1050" dirty="0">
                <a:latin typeface="Fira Sans" panose="020B0503050000020004" pitchFamily="34" charset="0"/>
              </a:rPr>
              <a:t>, David Hutchison, Takeo </a:t>
            </a:r>
            <a:r>
              <a:rPr lang="en-US" sz="1050" dirty="0" err="1">
                <a:latin typeface="Fira Sans" panose="020B0503050000020004" pitchFamily="34" charset="0"/>
              </a:rPr>
              <a:t>Kanade</a:t>
            </a:r>
            <a:r>
              <a:rPr lang="en-US" sz="1050" dirty="0">
                <a:latin typeface="Fira Sans" panose="020B0503050000020004" pitchFamily="34" charset="0"/>
              </a:rPr>
              <a:t>, Josef </a:t>
            </a:r>
            <a:r>
              <a:rPr lang="en-US" sz="1050" dirty="0" err="1">
                <a:latin typeface="Fira Sans" panose="020B0503050000020004" pitchFamily="34" charset="0"/>
              </a:rPr>
              <a:t>Kittler</a:t>
            </a:r>
            <a:r>
              <a:rPr lang="en-US" sz="1050" dirty="0">
                <a:latin typeface="Fira Sans" panose="020B0503050000020004" pitchFamily="34" charset="0"/>
              </a:rPr>
              <a:t>, Jon M. Kleinberg, </a:t>
            </a:r>
            <a:r>
              <a:rPr lang="en-US" sz="1050" dirty="0" err="1">
                <a:latin typeface="Fira Sans" panose="020B0503050000020004" pitchFamily="34" charset="0"/>
              </a:rPr>
              <a:t>Friedemann</a:t>
            </a:r>
            <a:r>
              <a:rPr lang="en-US" sz="1050" dirty="0">
                <a:latin typeface="Fira Sans" panose="020B0503050000020004" pitchFamily="34" charset="0"/>
              </a:rPr>
              <a:t> </a:t>
            </a:r>
            <a:r>
              <a:rPr lang="en-US" sz="1050" dirty="0" err="1">
                <a:latin typeface="Fira Sans" panose="020B0503050000020004" pitchFamily="34" charset="0"/>
              </a:rPr>
              <a:t>Mattern</a:t>
            </a:r>
            <a:r>
              <a:rPr lang="en-US" sz="1050" dirty="0">
                <a:latin typeface="Fira Sans" panose="020B0503050000020004" pitchFamily="34" charset="0"/>
              </a:rPr>
              <a:t>, John C. Mitchell, Moni </a:t>
            </a:r>
            <a:r>
              <a:rPr lang="en-US" sz="1050" dirty="0" err="1">
                <a:latin typeface="Fira Sans" panose="020B0503050000020004" pitchFamily="34" charset="0"/>
              </a:rPr>
              <a:t>Naor</a:t>
            </a:r>
            <a:r>
              <a:rPr lang="en-US" sz="1050" dirty="0">
                <a:latin typeface="Fira Sans" panose="020B0503050000020004" pitchFamily="34" charset="0"/>
              </a:rPr>
              <a:t>, Oscar </a:t>
            </a:r>
            <a:r>
              <a:rPr lang="en-US" sz="1050" dirty="0" err="1">
                <a:latin typeface="Fira Sans" panose="020B0503050000020004" pitchFamily="34" charset="0"/>
              </a:rPr>
              <a:t>Nierstrasz</a:t>
            </a:r>
            <a:r>
              <a:rPr lang="en-US" sz="1050" dirty="0">
                <a:latin typeface="Fira Sans" panose="020B0503050000020004" pitchFamily="34" charset="0"/>
              </a:rPr>
              <a:t>, C. Pandu </a:t>
            </a:r>
            <a:r>
              <a:rPr lang="en-US" sz="1050" dirty="0" err="1">
                <a:latin typeface="Fira Sans" panose="020B0503050000020004" pitchFamily="34" charset="0"/>
              </a:rPr>
              <a:t>Rangan</a:t>
            </a:r>
            <a:r>
              <a:rPr lang="en-US" sz="1050" dirty="0">
                <a:latin typeface="Fira Sans" panose="020B0503050000020004" pitchFamily="34" charset="0"/>
              </a:rPr>
              <a:t>, Bernhard Steffen, Madhu Sudan, Demetri </a:t>
            </a:r>
            <a:r>
              <a:rPr lang="en-US" sz="1050" dirty="0" err="1">
                <a:latin typeface="Fira Sans" panose="020B0503050000020004" pitchFamily="34" charset="0"/>
              </a:rPr>
              <a:t>Terzopoulos</a:t>
            </a:r>
            <a:r>
              <a:rPr lang="en-US" sz="1050" dirty="0">
                <a:latin typeface="Fira Sans" panose="020B0503050000020004" pitchFamily="34" charset="0"/>
              </a:rPr>
              <a:t>, Doug </a:t>
            </a:r>
            <a:r>
              <a:rPr lang="en-US" sz="1050" dirty="0" err="1">
                <a:latin typeface="Fira Sans" panose="020B0503050000020004" pitchFamily="34" charset="0"/>
              </a:rPr>
              <a:t>Tygar</a:t>
            </a:r>
            <a:r>
              <a:rPr lang="en-US" sz="1050" dirty="0">
                <a:latin typeface="Fira Sans" panose="020B0503050000020004" pitchFamily="34" charset="0"/>
              </a:rPr>
              <a:t>, Moshe Y. </a:t>
            </a:r>
            <a:r>
              <a:rPr lang="en-US" sz="1050" dirty="0" err="1">
                <a:latin typeface="Fira Sans" panose="020B0503050000020004" pitchFamily="34" charset="0"/>
              </a:rPr>
              <a:t>Vardi</a:t>
            </a:r>
            <a:r>
              <a:rPr lang="en-US" sz="1050" dirty="0">
                <a:latin typeface="Fira Sans" panose="020B0503050000020004" pitchFamily="34" charset="0"/>
              </a:rPr>
              <a:t>, Gerhard </a:t>
            </a:r>
            <a:r>
              <a:rPr lang="en-US" sz="1050" dirty="0" err="1">
                <a:latin typeface="Fira Sans" panose="020B0503050000020004" pitchFamily="34" charset="0"/>
              </a:rPr>
              <a:t>Weikum</a:t>
            </a:r>
            <a:r>
              <a:rPr lang="en-US" sz="1050" dirty="0">
                <a:latin typeface="Fira Sans" panose="020B0503050000020004" pitchFamily="34" charset="0"/>
              </a:rPr>
              <a:t>, Matthias </a:t>
            </a:r>
            <a:r>
              <a:rPr lang="en-US" sz="1050" dirty="0" err="1">
                <a:latin typeface="Fira Sans" panose="020B0503050000020004" pitchFamily="34" charset="0"/>
              </a:rPr>
              <a:t>Felleisen</a:t>
            </a:r>
            <a:r>
              <a:rPr lang="en-US" sz="1050" dirty="0">
                <a:latin typeface="Fira Sans" panose="020B0503050000020004" pitchFamily="34" charset="0"/>
              </a:rPr>
              <a:t>, and Philippa Gardner (Eds.). Vol. 7792. Springer Berlin Heidelberg, Berlin, Heidelberg, 209–228. https://doi.org/10.1007/978-3-642-37036-6_13 Series Title: Lecture Notes in Computer Science.</a:t>
            </a:r>
          </a:p>
        </p:txBody>
      </p:sp>
    </p:spTree>
    <p:extLst>
      <p:ext uri="{BB962C8B-B14F-4D97-AF65-F5344CB8AC3E}">
        <p14:creationId xmlns:p14="http://schemas.microsoft.com/office/powerpoint/2010/main" val="295936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grpSp>
        <p:nvGrpSpPr>
          <p:cNvPr id="4" name="Group 3">
            <a:extLst>
              <a:ext uri="{FF2B5EF4-FFF2-40B4-BE49-F238E27FC236}">
                <a16:creationId xmlns:a16="http://schemas.microsoft.com/office/drawing/2014/main" id="{FD6DFD2B-6DD5-4F25-8759-763F19E2F765}"/>
              </a:ext>
            </a:extLst>
          </p:cNvPr>
          <p:cNvGrpSpPr/>
          <p:nvPr/>
        </p:nvGrpSpPr>
        <p:grpSpPr>
          <a:xfrm>
            <a:off x="751755" y="2729100"/>
            <a:ext cx="7640490" cy="512774"/>
            <a:chOff x="751755" y="2729100"/>
            <a:chExt cx="7640490" cy="512774"/>
          </a:xfrm>
        </p:grpSpPr>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grpSp>
    </p:spTree>
    <p:extLst>
      <p:ext uri="{BB962C8B-B14F-4D97-AF65-F5344CB8AC3E}">
        <p14:creationId xmlns:p14="http://schemas.microsoft.com/office/powerpoint/2010/main" val="232982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sp>
        <p:nvSpPr>
          <p:cNvPr id="2" name="Freeform: Shape 1">
            <a:extLst>
              <a:ext uri="{FF2B5EF4-FFF2-40B4-BE49-F238E27FC236}">
                <a16:creationId xmlns:a16="http://schemas.microsoft.com/office/drawing/2014/main" id="{FA6BED35-BBD2-45F7-89D2-AFDDF7D09B58}"/>
              </a:ext>
            </a:extLst>
          </p:cNvPr>
          <p:cNvSpPr/>
          <p:nvPr/>
        </p:nvSpPr>
        <p:spPr>
          <a:xfrm>
            <a:off x="525335" y="2265511"/>
            <a:ext cx="2085785" cy="1087289"/>
          </a:xfrm>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extrusionOk="0">
                <a:moveTo>
                  <a:pt x="399225" y="30649"/>
                </a:moveTo>
                <a:cubicBezTo>
                  <a:pt x="352394" y="103882"/>
                  <a:pt x="143870" y="397036"/>
                  <a:pt x="2985" y="558969"/>
                </a:cubicBezTo>
                <a:cubicBezTo>
                  <a:pt x="-10255" y="580688"/>
                  <a:pt x="17905" y="599852"/>
                  <a:pt x="23305" y="619929"/>
                </a:cubicBezTo>
                <a:cubicBezTo>
                  <a:pt x="80662" y="737408"/>
                  <a:pt x="-3894" y="563914"/>
                  <a:pt x="53785" y="680889"/>
                </a:cubicBezTo>
                <a:cubicBezTo>
                  <a:pt x="62595" y="700175"/>
                  <a:pt x="67655" y="725187"/>
                  <a:pt x="74105" y="741849"/>
                </a:cubicBezTo>
                <a:cubicBezTo>
                  <a:pt x="77186" y="751982"/>
                  <a:pt x="83776" y="766169"/>
                  <a:pt x="84265" y="772329"/>
                </a:cubicBezTo>
                <a:cubicBezTo>
                  <a:pt x="92896" y="797152"/>
                  <a:pt x="95304" y="815041"/>
                  <a:pt x="114745" y="833289"/>
                </a:cubicBezTo>
                <a:cubicBezTo>
                  <a:pt x="134755" y="847938"/>
                  <a:pt x="153644" y="856852"/>
                  <a:pt x="175705" y="873929"/>
                </a:cubicBezTo>
                <a:cubicBezTo>
                  <a:pt x="180429" y="883558"/>
                  <a:pt x="212417" y="903041"/>
                  <a:pt x="236665" y="914569"/>
                </a:cubicBezTo>
                <a:cubicBezTo>
                  <a:pt x="247442" y="924558"/>
                  <a:pt x="261407" y="934400"/>
                  <a:pt x="267145" y="934889"/>
                </a:cubicBezTo>
                <a:cubicBezTo>
                  <a:pt x="278884" y="940468"/>
                  <a:pt x="285539" y="950837"/>
                  <a:pt x="297625" y="955209"/>
                </a:cubicBezTo>
                <a:cubicBezTo>
                  <a:pt x="347068" y="980832"/>
                  <a:pt x="456496" y="995463"/>
                  <a:pt x="510985" y="1026329"/>
                </a:cubicBezTo>
                <a:cubicBezTo>
                  <a:pt x="520066" y="1030579"/>
                  <a:pt x="532877" y="1031256"/>
                  <a:pt x="541465" y="1036489"/>
                </a:cubicBezTo>
                <a:cubicBezTo>
                  <a:pt x="561167" y="1048602"/>
                  <a:pt x="578753" y="1074023"/>
                  <a:pt x="602425" y="1077129"/>
                </a:cubicBezTo>
                <a:cubicBezTo>
                  <a:pt x="623059" y="1082894"/>
                  <a:pt x="646158" y="1084952"/>
                  <a:pt x="653225" y="1087289"/>
                </a:cubicBezTo>
                <a:cubicBezTo>
                  <a:pt x="667148" y="1086020"/>
                  <a:pt x="896578" y="1077319"/>
                  <a:pt x="947865" y="1066969"/>
                </a:cubicBezTo>
                <a:cubicBezTo>
                  <a:pt x="969945" y="1059546"/>
                  <a:pt x="986370" y="1048123"/>
                  <a:pt x="1008825" y="1046649"/>
                </a:cubicBezTo>
                <a:cubicBezTo>
                  <a:pt x="1026970" y="1042482"/>
                  <a:pt x="1043252" y="1037743"/>
                  <a:pt x="1059625" y="1036489"/>
                </a:cubicBezTo>
                <a:cubicBezTo>
                  <a:pt x="1125590" y="1013716"/>
                  <a:pt x="1059381" y="1031532"/>
                  <a:pt x="1151065" y="1016169"/>
                </a:cubicBezTo>
                <a:cubicBezTo>
                  <a:pt x="1170853" y="1011901"/>
                  <a:pt x="1192441" y="1011323"/>
                  <a:pt x="1212025" y="1006009"/>
                </a:cubicBezTo>
                <a:cubicBezTo>
                  <a:pt x="1221515" y="1004583"/>
                  <a:pt x="1232558" y="999813"/>
                  <a:pt x="1242505" y="995849"/>
                </a:cubicBezTo>
                <a:cubicBezTo>
                  <a:pt x="1259794" y="991730"/>
                  <a:pt x="1278715" y="987858"/>
                  <a:pt x="1293305" y="985689"/>
                </a:cubicBezTo>
                <a:cubicBezTo>
                  <a:pt x="1320204" y="978597"/>
                  <a:pt x="1337260" y="965061"/>
                  <a:pt x="1364425" y="965369"/>
                </a:cubicBezTo>
                <a:cubicBezTo>
                  <a:pt x="1437876" y="973414"/>
                  <a:pt x="1509891" y="963096"/>
                  <a:pt x="1587945" y="955209"/>
                </a:cubicBezTo>
                <a:cubicBezTo>
                  <a:pt x="1658463" y="947104"/>
                  <a:pt x="1665514" y="946884"/>
                  <a:pt x="1730185" y="934889"/>
                </a:cubicBezTo>
                <a:cubicBezTo>
                  <a:pt x="1820645" y="919018"/>
                  <a:pt x="1745689" y="920983"/>
                  <a:pt x="1821625" y="914569"/>
                </a:cubicBezTo>
                <a:cubicBezTo>
                  <a:pt x="1840380" y="911649"/>
                  <a:pt x="1854951" y="908642"/>
                  <a:pt x="1872425" y="904409"/>
                </a:cubicBezTo>
                <a:cubicBezTo>
                  <a:pt x="1882893" y="902551"/>
                  <a:pt x="1893908" y="898241"/>
                  <a:pt x="1902905" y="894249"/>
                </a:cubicBezTo>
                <a:cubicBezTo>
                  <a:pt x="1924253" y="882388"/>
                  <a:pt x="1963865" y="853609"/>
                  <a:pt x="1963865" y="853609"/>
                </a:cubicBezTo>
                <a:cubicBezTo>
                  <a:pt x="1991232" y="761302"/>
                  <a:pt x="1926107" y="895537"/>
                  <a:pt x="1994345" y="782489"/>
                </a:cubicBezTo>
                <a:cubicBezTo>
                  <a:pt x="2001917" y="762816"/>
                  <a:pt x="2005548" y="742586"/>
                  <a:pt x="2014665" y="721529"/>
                </a:cubicBezTo>
                <a:cubicBezTo>
                  <a:pt x="2022428" y="697467"/>
                  <a:pt x="2027162" y="681149"/>
                  <a:pt x="2034985" y="660569"/>
                </a:cubicBezTo>
                <a:cubicBezTo>
                  <a:pt x="2047850" y="636535"/>
                  <a:pt x="2048145" y="618350"/>
                  <a:pt x="2055305" y="599609"/>
                </a:cubicBezTo>
                <a:cubicBezTo>
                  <a:pt x="2058434" y="589646"/>
                  <a:pt x="2062742" y="577711"/>
                  <a:pt x="2065465" y="569129"/>
                </a:cubicBezTo>
                <a:cubicBezTo>
                  <a:pt x="2084269" y="506431"/>
                  <a:pt x="2072762" y="539953"/>
                  <a:pt x="2085785" y="477689"/>
                </a:cubicBezTo>
                <a:cubicBezTo>
                  <a:pt x="2079765" y="404007"/>
                  <a:pt x="2082749" y="384280"/>
                  <a:pt x="2065465" y="325289"/>
                </a:cubicBezTo>
                <a:cubicBezTo>
                  <a:pt x="2062273" y="303160"/>
                  <a:pt x="2057169" y="282826"/>
                  <a:pt x="2045145" y="264329"/>
                </a:cubicBezTo>
                <a:cubicBezTo>
                  <a:pt x="2031626" y="243099"/>
                  <a:pt x="2022559" y="214719"/>
                  <a:pt x="2004505" y="203369"/>
                </a:cubicBezTo>
                <a:cubicBezTo>
                  <a:pt x="1944886" y="168087"/>
                  <a:pt x="1977487" y="188353"/>
                  <a:pt x="1913065" y="122089"/>
                </a:cubicBezTo>
                <a:cubicBezTo>
                  <a:pt x="1893241" y="100616"/>
                  <a:pt x="1850364" y="57684"/>
                  <a:pt x="1821625" y="50969"/>
                </a:cubicBezTo>
                <a:cubicBezTo>
                  <a:pt x="1798108" y="50677"/>
                  <a:pt x="1780154" y="46398"/>
                  <a:pt x="1770825" y="40809"/>
                </a:cubicBezTo>
                <a:cubicBezTo>
                  <a:pt x="1720360" y="54873"/>
                  <a:pt x="1633773" y="51950"/>
                  <a:pt x="1577785" y="71289"/>
                </a:cubicBezTo>
                <a:cubicBezTo>
                  <a:pt x="1552005" y="84564"/>
                  <a:pt x="1534743" y="83964"/>
                  <a:pt x="1516825" y="91609"/>
                </a:cubicBezTo>
                <a:cubicBezTo>
                  <a:pt x="1508145" y="95951"/>
                  <a:pt x="1496460" y="99678"/>
                  <a:pt x="1486345" y="101769"/>
                </a:cubicBezTo>
                <a:cubicBezTo>
                  <a:pt x="1468016" y="109581"/>
                  <a:pt x="1448847" y="107287"/>
                  <a:pt x="1435545" y="111929"/>
                </a:cubicBezTo>
                <a:cubicBezTo>
                  <a:pt x="1415111" y="115206"/>
                  <a:pt x="1397697" y="117030"/>
                  <a:pt x="1374585" y="122089"/>
                </a:cubicBezTo>
                <a:cubicBezTo>
                  <a:pt x="1366103" y="124877"/>
                  <a:pt x="1354888" y="127437"/>
                  <a:pt x="1344105" y="132249"/>
                </a:cubicBezTo>
                <a:cubicBezTo>
                  <a:pt x="1268940" y="128768"/>
                  <a:pt x="1161490" y="118224"/>
                  <a:pt x="1069785" y="122089"/>
                </a:cubicBezTo>
                <a:cubicBezTo>
                  <a:pt x="1022891" y="119114"/>
                  <a:pt x="989476" y="105880"/>
                  <a:pt x="947865" y="101769"/>
                </a:cubicBezTo>
                <a:cubicBezTo>
                  <a:pt x="801138" y="84592"/>
                  <a:pt x="994922" y="129376"/>
                  <a:pt x="815785" y="81449"/>
                </a:cubicBezTo>
                <a:cubicBezTo>
                  <a:pt x="792360" y="78402"/>
                  <a:pt x="775352" y="73675"/>
                  <a:pt x="754825" y="71289"/>
                </a:cubicBezTo>
                <a:cubicBezTo>
                  <a:pt x="635617" y="38132"/>
                  <a:pt x="721749" y="65451"/>
                  <a:pt x="561785" y="50969"/>
                </a:cubicBezTo>
                <a:cubicBezTo>
                  <a:pt x="538131" y="46881"/>
                  <a:pt x="517101" y="43232"/>
                  <a:pt x="490665" y="40809"/>
                </a:cubicBezTo>
                <a:cubicBezTo>
                  <a:pt x="475765" y="41851"/>
                  <a:pt x="462976" y="44667"/>
                  <a:pt x="450025" y="50969"/>
                </a:cubicBezTo>
                <a:cubicBezTo>
                  <a:pt x="441779" y="53880"/>
                  <a:pt x="429640" y="63319"/>
                  <a:pt x="419545" y="61129"/>
                </a:cubicBezTo>
                <a:cubicBezTo>
                  <a:pt x="412848" y="52436"/>
                  <a:pt x="458556" y="-57876"/>
                  <a:pt x="399225" y="30649"/>
                </a:cubicBezTo>
                <a:close/>
              </a:path>
            </a:pathLst>
          </a:custGeom>
          <a:noFill/>
          <a:ln w="19050">
            <a:solidFill>
              <a:schemeClr val="accent6">
                <a:lumMod val="75000"/>
              </a:schemeClr>
            </a:solidFill>
            <a:prstDash val="dash"/>
            <a:extLst>
              <a:ext uri="{C807C97D-BFC1-408E-A445-0C87EB9F89A2}">
                <ask:lineSketchStyleProps xmlns:ask="http://schemas.microsoft.com/office/drawing/2018/sketchyshapes" sd="2868771900">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a:moveTo>
                          <a:pt x="399225" y="30649"/>
                        </a:moveTo>
                        <a:cubicBezTo>
                          <a:pt x="329798" y="113622"/>
                          <a:pt x="121376" y="373383"/>
                          <a:pt x="2985" y="558969"/>
                        </a:cubicBezTo>
                        <a:cubicBezTo>
                          <a:pt x="-8535" y="577027"/>
                          <a:pt x="16532" y="599609"/>
                          <a:pt x="23305" y="619929"/>
                        </a:cubicBezTo>
                        <a:cubicBezTo>
                          <a:pt x="60358" y="731089"/>
                          <a:pt x="1264" y="562716"/>
                          <a:pt x="53785" y="680889"/>
                        </a:cubicBezTo>
                        <a:cubicBezTo>
                          <a:pt x="62484" y="700462"/>
                          <a:pt x="67332" y="721529"/>
                          <a:pt x="74105" y="741849"/>
                        </a:cubicBezTo>
                        <a:lnTo>
                          <a:pt x="84265" y="772329"/>
                        </a:lnTo>
                        <a:cubicBezTo>
                          <a:pt x="91512" y="794071"/>
                          <a:pt x="96208" y="817069"/>
                          <a:pt x="114745" y="833289"/>
                        </a:cubicBezTo>
                        <a:cubicBezTo>
                          <a:pt x="133124" y="849371"/>
                          <a:pt x="155385" y="860382"/>
                          <a:pt x="175705" y="873929"/>
                        </a:cubicBezTo>
                        <a:lnTo>
                          <a:pt x="236665" y="914569"/>
                        </a:lnTo>
                        <a:lnTo>
                          <a:pt x="267145" y="934889"/>
                        </a:lnTo>
                        <a:cubicBezTo>
                          <a:pt x="277305" y="941662"/>
                          <a:pt x="286041" y="951348"/>
                          <a:pt x="297625" y="955209"/>
                        </a:cubicBezTo>
                        <a:lnTo>
                          <a:pt x="510985" y="1026329"/>
                        </a:lnTo>
                        <a:cubicBezTo>
                          <a:pt x="521145" y="1029716"/>
                          <a:pt x="532554" y="1030548"/>
                          <a:pt x="541465" y="1036489"/>
                        </a:cubicBezTo>
                        <a:cubicBezTo>
                          <a:pt x="561785" y="1050036"/>
                          <a:pt x="578478" y="1072340"/>
                          <a:pt x="602425" y="1077129"/>
                        </a:cubicBezTo>
                        <a:lnTo>
                          <a:pt x="653225" y="1087289"/>
                        </a:lnTo>
                        <a:cubicBezTo>
                          <a:pt x="674154" y="1086126"/>
                          <a:pt x="897410" y="1075873"/>
                          <a:pt x="947865" y="1066969"/>
                        </a:cubicBezTo>
                        <a:cubicBezTo>
                          <a:pt x="968958" y="1063247"/>
                          <a:pt x="987822" y="1050850"/>
                          <a:pt x="1008825" y="1046649"/>
                        </a:cubicBezTo>
                        <a:cubicBezTo>
                          <a:pt x="1025758" y="1043262"/>
                          <a:pt x="1042768" y="1040235"/>
                          <a:pt x="1059625" y="1036489"/>
                        </a:cubicBezTo>
                        <a:cubicBezTo>
                          <a:pt x="1133009" y="1020182"/>
                          <a:pt x="1066797" y="1031490"/>
                          <a:pt x="1151065" y="1016169"/>
                        </a:cubicBezTo>
                        <a:cubicBezTo>
                          <a:pt x="1171333" y="1012484"/>
                          <a:pt x="1191915" y="1010478"/>
                          <a:pt x="1212025" y="1006009"/>
                        </a:cubicBezTo>
                        <a:cubicBezTo>
                          <a:pt x="1222480" y="1003686"/>
                          <a:pt x="1232115" y="998446"/>
                          <a:pt x="1242505" y="995849"/>
                        </a:cubicBezTo>
                        <a:cubicBezTo>
                          <a:pt x="1259258" y="991661"/>
                          <a:pt x="1276552" y="989877"/>
                          <a:pt x="1293305" y="985689"/>
                        </a:cubicBezTo>
                        <a:cubicBezTo>
                          <a:pt x="1318948" y="979278"/>
                          <a:pt x="1336974" y="967481"/>
                          <a:pt x="1364425" y="965369"/>
                        </a:cubicBezTo>
                        <a:cubicBezTo>
                          <a:pt x="1438789" y="959649"/>
                          <a:pt x="1513438" y="958596"/>
                          <a:pt x="1587945" y="955209"/>
                        </a:cubicBezTo>
                        <a:cubicBezTo>
                          <a:pt x="1658601" y="946377"/>
                          <a:pt x="1665730" y="946608"/>
                          <a:pt x="1730185" y="934889"/>
                        </a:cubicBezTo>
                        <a:cubicBezTo>
                          <a:pt x="1814453" y="919568"/>
                          <a:pt x="1748241" y="930876"/>
                          <a:pt x="1821625" y="914569"/>
                        </a:cubicBezTo>
                        <a:cubicBezTo>
                          <a:pt x="1838482" y="910823"/>
                          <a:pt x="1855672" y="908597"/>
                          <a:pt x="1872425" y="904409"/>
                        </a:cubicBezTo>
                        <a:cubicBezTo>
                          <a:pt x="1882815" y="901812"/>
                          <a:pt x="1893543" y="899450"/>
                          <a:pt x="1902905" y="894249"/>
                        </a:cubicBezTo>
                        <a:cubicBezTo>
                          <a:pt x="1924253" y="882389"/>
                          <a:pt x="1963865" y="853609"/>
                          <a:pt x="1963865" y="853609"/>
                        </a:cubicBezTo>
                        <a:cubicBezTo>
                          <a:pt x="1996570" y="755495"/>
                          <a:pt x="1944126" y="908036"/>
                          <a:pt x="1994345" y="782489"/>
                        </a:cubicBezTo>
                        <a:cubicBezTo>
                          <a:pt x="2002300" y="762602"/>
                          <a:pt x="2007892" y="741849"/>
                          <a:pt x="2014665" y="721529"/>
                        </a:cubicBezTo>
                        <a:lnTo>
                          <a:pt x="2034985" y="660569"/>
                        </a:lnTo>
                        <a:lnTo>
                          <a:pt x="2055305" y="599609"/>
                        </a:lnTo>
                        <a:cubicBezTo>
                          <a:pt x="2058692" y="589449"/>
                          <a:pt x="2063365" y="579631"/>
                          <a:pt x="2065465" y="569129"/>
                        </a:cubicBezTo>
                        <a:cubicBezTo>
                          <a:pt x="2078363" y="504637"/>
                          <a:pt x="2071437" y="535082"/>
                          <a:pt x="2085785" y="477689"/>
                        </a:cubicBezTo>
                        <a:cubicBezTo>
                          <a:pt x="2078841" y="401305"/>
                          <a:pt x="2083025" y="383823"/>
                          <a:pt x="2065465" y="325289"/>
                        </a:cubicBezTo>
                        <a:cubicBezTo>
                          <a:pt x="2059310" y="304773"/>
                          <a:pt x="2057026" y="282151"/>
                          <a:pt x="2045145" y="264329"/>
                        </a:cubicBezTo>
                        <a:cubicBezTo>
                          <a:pt x="2031598" y="244009"/>
                          <a:pt x="2024825" y="216916"/>
                          <a:pt x="2004505" y="203369"/>
                        </a:cubicBezTo>
                        <a:cubicBezTo>
                          <a:pt x="1950115" y="167109"/>
                          <a:pt x="1982659" y="191683"/>
                          <a:pt x="1913065" y="122089"/>
                        </a:cubicBezTo>
                        <a:cubicBezTo>
                          <a:pt x="1890341" y="99365"/>
                          <a:pt x="1852006" y="57045"/>
                          <a:pt x="1821625" y="50969"/>
                        </a:cubicBezTo>
                        <a:lnTo>
                          <a:pt x="1770825" y="40809"/>
                        </a:lnTo>
                        <a:cubicBezTo>
                          <a:pt x="1715210" y="46988"/>
                          <a:pt x="1630454" y="53733"/>
                          <a:pt x="1577785" y="71289"/>
                        </a:cubicBezTo>
                        <a:lnTo>
                          <a:pt x="1516825" y="91609"/>
                        </a:lnTo>
                        <a:cubicBezTo>
                          <a:pt x="1506665" y="94996"/>
                          <a:pt x="1496847" y="99669"/>
                          <a:pt x="1486345" y="101769"/>
                        </a:cubicBezTo>
                        <a:lnTo>
                          <a:pt x="1435545" y="111929"/>
                        </a:lnTo>
                        <a:cubicBezTo>
                          <a:pt x="1415277" y="115614"/>
                          <a:pt x="1394695" y="117620"/>
                          <a:pt x="1374585" y="122089"/>
                        </a:cubicBezTo>
                        <a:cubicBezTo>
                          <a:pt x="1364130" y="124412"/>
                          <a:pt x="1354265" y="128862"/>
                          <a:pt x="1344105" y="132249"/>
                        </a:cubicBezTo>
                        <a:cubicBezTo>
                          <a:pt x="1252665" y="128862"/>
                          <a:pt x="1161018" y="129107"/>
                          <a:pt x="1069785" y="122089"/>
                        </a:cubicBezTo>
                        <a:cubicBezTo>
                          <a:pt x="1028706" y="118929"/>
                          <a:pt x="988505" y="108542"/>
                          <a:pt x="947865" y="101769"/>
                        </a:cubicBezTo>
                        <a:cubicBezTo>
                          <a:pt x="795807" y="76426"/>
                          <a:pt x="985738" y="107596"/>
                          <a:pt x="815785" y="81449"/>
                        </a:cubicBezTo>
                        <a:cubicBezTo>
                          <a:pt x="795424" y="78317"/>
                          <a:pt x="775186" y="74421"/>
                          <a:pt x="754825" y="71289"/>
                        </a:cubicBezTo>
                        <a:cubicBezTo>
                          <a:pt x="629910" y="52071"/>
                          <a:pt x="730430" y="68721"/>
                          <a:pt x="561785" y="50969"/>
                        </a:cubicBezTo>
                        <a:cubicBezTo>
                          <a:pt x="537969" y="48462"/>
                          <a:pt x="514372" y="44196"/>
                          <a:pt x="490665" y="40809"/>
                        </a:cubicBezTo>
                        <a:cubicBezTo>
                          <a:pt x="477118" y="44196"/>
                          <a:pt x="463451" y="47133"/>
                          <a:pt x="450025" y="50969"/>
                        </a:cubicBezTo>
                        <a:cubicBezTo>
                          <a:pt x="439727" y="53911"/>
                          <a:pt x="430047" y="63229"/>
                          <a:pt x="419545" y="61129"/>
                        </a:cubicBezTo>
                        <a:cubicBezTo>
                          <a:pt x="410152" y="59250"/>
                          <a:pt x="468652" y="-52324"/>
                          <a:pt x="399225" y="30649"/>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4CE2DF0-22C7-47C4-B252-302DEF7A383F}"/>
              </a:ext>
            </a:extLst>
          </p:cNvPr>
          <p:cNvGrpSpPr/>
          <p:nvPr/>
        </p:nvGrpSpPr>
        <p:grpSpPr>
          <a:xfrm>
            <a:off x="751755" y="3275271"/>
            <a:ext cx="6136640" cy="950653"/>
            <a:chOff x="751755" y="3275271"/>
            <a:chExt cx="6136640" cy="950653"/>
          </a:xfrm>
        </p:grpSpPr>
        <p:sp>
          <p:nvSpPr>
            <p:cNvPr id="9" name="Title 2">
              <a:extLst>
                <a:ext uri="{FF2B5EF4-FFF2-40B4-BE49-F238E27FC236}">
                  <a16:creationId xmlns:a16="http://schemas.microsoft.com/office/drawing/2014/main" id="{8A121642-A76F-4583-A117-7FE30D75CEB7}"/>
                </a:ext>
              </a:extLst>
            </p:cNvPr>
            <p:cNvSpPr txBox="1">
              <a:spLocks/>
            </p:cNvSpPr>
            <p:nvPr/>
          </p:nvSpPr>
          <p:spPr>
            <a:xfrm>
              <a:off x="751755" y="3368355"/>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2000" dirty="0">
                  <a:solidFill>
                    <a:schemeClr val="accent6">
                      <a:lumMod val="75000"/>
                    </a:schemeClr>
                  </a:solidFill>
                </a:rPr>
                <a:t>inference-based systems</a:t>
              </a:r>
            </a:p>
            <a:p>
              <a:r>
                <a:rPr lang="en-US" sz="2000" b="0" dirty="0">
                  <a:solidFill>
                    <a:schemeClr val="accent6">
                      <a:lumMod val="75000"/>
                    </a:schemeClr>
                  </a:solidFill>
                </a:rPr>
                <a:t>(e.g. </a:t>
              </a:r>
              <a:r>
                <a:rPr lang="en-US" sz="2000" dirty="0" err="1">
                  <a:solidFill>
                    <a:schemeClr val="accent6">
                      <a:lumMod val="75000"/>
                    </a:schemeClr>
                  </a:solidFill>
                </a:rPr>
                <a:t>RaML</a:t>
              </a:r>
              <a:r>
                <a:rPr lang="en-US" sz="2000" b="0" dirty="0">
                  <a:solidFill>
                    <a:schemeClr val="accent6">
                      <a:lumMod val="75000"/>
                    </a:schemeClr>
                  </a:solidFill>
                </a:rPr>
                <a:t>)</a:t>
              </a:r>
            </a:p>
          </p:txBody>
        </p:sp>
        <p:sp>
          <p:nvSpPr>
            <p:cNvPr id="4" name="Freeform: Shape 3">
              <a:extLst>
                <a:ext uri="{FF2B5EF4-FFF2-40B4-BE49-F238E27FC236}">
                  <a16:creationId xmlns:a16="http://schemas.microsoft.com/office/drawing/2014/main" id="{2E81146E-96F9-4B0F-9023-91A504027D22}"/>
                </a:ext>
              </a:extLst>
            </p:cNvPr>
            <p:cNvSpPr/>
            <p:nvPr/>
          </p:nvSpPr>
          <p:spPr>
            <a:xfrm>
              <a:off x="2548512" y="3275271"/>
              <a:ext cx="194688" cy="271036"/>
            </a:xfrm>
            <a:custGeom>
              <a:avLst/>
              <a:gdLst>
                <a:gd name="connsiteX0" fmla="*/ 194688 w 194688"/>
                <a:gd name="connsiteY0" fmla="*/ 271036 h 271036"/>
                <a:gd name="connsiteX1" fmla="*/ 173063 w 194688"/>
                <a:gd name="connsiteY1" fmla="*/ 241185 h 271036"/>
                <a:gd name="connsiteX2" fmla="*/ 165855 w 194688"/>
                <a:gd name="connsiteY2" fmla="*/ 211334 h 271036"/>
                <a:gd name="connsiteX3" fmla="*/ 137023 w 194688"/>
                <a:gd name="connsiteY3" fmla="*/ 127753 h 271036"/>
                <a:gd name="connsiteX4" fmla="*/ 108191 w 194688"/>
                <a:gd name="connsiteY4" fmla="*/ 91932 h 271036"/>
                <a:gd name="connsiteX5" fmla="*/ 93775 w 194688"/>
                <a:gd name="connsiteY5" fmla="*/ 74022 h 271036"/>
                <a:gd name="connsiteX6" fmla="*/ 72150 w 194688"/>
                <a:gd name="connsiteY6" fmla="*/ 62082 h 271036"/>
                <a:gd name="connsiteX7" fmla="*/ 43318 w 194688"/>
                <a:gd name="connsiteY7" fmla="*/ 26261 h 271036"/>
                <a:gd name="connsiteX8" fmla="*/ 28902 w 194688"/>
                <a:gd name="connsiteY8" fmla="*/ 8351 h 271036"/>
                <a:gd name="connsiteX9" fmla="*/ 7278 w 194688"/>
                <a:gd name="connsiteY9" fmla="*/ 2380 h 271036"/>
                <a:gd name="connsiteX10" fmla="*/ 7278 w 194688"/>
                <a:gd name="connsiteY10" fmla="*/ 38201 h 271036"/>
                <a:gd name="connsiteX11" fmla="*/ 14486 w 194688"/>
                <a:gd name="connsiteY11" fmla="*/ 74022 h 271036"/>
                <a:gd name="connsiteX12" fmla="*/ 28902 w 194688"/>
                <a:gd name="connsiteY12" fmla="*/ 115813 h 271036"/>
                <a:gd name="connsiteX13" fmla="*/ 137023 w 194688"/>
                <a:gd name="connsiteY13" fmla="*/ 8351 h 271036"/>
                <a:gd name="connsiteX14" fmla="*/ 173063 w 194688"/>
                <a:gd name="connsiteY14" fmla="*/ 14321 h 27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88" h="271036" extrusionOk="0">
                  <a:moveTo>
                    <a:pt x="194688" y="271036"/>
                  </a:moveTo>
                  <a:cubicBezTo>
                    <a:pt x="187586" y="258939"/>
                    <a:pt x="177936" y="252630"/>
                    <a:pt x="173063" y="241185"/>
                  </a:cubicBezTo>
                  <a:cubicBezTo>
                    <a:pt x="169593" y="231678"/>
                    <a:pt x="167596" y="221313"/>
                    <a:pt x="165855" y="211334"/>
                  </a:cubicBezTo>
                  <a:cubicBezTo>
                    <a:pt x="162610" y="204168"/>
                    <a:pt x="145231" y="135381"/>
                    <a:pt x="137023" y="127753"/>
                  </a:cubicBezTo>
                  <a:cubicBezTo>
                    <a:pt x="135187" y="121989"/>
                    <a:pt x="119404" y="110157"/>
                    <a:pt x="108191" y="91932"/>
                  </a:cubicBezTo>
                  <a:cubicBezTo>
                    <a:pt x="103529" y="86038"/>
                    <a:pt x="102502" y="78116"/>
                    <a:pt x="93775" y="74022"/>
                  </a:cubicBezTo>
                  <a:cubicBezTo>
                    <a:pt x="90603" y="70177"/>
                    <a:pt x="75476" y="63042"/>
                    <a:pt x="72150" y="62082"/>
                  </a:cubicBezTo>
                  <a:cubicBezTo>
                    <a:pt x="67239" y="54430"/>
                    <a:pt x="53830" y="45831"/>
                    <a:pt x="43318" y="26261"/>
                  </a:cubicBezTo>
                  <a:cubicBezTo>
                    <a:pt x="39042" y="20491"/>
                    <a:pt x="38115" y="10338"/>
                    <a:pt x="28902" y="8351"/>
                  </a:cubicBezTo>
                  <a:cubicBezTo>
                    <a:pt x="20481" y="6858"/>
                    <a:pt x="10274" y="1689"/>
                    <a:pt x="7278" y="2380"/>
                  </a:cubicBezTo>
                  <a:cubicBezTo>
                    <a:pt x="-636" y="28985"/>
                    <a:pt x="728" y="11218"/>
                    <a:pt x="7278" y="38201"/>
                  </a:cubicBezTo>
                  <a:cubicBezTo>
                    <a:pt x="10732" y="48705"/>
                    <a:pt x="11618" y="62415"/>
                    <a:pt x="14486" y="74022"/>
                  </a:cubicBezTo>
                  <a:cubicBezTo>
                    <a:pt x="19216" y="93233"/>
                    <a:pt x="21106" y="99116"/>
                    <a:pt x="28902" y="115813"/>
                  </a:cubicBezTo>
                  <a:cubicBezTo>
                    <a:pt x="37129" y="-15386"/>
                    <a:pt x="-10620" y="898"/>
                    <a:pt x="137023" y="8351"/>
                  </a:cubicBezTo>
                  <a:cubicBezTo>
                    <a:pt x="212534" y="11999"/>
                    <a:pt x="116488" y="17122"/>
                    <a:pt x="173063" y="14321"/>
                  </a:cubicBezTo>
                </a:path>
              </a:pathLst>
            </a:custGeom>
            <a:noFill/>
            <a:ln w="19050">
              <a:solidFill>
                <a:schemeClr val="accent6">
                  <a:lumMod val="75000"/>
                </a:schemeClr>
              </a:solidFill>
              <a:extLst>
                <a:ext uri="{C807C97D-BFC1-408E-A445-0C87EB9F89A2}">
                  <ask:lineSketchStyleProps xmlns:ask="http://schemas.microsoft.com/office/drawing/2018/sketchyshapes" sd="2931122416">
                    <a:custGeom>
                      <a:avLst/>
                      <a:gdLst>
                        <a:gd name="connsiteX0" fmla="*/ 274419 w 274419"/>
                        <a:gd name="connsiteY0" fmla="*/ 461252 h 461252"/>
                        <a:gd name="connsiteX1" fmla="*/ 243939 w 274419"/>
                        <a:gd name="connsiteY1" fmla="*/ 410452 h 461252"/>
                        <a:gd name="connsiteX2" fmla="*/ 233779 w 274419"/>
                        <a:gd name="connsiteY2" fmla="*/ 359652 h 461252"/>
                        <a:gd name="connsiteX3" fmla="*/ 193139 w 274419"/>
                        <a:gd name="connsiteY3" fmla="*/ 217412 h 461252"/>
                        <a:gd name="connsiteX4" fmla="*/ 152499 w 274419"/>
                        <a:gd name="connsiteY4" fmla="*/ 156452 h 461252"/>
                        <a:gd name="connsiteX5" fmla="*/ 132179 w 274419"/>
                        <a:gd name="connsiteY5" fmla="*/ 125972 h 461252"/>
                        <a:gd name="connsiteX6" fmla="*/ 101699 w 274419"/>
                        <a:gd name="connsiteY6" fmla="*/ 105652 h 461252"/>
                        <a:gd name="connsiteX7" fmla="*/ 61059 w 274419"/>
                        <a:gd name="connsiteY7" fmla="*/ 44692 h 461252"/>
                        <a:gd name="connsiteX8" fmla="*/ 40739 w 274419"/>
                        <a:gd name="connsiteY8" fmla="*/ 14212 h 461252"/>
                        <a:gd name="connsiteX9" fmla="*/ 10259 w 274419"/>
                        <a:gd name="connsiteY9" fmla="*/ 4052 h 461252"/>
                        <a:gd name="connsiteX10" fmla="*/ 10259 w 274419"/>
                        <a:gd name="connsiteY10" fmla="*/ 65012 h 461252"/>
                        <a:gd name="connsiteX11" fmla="*/ 20419 w 274419"/>
                        <a:gd name="connsiteY11" fmla="*/ 125972 h 461252"/>
                        <a:gd name="connsiteX12" fmla="*/ 40739 w 274419"/>
                        <a:gd name="connsiteY12" fmla="*/ 197092 h 461252"/>
                        <a:gd name="connsiteX13" fmla="*/ 193139 w 274419"/>
                        <a:gd name="connsiteY13" fmla="*/ 14212 h 461252"/>
                        <a:gd name="connsiteX14" fmla="*/ 243939 w 274419"/>
                        <a:gd name="connsiteY14" fmla="*/ 24372 h 46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419" h="461252">
                          <a:moveTo>
                            <a:pt x="274419" y="461252"/>
                          </a:moveTo>
                          <a:cubicBezTo>
                            <a:pt x="264259" y="444319"/>
                            <a:pt x="251273" y="428787"/>
                            <a:pt x="243939" y="410452"/>
                          </a:cubicBezTo>
                          <a:cubicBezTo>
                            <a:pt x="237526" y="394418"/>
                            <a:pt x="237662" y="376478"/>
                            <a:pt x="233779" y="359652"/>
                          </a:cubicBezTo>
                          <a:cubicBezTo>
                            <a:pt x="231388" y="349291"/>
                            <a:pt x="204555" y="234536"/>
                            <a:pt x="193139" y="217412"/>
                          </a:cubicBezTo>
                          <a:lnTo>
                            <a:pt x="152499" y="156452"/>
                          </a:lnTo>
                          <a:cubicBezTo>
                            <a:pt x="145726" y="146292"/>
                            <a:pt x="142339" y="132745"/>
                            <a:pt x="132179" y="125972"/>
                          </a:cubicBezTo>
                          <a:lnTo>
                            <a:pt x="101699" y="105652"/>
                          </a:lnTo>
                          <a:lnTo>
                            <a:pt x="61059" y="44692"/>
                          </a:lnTo>
                          <a:cubicBezTo>
                            <a:pt x="54286" y="34532"/>
                            <a:pt x="52323" y="18073"/>
                            <a:pt x="40739" y="14212"/>
                          </a:cubicBezTo>
                          <a:lnTo>
                            <a:pt x="10259" y="4052"/>
                          </a:lnTo>
                          <a:cubicBezTo>
                            <a:pt x="-5997" y="52820"/>
                            <a:pt x="-578" y="16244"/>
                            <a:pt x="10259" y="65012"/>
                          </a:cubicBezTo>
                          <a:cubicBezTo>
                            <a:pt x="14728" y="85122"/>
                            <a:pt x="16379" y="105772"/>
                            <a:pt x="20419" y="125972"/>
                          </a:cubicBezTo>
                          <a:cubicBezTo>
                            <a:pt x="26798" y="157866"/>
                            <a:pt x="31056" y="168042"/>
                            <a:pt x="40739" y="197092"/>
                          </a:cubicBezTo>
                          <a:cubicBezTo>
                            <a:pt x="52721" y="-30558"/>
                            <a:pt x="-12874" y="-10025"/>
                            <a:pt x="193139" y="14212"/>
                          </a:cubicBezTo>
                          <a:cubicBezTo>
                            <a:pt x="297705" y="26514"/>
                            <a:pt x="170117" y="24372"/>
                            <a:pt x="243939" y="24372"/>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C8504E0A-70E1-4067-A515-F7F598FE2AFA}"/>
              </a:ext>
            </a:extLst>
          </p:cNvPr>
          <p:cNvGrpSpPr/>
          <p:nvPr/>
        </p:nvGrpSpPr>
        <p:grpSpPr>
          <a:xfrm>
            <a:off x="781395" y="4388124"/>
            <a:ext cx="5094853" cy="954107"/>
            <a:chOff x="1221073" y="4607683"/>
            <a:chExt cx="5094853" cy="954107"/>
          </a:xfrm>
        </p:grpSpPr>
        <p:sp>
          <p:nvSpPr>
            <p:cNvPr id="15" name="TextBox 14">
              <a:extLst>
                <a:ext uri="{FF2B5EF4-FFF2-40B4-BE49-F238E27FC236}">
                  <a16:creationId xmlns:a16="http://schemas.microsoft.com/office/drawing/2014/main" id="{1DF3D237-B59B-4981-92FF-5B2B7CE18CB8}"/>
                </a:ext>
              </a:extLst>
            </p:cNvPr>
            <p:cNvSpPr txBox="1"/>
            <p:nvPr/>
          </p:nvSpPr>
          <p:spPr>
            <a:xfrm>
              <a:off x="1221073" y="4607683"/>
              <a:ext cx="1728132" cy="954107"/>
            </a:xfrm>
            <a:prstGeom prst="rect">
              <a:avLst/>
            </a:prstGeom>
            <a:noFill/>
            <a:ln>
              <a:solidFill>
                <a:schemeClr val="tx1"/>
              </a:solidFill>
              <a:prstDash val="dash"/>
            </a:ln>
          </p:spPr>
          <p:txBody>
            <a:bodyPr wrap="square" rIns="91440" rtlCol="0" anchor="ctr">
              <a:spAutoFit/>
            </a:bodyPr>
            <a:lstStyle/>
            <a:p>
              <a:r>
                <a:rPr lang="en-US" sz="1400" b="1" dirty="0">
                  <a:solidFill>
                    <a:schemeClr val="accent6">
                      <a:lumMod val="75000"/>
                    </a:schemeClr>
                  </a:solidFill>
                  <a:latin typeface="Fira Sans" panose="020B0503050000020004" pitchFamily="34" charset="0"/>
                </a:rPr>
                <a:t>input:</a:t>
              </a:r>
              <a:endParaRPr lang="en-US" sz="1400" dirty="0">
                <a:solidFill>
                  <a:schemeClr val="accent6">
                    <a:lumMod val="75000"/>
                  </a:schemeClr>
                </a:solidFill>
                <a:latin typeface="Fira Sans" panose="020B0503050000020004" pitchFamily="34" charset="0"/>
              </a:endParaRPr>
            </a:p>
            <a:p>
              <a:r>
                <a:rPr lang="en-US" sz="1400" dirty="0">
                  <a:solidFill>
                    <a:schemeClr val="accent6">
                      <a:lumMod val="75000"/>
                    </a:schemeClr>
                  </a:solidFill>
                  <a:latin typeface="Fira Sans" panose="020B0503050000020004" pitchFamily="34" charset="0"/>
                </a:rPr>
                <a:t>program with</a:t>
              </a:r>
            </a:p>
            <a:p>
              <a:r>
                <a:rPr lang="en-US" sz="1400" dirty="0">
                  <a:solidFill>
                    <a:schemeClr val="accent6">
                      <a:lumMod val="75000"/>
                    </a:schemeClr>
                  </a:solidFill>
                  <a:latin typeface="Fira Sans" panose="020B0503050000020004" pitchFamily="34" charset="0"/>
                </a:rPr>
                <a:t>cost model</a:t>
              </a:r>
            </a:p>
            <a:p>
              <a:r>
                <a:rPr lang="en-US" sz="1400" dirty="0">
                  <a:solidFill>
                    <a:schemeClr val="accent6">
                      <a:lumMod val="75000"/>
                    </a:schemeClr>
                  </a:solidFill>
                  <a:latin typeface="Fira Sans" panose="020B0503050000020004" pitchFamily="34" charset="0"/>
                </a:rPr>
                <a:t>(e.g. insert sort)</a:t>
              </a:r>
            </a:p>
          </p:txBody>
        </p:sp>
        <p:sp>
          <p:nvSpPr>
            <p:cNvPr id="16" name="TextBox 15">
              <a:extLst>
                <a:ext uri="{FF2B5EF4-FFF2-40B4-BE49-F238E27FC236}">
                  <a16:creationId xmlns:a16="http://schemas.microsoft.com/office/drawing/2014/main" id="{454127AF-293A-4D93-A29D-4DE084A91D38}"/>
                </a:ext>
              </a:extLst>
            </p:cNvPr>
            <p:cNvSpPr txBox="1"/>
            <p:nvPr/>
          </p:nvSpPr>
          <p:spPr>
            <a:xfrm>
              <a:off x="3404344" y="4884682"/>
              <a:ext cx="817853" cy="400110"/>
            </a:xfrm>
            <a:prstGeom prst="rect">
              <a:avLst/>
            </a:prstGeom>
            <a:solidFill>
              <a:schemeClr val="accent6">
                <a:lumMod val="20000"/>
                <a:lumOff val="80000"/>
              </a:schemeClr>
            </a:solidFill>
          </p:spPr>
          <p:txBody>
            <a:bodyPr wrap="none" rtlCol="0">
              <a:spAutoFit/>
            </a:bodyPr>
            <a:lstStyle/>
            <a:p>
              <a:r>
                <a:rPr lang="en-US" sz="2000" b="1" dirty="0" err="1">
                  <a:solidFill>
                    <a:schemeClr val="accent6">
                      <a:lumMod val="75000"/>
                    </a:schemeClr>
                  </a:solidFill>
                  <a:latin typeface="Fira Sans" panose="020B0503050000020004" pitchFamily="34" charset="0"/>
                </a:rPr>
                <a:t>RaML</a:t>
              </a:r>
              <a:endParaRPr lang="en-US" sz="2000" b="1" dirty="0">
                <a:solidFill>
                  <a:schemeClr val="accent6">
                    <a:lumMod val="75000"/>
                  </a:schemeClr>
                </a:solidFill>
                <a:latin typeface="Fira Sans" panose="020B05030500000200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2C31D3-0AC5-495C-9FCA-AF41F4B8D931}"/>
                    </a:ext>
                  </a:extLst>
                </p:cNvPr>
                <p:cNvSpPr txBox="1"/>
                <p:nvPr/>
              </p:nvSpPr>
              <p:spPr>
                <a:xfrm>
                  <a:off x="4677336" y="4607683"/>
                  <a:ext cx="1638590" cy="954107"/>
                </a:xfrm>
                <a:prstGeom prst="rect">
                  <a:avLst/>
                </a:prstGeom>
                <a:noFill/>
                <a:ln>
                  <a:solidFill>
                    <a:schemeClr val="tx1"/>
                  </a:solidFill>
                  <a:prstDash val="dash"/>
                </a:ln>
              </p:spPr>
              <p:txBody>
                <a:bodyPr wrap="none" rtlCol="0">
                  <a:spAutoFit/>
                </a:bodyPr>
                <a:lstStyle/>
                <a:p>
                  <a:r>
                    <a:rPr lang="en-US" sz="1400" b="1" dirty="0">
                      <a:solidFill>
                        <a:schemeClr val="accent6">
                          <a:lumMod val="75000"/>
                        </a:schemeClr>
                      </a:solidFill>
                      <a:latin typeface="Fira Sans" panose="020B0503050000020004" pitchFamily="34" charset="0"/>
                    </a:rPr>
                    <a:t>output:</a:t>
                  </a:r>
                </a:p>
                <a:p>
                  <a:r>
                    <a:rPr lang="en-US" sz="1400" dirty="0">
                      <a:solidFill>
                        <a:schemeClr val="accent6">
                          <a:lumMod val="75000"/>
                        </a:schemeClr>
                      </a:solidFill>
                      <a:latin typeface="Fira Sans" panose="020B0503050000020004" pitchFamily="34" charset="0"/>
                    </a:rPr>
                    <a:t>“this program has</a:t>
                  </a:r>
                </a:p>
                <a:p>
                  <a:r>
                    <a:rPr lang="en-US" sz="1400" dirty="0">
                      <a:solidFill>
                        <a:schemeClr val="accent6">
                          <a:lumMod val="75000"/>
                        </a:schemeClr>
                      </a:solidFill>
                      <a:latin typeface="Fira Sans" panose="020B0503050000020004" pitchFamily="34" charset="0"/>
                    </a:rPr>
                    <a:t>O(</a:t>
                  </a:r>
                  <a14:m>
                    <m:oMath xmlns:m="http://schemas.openxmlformats.org/officeDocument/2006/math">
                      <m:sSup>
                        <m:sSupPr>
                          <m:ctrlPr>
                            <a:rPr lang="en-US" sz="1400" i="1" smtClean="0">
                              <a:solidFill>
                                <a:schemeClr val="accent6">
                                  <a:lumMod val="75000"/>
                                </a:schemeClr>
                              </a:solidFill>
                              <a:latin typeface="Cambria Math" panose="02040503050406030204" pitchFamily="18" charset="0"/>
                            </a:rPr>
                          </m:ctrlPr>
                        </m:sSupPr>
                        <m:e>
                          <m:r>
                            <a:rPr lang="en-US" sz="1400" b="0" i="1" smtClean="0">
                              <a:solidFill>
                                <a:schemeClr val="accent6">
                                  <a:lumMod val="75000"/>
                                </a:schemeClr>
                              </a:solidFill>
                              <a:latin typeface="Cambria Math" panose="02040503050406030204" pitchFamily="18" charset="0"/>
                            </a:rPr>
                            <m:t>𝑛</m:t>
                          </m:r>
                        </m:e>
                        <m:sup>
                          <m:r>
                            <a:rPr lang="en-US" sz="1400" b="0" i="1" smtClean="0">
                              <a:solidFill>
                                <a:schemeClr val="accent6">
                                  <a:lumMod val="75000"/>
                                </a:schemeClr>
                              </a:solidFill>
                              <a:latin typeface="Cambria Math" panose="02040503050406030204" pitchFamily="18" charset="0"/>
                            </a:rPr>
                            <m:t>2</m:t>
                          </m:r>
                        </m:sup>
                      </m:sSup>
                    </m:oMath>
                  </a14:m>
                  <a:r>
                    <a:rPr lang="en-US" sz="1400" dirty="0">
                      <a:solidFill>
                        <a:schemeClr val="accent6">
                          <a:lumMod val="75000"/>
                        </a:schemeClr>
                      </a:solidFill>
                      <a:latin typeface="Fira Sans" panose="020B0503050000020004" pitchFamily="34" charset="0"/>
                    </a:rPr>
                    <a:t>) worst-case</a:t>
                  </a:r>
                </a:p>
                <a:p>
                  <a:r>
                    <a:rPr lang="en-US" sz="1400" dirty="0">
                      <a:solidFill>
                        <a:schemeClr val="accent6">
                          <a:lumMod val="75000"/>
                        </a:schemeClr>
                      </a:solidFill>
                      <a:latin typeface="Fira Sans" panose="020B0503050000020004" pitchFamily="34" charset="0"/>
                    </a:rPr>
                    <a:t>resource use”</a:t>
                  </a:r>
                </a:p>
              </p:txBody>
            </p:sp>
          </mc:Choice>
          <mc:Fallback xmlns="">
            <p:sp>
              <p:nvSpPr>
                <p:cNvPr id="17" name="TextBox 16">
                  <a:extLst>
                    <a:ext uri="{FF2B5EF4-FFF2-40B4-BE49-F238E27FC236}">
                      <a16:creationId xmlns:a16="http://schemas.microsoft.com/office/drawing/2014/main" id="{E82C31D3-0AC5-495C-9FCA-AF41F4B8D931}"/>
                    </a:ext>
                  </a:extLst>
                </p:cNvPr>
                <p:cNvSpPr txBox="1">
                  <a:spLocks noRot="1" noChangeAspect="1" noMove="1" noResize="1" noEditPoints="1" noAdjustHandles="1" noChangeArrowheads="1" noChangeShapeType="1" noTextEdit="1"/>
                </p:cNvSpPr>
                <p:nvPr/>
              </p:nvSpPr>
              <p:spPr>
                <a:xfrm>
                  <a:off x="4677336" y="4607683"/>
                  <a:ext cx="1638590" cy="954107"/>
                </a:xfrm>
                <a:prstGeom prst="rect">
                  <a:avLst/>
                </a:prstGeom>
                <a:blipFill>
                  <a:blip r:embed="rId3"/>
                  <a:stretch>
                    <a:fillRect l="-738" t="-633" b="-5063"/>
                  </a:stretch>
                </a:blipFill>
                <a:ln>
                  <a:solidFill>
                    <a:schemeClr val="tx1"/>
                  </a:solidFill>
                  <a:prstDash val="dash"/>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D0CDEB69-923D-4987-8BCC-5FA966695B2D}"/>
                </a:ext>
              </a:extLst>
            </p:cNvPr>
            <p:cNvCxnSpPr>
              <a:stCxn id="15" idx="3"/>
              <a:endCxn id="16" idx="1"/>
            </p:cNvCxnSpPr>
            <p:nvPr/>
          </p:nvCxnSpPr>
          <p:spPr>
            <a:xfrm>
              <a:off x="2949205" y="5084737"/>
              <a:ext cx="455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A3AE717-0427-4858-8975-F3030940BC39}"/>
                </a:ext>
              </a:extLst>
            </p:cNvPr>
            <p:cNvCxnSpPr>
              <a:stCxn id="16" idx="3"/>
              <a:endCxn id="17" idx="1"/>
            </p:cNvCxnSpPr>
            <p:nvPr/>
          </p:nvCxnSpPr>
          <p:spPr>
            <a:xfrm>
              <a:off x="4222197" y="5084737"/>
              <a:ext cx="455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82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t>Existing systems make tradeoffs.</a:t>
            </a:r>
          </a:p>
        </p:txBody>
      </p:sp>
      <p:cxnSp>
        <p:nvCxnSpPr>
          <p:cNvPr id="19" name="Straight Arrow Connector 18">
            <a:extLst>
              <a:ext uri="{FF2B5EF4-FFF2-40B4-BE49-F238E27FC236}">
                <a16:creationId xmlns:a16="http://schemas.microsoft.com/office/drawing/2014/main" id="{3E45BEF7-F852-4F58-A177-E7E6D6DDD79E}"/>
              </a:ext>
            </a:extLst>
          </p:cNvPr>
          <p:cNvCxnSpPr>
            <a:cxnSpLocks/>
          </p:cNvCxnSpPr>
          <p:nvPr/>
        </p:nvCxnSpPr>
        <p:spPr>
          <a:xfrm>
            <a:off x="781395" y="2729100"/>
            <a:ext cx="7509165" cy="0"/>
          </a:xfrm>
          <a:prstGeom prst="straightConnector1">
            <a:avLst/>
          </a:prstGeom>
          <a:ln w="57150">
            <a:solidFill>
              <a:srgbClr val="7794A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F59D72-8879-46EB-A1C9-38F74D1AAC93}"/>
              </a:ext>
            </a:extLst>
          </p:cNvPr>
          <p:cNvSpPr txBox="1"/>
          <p:nvPr/>
        </p:nvSpPr>
        <p:spPr>
          <a:xfrm>
            <a:off x="7366002" y="2934097"/>
            <a:ext cx="1026243"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expressive</a:t>
            </a:r>
          </a:p>
        </p:txBody>
      </p:sp>
      <p:sp>
        <p:nvSpPr>
          <p:cNvPr id="8" name="TextBox 7">
            <a:extLst>
              <a:ext uri="{FF2B5EF4-FFF2-40B4-BE49-F238E27FC236}">
                <a16:creationId xmlns:a16="http://schemas.microsoft.com/office/drawing/2014/main" id="{8444282E-E2D9-4172-A815-804C53CC8EA5}"/>
              </a:ext>
            </a:extLst>
          </p:cNvPr>
          <p:cNvSpPr txBox="1"/>
          <p:nvPr/>
        </p:nvSpPr>
        <p:spPr>
          <a:xfrm>
            <a:off x="751755" y="2934097"/>
            <a:ext cx="1077539" cy="307777"/>
          </a:xfrm>
          <a:prstGeom prst="rect">
            <a:avLst/>
          </a:prstGeom>
          <a:noFill/>
        </p:spPr>
        <p:txBody>
          <a:bodyPr wrap="none" rtlCol="0">
            <a:spAutoFit/>
          </a:bodyPr>
          <a:lstStyle/>
          <a:p>
            <a:r>
              <a:rPr lang="en-US" sz="1400" i="1" dirty="0">
                <a:solidFill>
                  <a:srgbClr val="7794A1"/>
                </a:solidFill>
                <a:latin typeface="Fira Sans" panose="020B0503050000020004" pitchFamily="34" charset="0"/>
              </a:rPr>
              <a:t>automated</a:t>
            </a:r>
          </a:p>
        </p:txBody>
      </p:sp>
      <p:sp>
        <p:nvSpPr>
          <p:cNvPr id="2" name="Freeform: Shape 1">
            <a:extLst>
              <a:ext uri="{FF2B5EF4-FFF2-40B4-BE49-F238E27FC236}">
                <a16:creationId xmlns:a16="http://schemas.microsoft.com/office/drawing/2014/main" id="{FA6BED35-BBD2-45F7-89D2-AFDDF7D09B58}"/>
              </a:ext>
            </a:extLst>
          </p:cNvPr>
          <p:cNvSpPr/>
          <p:nvPr/>
        </p:nvSpPr>
        <p:spPr>
          <a:xfrm>
            <a:off x="525335" y="2265511"/>
            <a:ext cx="2085785" cy="1087289"/>
          </a:xfrm>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extrusionOk="0">
                <a:moveTo>
                  <a:pt x="399225" y="30649"/>
                </a:moveTo>
                <a:cubicBezTo>
                  <a:pt x="352394" y="103882"/>
                  <a:pt x="143870" y="397036"/>
                  <a:pt x="2985" y="558969"/>
                </a:cubicBezTo>
                <a:cubicBezTo>
                  <a:pt x="-10255" y="580688"/>
                  <a:pt x="17905" y="599852"/>
                  <a:pt x="23305" y="619929"/>
                </a:cubicBezTo>
                <a:cubicBezTo>
                  <a:pt x="80662" y="737408"/>
                  <a:pt x="-3894" y="563914"/>
                  <a:pt x="53785" y="680889"/>
                </a:cubicBezTo>
                <a:cubicBezTo>
                  <a:pt x="62595" y="700175"/>
                  <a:pt x="67655" y="725187"/>
                  <a:pt x="74105" y="741849"/>
                </a:cubicBezTo>
                <a:cubicBezTo>
                  <a:pt x="77186" y="751982"/>
                  <a:pt x="83776" y="766169"/>
                  <a:pt x="84265" y="772329"/>
                </a:cubicBezTo>
                <a:cubicBezTo>
                  <a:pt x="92896" y="797152"/>
                  <a:pt x="95304" y="815041"/>
                  <a:pt x="114745" y="833289"/>
                </a:cubicBezTo>
                <a:cubicBezTo>
                  <a:pt x="134755" y="847938"/>
                  <a:pt x="153644" y="856852"/>
                  <a:pt x="175705" y="873929"/>
                </a:cubicBezTo>
                <a:cubicBezTo>
                  <a:pt x="180429" y="883558"/>
                  <a:pt x="212417" y="903041"/>
                  <a:pt x="236665" y="914569"/>
                </a:cubicBezTo>
                <a:cubicBezTo>
                  <a:pt x="247442" y="924558"/>
                  <a:pt x="261407" y="934400"/>
                  <a:pt x="267145" y="934889"/>
                </a:cubicBezTo>
                <a:cubicBezTo>
                  <a:pt x="278884" y="940468"/>
                  <a:pt x="285539" y="950837"/>
                  <a:pt x="297625" y="955209"/>
                </a:cubicBezTo>
                <a:cubicBezTo>
                  <a:pt x="347068" y="980832"/>
                  <a:pt x="456496" y="995463"/>
                  <a:pt x="510985" y="1026329"/>
                </a:cubicBezTo>
                <a:cubicBezTo>
                  <a:pt x="520066" y="1030579"/>
                  <a:pt x="532877" y="1031256"/>
                  <a:pt x="541465" y="1036489"/>
                </a:cubicBezTo>
                <a:cubicBezTo>
                  <a:pt x="561167" y="1048602"/>
                  <a:pt x="578753" y="1074023"/>
                  <a:pt x="602425" y="1077129"/>
                </a:cubicBezTo>
                <a:cubicBezTo>
                  <a:pt x="623059" y="1082894"/>
                  <a:pt x="646158" y="1084952"/>
                  <a:pt x="653225" y="1087289"/>
                </a:cubicBezTo>
                <a:cubicBezTo>
                  <a:pt x="667148" y="1086020"/>
                  <a:pt x="896578" y="1077319"/>
                  <a:pt x="947865" y="1066969"/>
                </a:cubicBezTo>
                <a:cubicBezTo>
                  <a:pt x="969945" y="1059546"/>
                  <a:pt x="986370" y="1048123"/>
                  <a:pt x="1008825" y="1046649"/>
                </a:cubicBezTo>
                <a:cubicBezTo>
                  <a:pt x="1026970" y="1042482"/>
                  <a:pt x="1043252" y="1037743"/>
                  <a:pt x="1059625" y="1036489"/>
                </a:cubicBezTo>
                <a:cubicBezTo>
                  <a:pt x="1125590" y="1013716"/>
                  <a:pt x="1059381" y="1031532"/>
                  <a:pt x="1151065" y="1016169"/>
                </a:cubicBezTo>
                <a:cubicBezTo>
                  <a:pt x="1170853" y="1011901"/>
                  <a:pt x="1192441" y="1011323"/>
                  <a:pt x="1212025" y="1006009"/>
                </a:cubicBezTo>
                <a:cubicBezTo>
                  <a:pt x="1221515" y="1004583"/>
                  <a:pt x="1232558" y="999813"/>
                  <a:pt x="1242505" y="995849"/>
                </a:cubicBezTo>
                <a:cubicBezTo>
                  <a:pt x="1259794" y="991730"/>
                  <a:pt x="1278715" y="987858"/>
                  <a:pt x="1293305" y="985689"/>
                </a:cubicBezTo>
                <a:cubicBezTo>
                  <a:pt x="1320204" y="978597"/>
                  <a:pt x="1337260" y="965061"/>
                  <a:pt x="1364425" y="965369"/>
                </a:cubicBezTo>
                <a:cubicBezTo>
                  <a:pt x="1437876" y="973414"/>
                  <a:pt x="1509891" y="963096"/>
                  <a:pt x="1587945" y="955209"/>
                </a:cubicBezTo>
                <a:cubicBezTo>
                  <a:pt x="1658463" y="947104"/>
                  <a:pt x="1665514" y="946884"/>
                  <a:pt x="1730185" y="934889"/>
                </a:cubicBezTo>
                <a:cubicBezTo>
                  <a:pt x="1820645" y="919018"/>
                  <a:pt x="1745689" y="920983"/>
                  <a:pt x="1821625" y="914569"/>
                </a:cubicBezTo>
                <a:cubicBezTo>
                  <a:pt x="1840380" y="911649"/>
                  <a:pt x="1854951" y="908642"/>
                  <a:pt x="1872425" y="904409"/>
                </a:cubicBezTo>
                <a:cubicBezTo>
                  <a:pt x="1882893" y="902551"/>
                  <a:pt x="1893908" y="898241"/>
                  <a:pt x="1902905" y="894249"/>
                </a:cubicBezTo>
                <a:cubicBezTo>
                  <a:pt x="1924253" y="882388"/>
                  <a:pt x="1963865" y="853609"/>
                  <a:pt x="1963865" y="853609"/>
                </a:cubicBezTo>
                <a:cubicBezTo>
                  <a:pt x="1991232" y="761302"/>
                  <a:pt x="1926107" y="895537"/>
                  <a:pt x="1994345" y="782489"/>
                </a:cubicBezTo>
                <a:cubicBezTo>
                  <a:pt x="2001917" y="762816"/>
                  <a:pt x="2005548" y="742586"/>
                  <a:pt x="2014665" y="721529"/>
                </a:cubicBezTo>
                <a:cubicBezTo>
                  <a:pt x="2022428" y="697467"/>
                  <a:pt x="2027162" y="681149"/>
                  <a:pt x="2034985" y="660569"/>
                </a:cubicBezTo>
                <a:cubicBezTo>
                  <a:pt x="2047850" y="636535"/>
                  <a:pt x="2048145" y="618350"/>
                  <a:pt x="2055305" y="599609"/>
                </a:cubicBezTo>
                <a:cubicBezTo>
                  <a:pt x="2058434" y="589646"/>
                  <a:pt x="2062742" y="577711"/>
                  <a:pt x="2065465" y="569129"/>
                </a:cubicBezTo>
                <a:cubicBezTo>
                  <a:pt x="2084269" y="506431"/>
                  <a:pt x="2072762" y="539953"/>
                  <a:pt x="2085785" y="477689"/>
                </a:cubicBezTo>
                <a:cubicBezTo>
                  <a:pt x="2079765" y="404007"/>
                  <a:pt x="2082749" y="384280"/>
                  <a:pt x="2065465" y="325289"/>
                </a:cubicBezTo>
                <a:cubicBezTo>
                  <a:pt x="2062273" y="303160"/>
                  <a:pt x="2057169" y="282826"/>
                  <a:pt x="2045145" y="264329"/>
                </a:cubicBezTo>
                <a:cubicBezTo>
                  <a:pt x="2031626" y="243099"/>
                  <a:pt x="2022559" y="214719"/>
                  <a:pt x="2004505" y="203369"/>
                </a:cubicBezTo>
                <a:cubicBezTo>
                  <a:pt x="1944886" y="168087"/>
                  <a:pt x="1977487" y="188353"/>
                  <a:pt x="1913065" y="122089"/>
                </a:cubicBezTo>
                <a:cubicBezTo>
                  <a:pt x="1893241" y="100616"/>
                  <a:pt x="1850364" y="57684"/>
                  <a:pt x="1821625" y="50969"/>
                </a:cubicBezTo>
                <a:cubicBezTo>
                  <a:pt x="1798108" y="50677"/>
                  <a:pt x="1780154" y="46398"/>
                  <a:pt x="1770825" y="40809"/>
                </a:cubicBezTo>
                <a:cubicBezTo>
                  <a:pt x="1720360" y="54873"/>
                  <a:pt x="1633773" y="51950"/>
                  <a:pt x="1577785" y="71289"/>
                </a:cubicBezTo>
                <a:cubicBezTo>
                  <a:pt x="1552005" y="84564"/>
                  <a:pt x="1534743" y="83964"/>
                  <a:pt x="1516825" y="91609"/>
                </a:cubicBezTo>
                <a:cubicBezTo>
                  <a:pt x="1508145" y="95951"/>
                  <a:pt x="1496460" y="99678"/>
                  <a:pt x="1486345" y="101769"/>
                </a:cubicBezTo>
                <a:cubicBezTo>
                  <a:pt x="1468016" y="109581"/>
                  <a:pt x="1448847" y="107287"/>
                  <a:pt x="1435545" y="111929"/>
                </a:cubicBezTo>
                <a:cubicBezTo>
                  <a:pt x="1415111" y="115206"/>
                  <a:pt x="1397697" y="117030"/>
                  <a:pt x="1374585" y="122089"/>
                </a:cubicBezTo>
                <a:cubicBezTo>
                  <a:pt x="1366103" y="124877"/>
                  <a:pt x="1354888" y="127437"/>
                  <a:pt x="1344105" y="132249"/>
                </a:cubicBezTo>
                <a:cubicBezTo>
                  <a:pt x="1268940" y="128768"/>
                  <a:pt x="1161490" y="118224"/>
                  <a:pt x="1069785" y="122089"/>
                </a:cubicBezTo>
                <a:cubicBezTo>
                  <a:pt x="1022891" y="119114"/>
                  <a:pt x="989476" y="105880"/>
                  <a:pt x="947865" y="101769"/>
                </a:cubicBezTo>
                <a:cubicBezTo>
                  <a:pt x="801138" y="84592"/>
                  <a:pt x="994922" y="129376"/>
                  <a:pt x="815785" y="81449"/>
                </a:cubicBezTo>
                <a:cubicBezTo>
                  <a:pt x="792360" y="78402"/>
                  <a:pt x="775352" y="73675"/>
                  <a:pt x="754825" y="71289"/>
                </a:cubicBezTo>
                <a:cubicBezTo>
                  <a:pt x="635617" y="38132"/>
                  <a:pt x="721749" y="65451"/>
                  <a:pt x="561785" y="50969"/>
                </a:cubicBezTo>
                <a:cubicBezTo>
                  <a:pt x="538131" y="46881"/>
                  <a:pt x="517101" y="43232"/>
                  <a:pt x="490665" y="40809"/>
                </a:cubicBezTo>
                <a:cubicBezTo>
                  <a:pt x="475765" y="41851"/>
                  <a:pt x="462976" y="44667"/>
                  <a:pt x="450025" y="50969"/>
                </a:cubicBezTo>
                <a:cubicBezTo>
                  <a:pt x="441779" y="53880"/>
                  <a:pt x="429640" y="63319"/>
                  <a:pt x="419545" y="61129"/>
                </a:cubicBezTo>
                <a:cubicBezTo>
                  <a:pt x="412848" y="52436"/>
                  <a:pt x="458556" y="-57876"/>
                  <a:pt x="399225" y="30649"/>
                </a:cubicBezTo>
                <a:close/>
              </a:path>
            </a:pathLst>
          </a:custGeom>
          <a:noFill/>
          <a:ln w="19050">
            <a:solidFill>
              <a:schemeClr val="accent6">
                <a:lumMod val="75000"/>
              </a:schemeClr>
            </a:solidFill>
            <a:prstDash val="dash"/>
            <a:extLst>
              <a:ext uri="{C807C97D-BFC1-408E-A445-0C87EB9F89A2}">
                <ask:lineSketchStyleProps xmlns:ask="http://schemas.microsoft.com/office/drawing/2018/sketchyshapes" sd="2868771900">
                  <a:custGeom>
                    <a:avLst/>
                    <a:gdLst>
                      <a:gd name="connsiteX0" fmla="*/ 399225 w 2085785"/>
                      <a:gd name="connsiteY0" fmla="*/ 30649 h 1087289"/>
                      <a:gd name="connsiteX1" fmla="*/ 2985 w 2085785"/>
                      <a:gd name="connsiteY1" fmla="*/ 558969 h 1087289"/>
                      <a:gd name="connsiteX2" fmla="*/ 23305 w 2085785"/>
                      <a:gd name="connsiteY2" fmla="*/ 619929 h 1087289"/>
                      <a:gd name="connsiteX3" fmla="*/ 53785 w 2085785"/>
                      <a:gd name="connsiteY3" fmla="*/ 680889 h 1087289"/>
                      <a:gd name="connsiteX4" fmla="*/ 74105 w 2085785"/>
                      <a:gd name="connsiteY4" fmla="*/ 741849 h 1087289"/>
                      <a:gd name="connsiteX5" fmla="*/ 84265 w 2085785"/>
                      <a:gd name="connsiteY5" fmla="*/ 772329 h 1087289"/>
                      <a:gd name="connsiteX6" fmla="*/ 114745 w 2085785"/>
                      <a:gd name="connsiteY6" fmla="*/ 833289 h 1087289"/>
                      <a:gd name="connsiteX7" fmla="*/ 175705 w 2085785"/>
                      <a:gd name="connsiteY7" fmla="*/ 873929 h 1087289"/>
                      <a:gd name="connsiteX8" fmla="*/ 236665 w 2085785"/>
                      <a:gd name="connsiteY8" fmla="*/ 914569 h 1087289"/>
                      <a:gd name="connsiteX9" fmla="*/ 267145 w 2085785"/>
                      <a:gd name="connsiteY9" fmla="*/ 934889 h 1087289"/>
                      <a:gd name="connsiteX10" fmla="*/ 297625 w 2085785"/>
                      <a:gd name="connsiteY10" fmla="*/ 955209 h 1087289"/>
                      <a:gd name="connsiteX11" fmla="*/ 510985 w 2085785"/>
                      <a:gd name="connsiteY11" fmla="*/ 1026329 h 1087289"/>
                      <a:gd name="connsiteX12" fmla="*/ 541465 w 2085785"/>
                      <a:gd name="connsiteY12" fmla="*/ 1036489 h 1087289"/>
                      <a:gd name="connsiteX13" fmla="*/ 602425 w 2085785"/>
                      <a:gd name="connsiteY13" fmla="*/ 1077129 h 1087289"/>
                      <a:gd name="connsiteX14" fmla="*/ 653225 w 2085785"/>
                      <a:gd name="connsiteY14" fmla="*/ 1087289 h 1087289"/>
                      <a:gd name="connsiteX15" fmla="*/ 947865 w 2085785"/>
                      <a:gd name="connsiteY15" fmla="*/ 1066969 h 1087289"/>
                      <a:gd name="connsiteX16" fmla="*/ 1008825 w 2085785"/>
                      <a:gd name="connsiteY16" fmla="*/ 1046649 h 1087289"/>
                      <a:gd name="connsiteX17" fmla="*/ 1059625 w 2085785"/>
                      <a:gd name="connsiteY17" fmla="*/ 1036489 h 1087289"/>
                      <a:gd name="connsiteX18" fmla="*/ 1151065 w 2085785"/>
                      <a:gd name="connsiteY18" fmla="*/ 1016169 h 1087289"/>
                      <a:gd name="connsiteX19" fmla="*/ 1212025 w 2085785"/>
                      <a:gd name="connsiteY19" fmla="*/ 1006009 h 1087289"/>
                      <a:gd name="connsiteX20" fmla="*/ 1242505 w 2085785"/>
                      <a:gd name="connsiteY20" fmla="*/ 995849 h 1087289"/>
                      <a:gd name="connsiteX21" fmla="*/ 1293305 w 2085785"/>
                      <a:gd name="connsiteY21" fmla="*/ 985689 h 1087289"/>
                      <a:gd name="connsiteX22" fmla="*/ 1364425 w 2085785"/>
                      <a:gd name="connsiteY22" fmla="*/ 965369 h 1087289"/>
                      <a:gd name="connsiteX23" fmla="*/ 1587945 w 2085785"/>
                      <a:gd name="connsiteY23" fmla="*/ 955209 h 1087289"/>
                      <a:gd name="connsiteX24" fmla="*/ 1730185 w 2085785"/>
                      <a:gd name="connsiteY24" fmla="*/ 934889 h 1087289"/>
                      <a:gd name="connsiteX25" fmla="*/ 1821625 w 2085785"/>
                      <a:gd name="connsiteY25" fmla="*/ 914569 h 1087289"/>
                      <a:gd name="connsiteX26" fmla="*/ 1872425 w 2085785"/>
                      <a:gd name="connsiteY26" fmla="*/ 904409 h 1087289"/>
                      <a:gd name="connsiteX27" fmla="*/ 1902905 w 2085785"/>
                      <a:gd name="connsiteY27" fmla="*/ 894249 h 1087289"/>
                      <a:gd name="connsiteX28" fmla="*/ 1963865 w 2085785"/>
                      <a:gd name="connsiteY28" fmla="*/ 853609 h 1087289"/>
                      <a:gd name="connsiteX29" fmla="*/ 1994345 w 2085785"/>
                      <a:gd name="connsiteY29" fmla="*/ 782489 h 1087289"/>
                      <a:gd name="connsiteX30" fmla="*/ 2014665 w 2085785"/>
                      <a:gd name="connsiteY30" fmla="*/ 721529 h 1087289"/>
                      <a:gd name="connsiteX31" fmla="*/ 2034985 w 2085785"/>
                      <a:gd name="connsiteY31" fmla="*/ 660569 h 1087289"/>
                      <a:gd name="connsiteX32" fmla="*/ 2055305 w 2085785"/>
                      <a:gd name="connsiteY32" fmla="*/ 599609 h 1087289"/>
                      <a:gd name="connsiteX33" fmla="*/ 2065465 w 2085785"/>
                      <a:gd name="connsiteY33" fmla="*/ 569129 h 1087289"/>
                      <a:gd name="connsiteX34" fmla="*/ 2085785 w 2085785"/>
                      <a:gd name="connsiteY34" fmla="*/ 477689 h 1087289"/>
                      <a:gd name="connsiteX35" fmla="*/ 2065465 w 2085785"/>
                      <a:gd name="connsiteY35" fmla="*/ 325289 h 1087289"/>
                      <a:gd name="connsiteX36" fmla="*/ 2045145 w 2085785"/>
                      <a:gd name="connsiteY36" fmla="*/ 264329 h 1087289"/>
                      <a:gd name="connsiteX37" fmla="*/ 2004505 w 2085785"/>
                      <a:gd name="connsiteY37" fmla="*/ 203369 h 1087289"/>
                      <a:gd name="connsiteX38" fmla="*/ 1913065 w 2085785"/>
                      <a:gd name="connsiteY38" fmla="*/ 122089 h 1087289"/>
                      <a:gd name="connsiteX39" fmla="*/ 1821625 w 2085785"/>
                      <a:gd name="connsiteY39" fmla="*/ 50969 h 1087289"/>
                      <a:gd name="connsiteX40" fmla="*/ 1770825 w 2085785"/>
                      <a:gd name="connsiteY40" fmla="*/ 40809 h 1087289"/>
                      <a:gd name="connsiteX41" fmla="*/ 1577785 w 2085785"/>
                      <a:gd name="connsiteY41" fmla="*/ 71289 h 1087289"/>
                      <a:gd name="connsiteX42" fmla="*/ 1516825 w 2085785"/>
                      <a:gd name="connsiteY42" fmla="*/ 91609 h 1087289"/>
                      <a:gd name="connsiteX43" fmla="*/ 1486345 w 2085785"/>
                      <a:gd name="connsiteY43" fmla="*/ 101769 h 1087289"/>
                      <a:gd name="connsiteX44" fmla="*/ 1435545 w 2085785"/>
                      <a:gd name="connsiteY44" fmla="*/ 111929 h 1087289"/>
                      <a:gd name="connsiteX45" fmla="*/ 1374585 w 2085785"/>
                      <a:gd name="connsiteY45" fmla="*/ 122089 h 1087289"/>
                      <a:gd name="connsiteX46" fmla="*/ 1344105 w 2085785"/>
                      <a:gd name="connsiteY46" fmla="*/ 132249 h 1087289"/>
                      <a:gd name="connsiteX47" fmla="*/ 1069785 w 2085785"/>
                      <a:gd name="connsiteY47" fmla="*/ 122089 h 1087289"/>
                      <a:gd name="connsiteX48" fmla="*/ 947865 w 2085785"/>
                      <a:gd name="connsiteY48" fmla="*/ 101769 h 1087289"/>
                      <a:gd name="connsiteX49" fmla="*/ 815785 w 2085785"/>
                      <a:gd name="connsiteY49" fmla="*/ 81449 h 1087289"/>
                      <a:gd name="connsiteX50" fmla="*/ 754825 w 2085785"/>
                      <a:gd name="connsiteY50" fmla="*/ 71289 h 1087289"/>
                      <a:gd name="connsiteX51" fmla="*/ 561785 w 2085785"/>
                      <a:gd name="connsiteY51" fmla="*/ 50969 h 1087289"/>
                      <a:gd name="connsiteX52" fmla="*/ 490665 w 2085785"/>
                      <a:gd name="connsiteY52" fmla="*/ 40809 h 1087289"/>
                      <a:gd name="connsiteX53" fmla="*/ 450025 w 2085785"/>
                      <a:gd name="connsiteY53" fmla="*/ 50969 h 1087289"/>
                      <a:gd name="connsiteX54" fmla="*/ 419545 w 2085785"/>
                      <a:gd name="connsiteY54" fmla="*/ 61129 h 1087289"/>
                      <a:gd name="connsiteX55" fmla="*/ 399225 w 2085785"/>
                      <a:gd name="connsiteY55" fmla="*/ 30649 h 10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85785" h="1087289">
                        <a:moveTo>
                          <a:pt x="399225" y="30649"/>
                        </a:moveTo>
                        <a:cubicBezTo>
                          <a:pt x="329798" y="113622"/>
                          <a:pt x="121376" y="373383"/>
                          <a:pt x="2985" y="558969"/>
                        </a:cubicBezTo>
                        <a:cubicBezTo>
                          <a:pt x="-8535" y="577027"/>
                          <a:pt x="16532" y="599609"/>
                          <a:pt x="23305" y="619929"/>
                        </a:cubicBezTo>
                        <a:cubicBezTo>
                          <a:pt x="60358" y="731089"/>
                          <a:pt x="1264" y="562716"/>
                          <a:pt x="53785" y="680889"/>
                        </a:cubicBezTo>
                        <a:cubicBezTo>
                          <a:pt x="62484" y="700462"/>
                          <a:pt x="67332" y="721529"/>
                          <a:pt x="74105" y="741849"/>
                        </a:cubicBezTo>
                        <a:lnTo>
                          <a:pt x="84265" y="772329"/>
                        </a:lnTo>
                        <a:cubicBezTo>
                          <a:pt x="91512" y="794071"/>
                          <a:pt x="96208" y="817069"/>
                          <a:pt x="114745" y="833289"/>
                        </a:cubicBezTo>
                        <a:cubicBezTo>
                          <a:pt x="133124" y="849371"/>
                          <a:pt x="155385" y="860382"/>
                          <a:pt x="175705" y="873929"/>
                        </a:cubicBezTo>
                        <a:lnTo>
                          <a:pt x="236665" y="914569"/>
                        </a:lnTo>
                        <a:lnTo>
                          <a:pt x="267145" y="934889"/>
                        </a:lnTo>
                        <a:cubicBezTo>
                          <a:pt x="277305" y="941662"/>
                          <a:pt x="286041" y="951348"/>
                          <a:pt x="297625" y="955209"/>
                        </a:cubicBezTo>
                        <a:lnTo>
                          <a:pt x="510985" y="1026329"/>
                        </a:lnTo>
                        <a:cubicBezTo>
                          <a:pt x="521145" y="1029716"/>
                          <a:pt x="532554" y="1030548"/>
                          <a:pt x="541465" y="1036489"/>
                        </a:cubicBezTo>
                        <a:cubicBezTo>
                          <a:pt x="561785" y="1050036"/>
                          <a:pt x="578478" y="1072340"/>
                          <a:pt x="602425" y="1077129"/>
                        </a:cubicBezTo>
                        <a:lnTo>
                          <a:pt x="653225" y="1087289"/>
                        </a:lnTo>
                        <a:cubicBezTo>
                          <a:pt x="674154" y="1086126"/>
                          <a:pt x="897410" y="1075873"/>
                          <a:pt x="947865" y="1066969"/>
                        </a:cubicBezTo>
                        <a:cubicBezTo>
                          <a:pt x="968958" y="1063247"/>
                          <a:pt x="987822" y="1050850"/>
                          <a:pt x="1008825" y="1046649"/>
                        </a:cubicBezTo>
                        <a:cubicBezTo>
                          <a:pt x="1025758" y="1043262"/>
                          <a:pt x="1042768" y="1040235"/>
                          <a:pt x="1059625" y="1036489"/>
                        </a:cubicBezTo>
                        <a:cubicBezTo>
                          <a:pt x="1133009" y="1020182"/>
                          <a:pt x="1066797" y="1031490"/>
                          <a:pt x="1151065" y="1016169"/>
                        </a:cubicBezTo>
                        <a:cubicBezTo>
                          <a:pt x="1171333" y="1012484"/>
                          <a:pt x="1191915" y="1010478"/>
                          <a:pt x="1212025" y="1006009"/>
                        </a:cubicBezTo>
                        <a:cubicBezTo>
                          <a:pt x="1222480" y="1003686"/>
                          <a:pt x="1232115" y="998446"/>
                          <a:pt x="1242505" y="995849"/>
                        </a:cubicBezTo>
                        <a:cubicBezTo>
                          <a:pt x="1259258" y="991661"/>
                          <a:pt x="1276552" y="989877"/>
                          <a:pt x="1293305" y="985689"/>
                        </a:cubicBezTo>
                        <a:cubicBezTo>
                          <a:pt x="1318948" y="979278"/>
                          <a:pt x="1336974" y="967481"/>
                          <a:pt x="1364425" y="965369"/>
                        </a:cubicBezTo>
                        <a:cubicBezTo>
                          <a:pt x="1438789" y="959649"/>
                          <a:pt x="1513438" y="958596"/>
                          <a:pt x="1587945" y="955209"/>
                        </a:cubicBezTo>
                        <a:cubicBezTo>
                          <a:pt x="1658601" y="946377"/>
                          <a:pt x="1665730" y="946608"/>
                          <a:pt x="1730185" y="934889"/>
                        </a:cubicBezTo>
                        <a:cubicBezTo>
                          <a:pt x="1814453" y="919568"/>
                          <a:pt x="1748241" y="930876"/>
                          <a:pt x="1821625" y="914569"/>
                        </a:cubicBezTo>
                        <a:cubicBezTo>
                          <a:pt x="1838482" y="910823"/>
                          <a:pt x="1855672" y="908597"/>
                          <a:pt x="1872425" y="904409"/>
                        </a:cubicBezTo>
                        <a:cubicBezTo>
                          <a:pt x="1882815" y="901812"/>
                          <a:pt x="1893543" y="899450"/>
                          <a:pt x="1902905" y="894249"/>
                        </a:cubicBezTo>
                        <a:cubicBezTo>
                          <a:pt x="1924253" y="882389"/>
                          <a:pt x="1963865" y="853609"/>
                          <a:pt x="1963865" y="853609"/>
                        </a:cubicBezTo>
                        <a:cubicBezTo>
                          <a:pt x="1996570" y="755495"/>
                          <a:pt x="1944126" y="908036"/>
                          <a:pt x="1994345" y="782489"/>
                        </a:cubicBezTo>
                        <a:cubicBezTo>
                          <a:pt x="2002300" y="762602"/>
                          <a:pt x="2007892" y="741849"/>
                          <a:pt x="2014665" y="721529"/>
                        </a:cubicBezTo>
                        <a:lnTo>
                          <a:pt x="2034985" y="660569"/>
                        </a:lnTo>
                        <a:lnTo>
                          <a:pt x="2055305" y="599609"/>
                        </a:lnTo>
                        <a:cubicBezTo>
                          <a:pt x="2058692" y="589449"/>
                          <a:pt x="2063365" y="579631"/>
                          <a:pt x="2065465" y="569129"/>
                        </a:cubicBezTo>
                        <a:cubicBezTo>
                          <a:pt x="2078363" y="504637"/>
                          <a:pt x="2071437" y="535082"/>
                          <a:pt x="2085785" y="477689"/>
                        </a:cubicBezTo>
                        <a:cubicBezTo>
                          <a:pt x="2078841" y="401305"/>
                          <a:pt x="2083025" y="383823"/>
                          <a:pt x="2065465" y="325289"/>
                        </a:cubicBezTo>
                        <a:cubicBezTo>
                          <a:pt x="2059310" y="304773"/>
                          <a:pt x="2057026" y="282151"/>
                          <a:pt x="2045145" y="264329"/>
                        </a:cubicBezTo>
                        <a:cubicBezTo>
                          <a:pt x="2031598" y="244009"/>
                          <a:pt x="2024825" y="216916"/>
                          <a:pt x="2004505" y="203369"/>
                        </a:cubicBezTo>
                        <a:cubicBezTo>
                          <a:pt x="1950115" y="167109"/>
                          <a:pt x="1982659" y="191683"/>
                          <a:pt x="1913065" y="122089"/>
                        </a:cubicBezTo>
                        <a:cubicBezTo>
                          <a:pt x="1890341" y="99365"/>
                          <a:pt x="1852006" y="57045"/>
                          <a:pt x="1821625" y="50969"/>
                        </a:cubicBezTo>
                        <a:lnTo>
                          <a:pt x="1770825" y="40809"/>
                        </a:lnTo>
                        <a:cubicBezTo>
                          <a:pt x="1715210" y="46988"/>
                          <a:pt x="1630454" y="53733"/>
                          <a:pt x="1577785" y="71289"/>
                        </a:cubicBezTo>
                        <a:lnTo>
                          <a:pt x="1516825" y="91609"/>
                        </a:lnTo>
                        <a:cubicBezTo>
                          <a:pt x="1506665" y="94996"/>
                          <a:pt x="1496847" y="99669"/>
                          <a:pt x="1486345" y="101769"/>
                        </a:cubicBezTo>
                        <a:lnTo>
                          <a:pt x="1435545" y="111929"/>
                        </a:lnTo>
                        <a:cubicBezTo>
                          <a:pt x="1415277" y="115614"/>
                          <a:pt x="1394695" y="117620"/>
                          <a:pt x="1374585" y="122089"/>
                        </a:cubicBezTo>
                        <a:cubicBezTo>
                          <a:pt x="1364130" y="124412"/>
                          <a:pt x="1354265" y="128862"/>
                          <a:pt x="1344105" y="132249"/>
                        </a:cubicBezTo>
                        <a:cubicBezTo>
                          <a:pt x="1252665" y="128862"/>
                          <a:pt x="1161018" y="129107"/>
                          <a:pt x="1069785" y="122089"/>
                        </a:cubicBezTo>
                        <a:cubicBezTo>
                          <a:pt x="1028706" y="118929"/>
                          <a:pt x="988505" y="108542"/>
                          <a:pt x="947865" y="101769"/>
                        </a:cubicBezTo>
                        <a:cubicBezTo>
                          <a:pt x="795807" y="76426"/>
                          <a:pt x="985738" y="107596"/>
                          <a:pt x="815785" y="81449"/>
                        </a:cubicBezTo>
                        <a:cubicBezTo>
                          <a:pt x="795424" y="78317"/>
                          <a:pt x="775186" y="74421"/>
                          <a:pt x="754825" y="71289"/>
                        </a:cubicBezTo>
                        <a:cubicBezTo>
                          <a:pt x="629910" y="52071"/>
                          <a:pt x="730430" y="68721"/>
                          <a:pt x="561785" y="50969"/>
                        </a:cubicBezTo>
                        <a:cubicBezTo>
                          <a:pt x="537969" y="48462"/>
                          <a:pt x="514372" y="44196"/>
                          <a:pt x="490665" y="40809"/>
                        </a:cubicBezTo>
                        <a:cubicBezTo>
                          <a:pt x="477118" y="44196"/>
                          <a:pt x="463451" y="47133"/>
                          <a:pt x="450025" y="50969"/>
                        </a:cubicBezTo>
                        <a:cubicBezTo>
                          <a:pt x="439727" y="53911"/>
                          <a:pt x="430047" y="63229"/>
                          <a:pt x="419545" y="61129"/>
                        </a:cubicBezTo>
                        <a:cubicBezTo>
                          <a:pt x="410152" y="59250"/>
                          <a:pt x="468652" y="-52324"/>
                          <a:pt x="399225" y="30649"/>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4CE2DF0-22C7-47C4-B252-302DEF7A383F}"/>
              </a:ext>
            </a:extLst>
          </p:cNvPr>
          <p:cNvGrpSpPr/>
          <p:nvPr/>
        </p:nvGrpSpPr>
        <p:grpSpPr>
          <a:xfrm>
            <a:off x="751755" y="3275271"/>
            <a:ext cx="6136640" cy="950653"/>
            <a:chOff x="751755" y="3275271"/>
            <a:chExt cx="6136640" cy="950653"/>
          </a:xfrm>
        </p:grpSpPr>
        <p:sp>
          <p:nvSpPr>
            <p:cNvPr id="9" name="Title 2">
              <a:extLst>
                <a:ext uri="{FF2B5EF4-FFF2-40B4-BE49-F238E27FC236}">
                  <a16:creationId xmlns:a16="http://schemas.microsoft.com/office/drawing/2014/main" id="{8A121642-A76F-4583-A117-7FE30D75CEB7}"/>
                </a:ext>
              </a:extLst>
            </p:cNvPr>
            <p:cNvSpPr txBox="1">
              <a:spLocks/>
            </p:cNvSpPr>
            <p:nvPr/>
          </p:nvSpPr>
          <p:spPr>
            <a:xfrm>
              <a:off x="751755" y="3368355"/>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sz="2000" dirty="0">
                  <a:solidFill>
                    <a:schemeClr val="accent6">
                      <a:lumMod val="75000"/>
                    </a:schemeClr>
                  </a:solidFill>
                </a:rPr>
                <a:t>inference-based systems</a:t>
              </a:r>
            </a:p>
            <a:p>
              <a:r>
                <a:rPr lang="en-US" sz="2000" b="0" dirty="0">
                  <a:solidFill>
                    <a:schemeClr val="accent6">
                      <a:lumMod val="75000"/>
                    </a:schemeClr>
                  </a:solidFill>
                </a:rPr>
                <a:t>(e.g. </a:t>
              </a:r>
              <a:r>
                <a:rPr lang="en-US" sz="2000" dirty="0" err="1">
                  <a:solidFill>
                    <a:schemeClr val="accent6">
                      <a:lumMod val="75000"/>
                    </a:schemeClr>
                  </a:solidFill>
                </a:rPr>
                <a:t>RaML</a:t>
              </a:r>
              <a:r>
                <a:rPr lang="en-US" sz="2000" b="0" dirty="0">
                  <a:solidFill>
                    <a:schemeClr val="accent6">
                      <a:lumMod val="75000"/>
                    </a:schemeClr>
                  </a:solidFill>
                </a:rPr>
                <a:t>)</a:t>
              </a:r>
            </a:p>
          </p:txBody>
        </p:sp>
        <p:sp>
          <p:nvSpPr>
            <p:cNvPr id="4" name="Freeform: Shape 3">
              <a:extLst>
                <a:ext uri="{FF2B5EF4-FFF2-40B4-BE49-F238E27FC236}">
                  <a16:creationId xmlns:a16="http://schemas.microsoft.com/office/drawing/2014/main" id="{2E81146E-96F9-4B0F-9023-91A504027D22}"/>
                </a:ext>
              </a:extLst>
            </p:cNvPr>
            <p:cNvSpPr/>
            <p:nvPr/>
          </p:nvSpPr>
          <p:spPr>
            <a:xfrm>
              <a:off x="2548512" y="3275271"/>
              <a:ext cx="194688" cy="271036"/>
            </a:xfrm>
            <a:custGeom>
              <a:avLst/>
              <a:gdLst>
                <a:gd name="connsiteX0" fmla="*/ 194688 w 194688"/>
                <a:gd name="connsiteY0" fmla="*/ 271036 h 271036"/>
                <a:gd name="connsiteX1" fmla="*/ 173063 w 194688"/>
                <a:gd name="connsiteY1" fmla="*/ 241185 h 271036"/>
                <a:gd name="connsiteX2" fmla="*/ 165855 w 194688"/>
                <a:gd name="connsiteY2" fmla="*/ 211334 h 271036"/>
                <a:gd name="connsiteX3" fmla="*/ 137023 w 194688"/>
                <a:gd name="connsiteY3" fmla="*/ 127753 h 271036"/>
                <a:gd name="connsiteX4" fmla="*/ 108191 w 194688"/>
                <a:gd name="connsiteY4" fmla="*/ 91932 h 271036"/>
                <a:gd name="connsiteX5" fmla="*/ 93775 w 194688"/>
                <a:gd name="connsiteY5" fmla="*/ 74022 h 271036"/>
                <a:gd name="connsiteX6" fmla="*/ 72150 w 194688"/>
                <a:gd name="connsiteY6" fmla="*/ 62082 h 271036"/>
                <a:gd name="connsiteX7" fmla="*/ 43318 w 194688"/>
                <a:gd name="connsiteY7" fmla="*/ 26261 h 271036"/>
                <a:gd name="connsiteX8" fmla="*/ 28902 w 194688"/>
                <a:gd name="connsiteY8" fmla="*/ 8351 h 271036"/>
                <a:gd name="connsiteX9" fmla="*/ 7278 w 194688"/>
                <a:gd name="connsiteY9" fmla="*/ 2380 h 271036"/>
                <a:gd name="connsiteX10" fmla="*/ 7278 w 194688"/>
                <a:gd name="connsiteY10" fmla="*/ 38201 h 271036"/>
                <a:gd name="connsiteX11" fmla="*/ 14486 w 194688"/>
                <a:gd name="connsiteY11" fmla="*/ 74022 h 271036"/>
                <a:gd name="connsiteX12" fmla="*/ 28902 w 194688"/>
                <a:gd name="connsiteY12" fmla="*/ 115813 h 271036"/>
                <a:gd name="connsiteX13" fmla="*/ 137023 w 194688"/>
                <a:gd name="connsiteY13" fmla="*/ 8351 h 271036"/>
                <a:gd name="connsiteX14" fmla="*/ 173063 w 194688"/>
                <a:gd name="connsiteY14" fmla="*/ 14321 h 27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88" h="271036" extrusionOk="0">
                  <a:moveTo>
                    <a:pt x="194688" y="271036"/>
                  </a:moveTo>
                  <a:cubicBezTo>
                    <a:pt x="187586" y="258939"/>
                    <a:pt x="177936" y="252630"/>
                    <a:pt x="173063" y="241185"/>
                  </a:cubicBezTo>
                  <a:cubicBezTo>
                    <a:pt x="169593" y="231678"/>
                    <a:pt x="167596" y="221313"/>
                    <a:pt x="165855" y="211334"/>
                  </a:cubicBezTo>
                  <a:cubicBezTo>
                    <a:pt x="162610" y="204168"/>
                    <a:pt x="145231" y="135381"/>
                    <a:pt x="137023" y="127753"/>
                  </a:cubicBezTo>
                  <a:cubicBezTo>
                    <a:pt x="135187" y="121989"/>
                    <a:pt x="119404" y="110157"/>
                    <a:pt x="108191" y="91932"/>
                  </a:cubicBezTo>
                  <a:cubicBezTo>
                    <a:pt x="103529" y="86038"/>
                    <a:pt x="102502" y="78116"/>
                    <a:pt x="93775" y="74022"/>
                  </a:cubicBezTo>
                  <a:cubicBezTo>
                    <a:pt x="90603" y="70177"/>
                    <a:pt x="75476" y="63042"/>
                    <a:pt x="72150" y="62082"/>
                  </a:cubicBezTo>
                  <a:cubicBezTo>
                    <a:pt x="67239" y="54430"/>
                    <a:pt x="53830" y="45831"/>
                    <a:pt x="43318" y="26261"/>
                  </a:cubicBezTo>
                  <a:cubicBezTo>
                    <a:pt x="39042" y="20491"/>
                    <a:pt x="38115" y="10338"/>
                    <a:pt x="28902" y="8351"/>
                  </a:cubicBezTo>
                  <a:cubicBezTo>
                    <a:pt x="20481" y="6858"/>
                    <a:pt x="10274" y="1689"/>
                    <a:pt x="7278" y="2380"/>
                  </a:cubicBezTo>
                  <a:cubicBezTo>
                    <a:pt x="-636" y="28985"/>
                    <a:pt x="728" y="11218"/>
                    <a:pt x="7278" y="38201"/>
                  </a:cubicBezTo>
                  <a:cubicBezTo>
                    <a:pt x="10732" y="48705"/>
                    <a:pt x="11618" y="62415"/>
                    <a:pt x="14486" y="74022"/>
                  </a:cubicBezTo>
                  <a:cubicBezTo>
                    <a:pt x="19216" y="93233"/>
                    <a:pt x="21106" y="99116"/>
                    <a:pt x="28902" y="115813"/>
                  </a:cubicBezTo>
                  <a:cubicBezTo>
                    <a:pt x="37129" y="-15386"/>
                    <a:pt x="-10620" y="898"/>
                    <a:pt x="137023" y="8351"/>
                  </a:cubicBezTo>
                  <a:cubicBezTo>
                    <a:pt x="212534" y="11999"/>
                    <a:pt x="116488" y="17122"/>
                    <a:pt x="173063" y="14321"/>
                  </a:cubicBezTo>
                </a:path>
              </a:pathLst>
            </a:custGeom>
            <a:noFill/>
            <a:ln w="19050">
              <a:solidFill>
                <a:schemeClr val="accent6">
                  <a:lumMod val="75000"/>
                </a:schemeClr>
              </a:solidFill>
              <a:extLst>
                <a:ext uri="{C807C97D-BFC1-408E-A445-0C87EB9F89A2}">
                  <ask:lineSketchStyleProps xmlns:ask="http://schemas.microsoft.com/office/drawing/2018/sketchyshapes" sd="2931122416">
                    <a:custGeom>
                      <a:avLst/>
                      <a:gdLst>
                        <a:gd name="connsiteX0" fmla="*/ 274419 w 274419"/>
                        <a:gd name="connsiteY0" fmla="*/ 461252 h 461252"/>
                        <a:gd name="connsiteX1" fmla="*/ 243939 w 274419"/>
                        <a:gd name="connsiteY1" fmla="*/ 410452 h 461252"/>
                        <a:gd name="connsiteX2" fmla="*/ 233779 w 274419"/>
                        <a:gd name="connsiteY2" fmla="*/ 359652 h 461252"/>
                        <a:gd name="connsiteX3" fmla="*/ 193139 w 274419"/>
                        <a:gd name="connsiteY3" fmla="*/ 217412 h 461252"/>
                        <a:gd name="connsiteX4" fmla="*/ 152499 w 274419"/>
                        <a:gd name="connsiteY4" fmla="*/ 156452 h 461252"/>
                        <a:gd name="connsiteX5" fmla="*/ 132179 w 274419"/>
                        <a:gd name="connsiteY5" fmla="*/ 125972 h 461252"/>
                        <a:gd name="connsiteX6" fmla="*/ 101699 w 274419"/>
                        <a:gd name="connsiteY6" fmla="*/ 105652 h 461252"/>
                        <a:gd name="connsiteX7" fmla="*/ 61059 w 274419"/>
                        <a:gd name="connsiteY7" fmla="*/ 44692 h 461252"/>
                        <a:gd name="connsiteX8" fmla="*/ 40739 w 274419"/>
                        <a:gd name="connsiteY8" fmla="*/ 14212 h 461252"/>
                        <a:gd name="connsiteX9" fmla="*/ 10259 w 274419"/>
                        <a:gd name="connsiteY9" fmla="*/ 4052 h 461252"/>
                        <a:gd name="connsiteX10" fmla="*/ 10259 w 274419"/>
                        <a:gd name="connsiteY10" fmla="*/ 65012 h 461252"/>
                        <a:gd name="connsiteX11" fmla="*/ 20419 w 274419"/>
                        <a:gd name="connsiteY11" fmla="*/ 125972 h 461252"/>
                        <a:gd name="connsiteX12" fmla="*/ 40739 w 274419"/>
                        <a:gd name="connsiteY12" fmla="*/ 197092 h 461252"/>
                        <a:gd name="connsiteX13" fmla="*/ 193139 w 274419"/>
                        <a:gd name="connsiteY13" fmla="*/ 14212 h 461252"/>
                        <a:gd name="connsiteX14" fmla="*/ 243939 w 274419"/>
                        <a:gd name="connsiteY14" fmla="*/ 24372 h 46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4419" h="461252">
                          <a:moveTo>
                            <a:pt x="274419" y="461252"/>
                          </a:moveTo>
                          <a:cubicBezTo>
                            <a:pt x="264259" y="444319"/>
                            <a:pt x="251273" y="428787"/>
                            <a:pt x="243939" y="410452"/>
                          </a:cubicBezTo>
                          <a:cubicBezTo>
                            <a:pt x="237526" y="394418"/>
                            <a:pt x="237662" y="376478"/>
                            <a:pt x="233779" y="359652"/>
                          </a:cubicBezTo>
                          <a:cubicBezTo>
                            <a:pt x="231388" y="349291"/>
                            <a:pt x="204555" y="234536"/>
                            <a:pt x="193139" y="217412"/>
                          </a:cubicBezTo>
                          <a:lnTo>
                            <a:pt x="152499" y="156452"/>
                          </a:lnTo>
                          <a:cubicBezTo>
                            <a:pt x="145726" y="146292"/>
                            <a:pt x="142339" y="132745"/>
                            <a:pt x="132179" y="125972"/>
                          </a:cubicBezTo>
                          <a:lnTo>
                            <a:pt x="101699" y="105652"/>
                          </a:lnTo>
                          <a:lnTo>
                            <a:pt x="61059" y="44692"/>
                          </a:lnTo>
                          <a:cubicBezTo>
                            <a:pt x="54286" y="34532"/>
                            <a:pt x="52323" y="18073"/>
                            <a:pt x="40739" y="14212"/>
                          </a:cubicBezTo>
                          <a:lnTo>
                            <a:pt x="10259" y="4052"/>
                          </a:lnTo>
                          <a:cubicBezTo>
                            <a:pt x="-5997" y="52820"/>
                            <a:pt x="-578" y="16244"/>
                            <a:pt x="10259" y="65012"/>
                          </a:cubicBezTo>
                          <a:cubicBezTo>
                            <a:pt x="14728" y="85122"/>
                            <a:pt x="16379" y="105772"/>
                            <a:pt x="20419" y="125972"/>
                          </a:cubicBezTo>
                          <a:cubicBezTo>
                            <a:pt x="26798" y="157866"/>
                            <a:pt x="31056" y="168042"/>
                            <a:pt x="40739" y="197092"/>
                          </a:cubicBezTo>
                          <a:cubicBezTo>
                            <a:pt x="52721" y="-30558"/>
                            <a:pt x="-12874" y="-10025"/>
                            <a:pt x="193139" y="14212"/>
                          </a:cubicBezTo>
                          <a:cubicBezTo>
                            <a:pt x="297705" y="26514"/>
                            <a:pt x="170117" y="24372"/>
                            <a:pt x="243939" y="24372"/>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3DDD537-7B5D-49F4-9AFE-6C9EF91F5C72}"/>
              </a:ext>
            </a:extLst>
          </p:cNvPr>
          <p:cNvGrpSpPr/>
          <p:nvPr/>
        </p:nvGrpSpPr>
        <p:grpSpPr>
          <a:xfrm>
            <a:off x="781395" y="4388124"/>
            <a:ext cx="5094853" cy="954107"/>
            <a:chOff x="1221073" y="4607683"/>
            <a:chExt cx="5094853" cy="954107"/>
          </a:xfrm>
        </p:grpSpPr>
        <p:sp>
          <p:nvSpPr>
            <p:cNvPr id="22" name="TextBox 21">
              <a:extLst>
                <a:ext uri="{FF2B5EF4-FFF2-40B4-BE49-F238E27FC236}">
                  <a16:creationId xmlns:a16="http://schemas.microsoft.com/office/drawing/2014/main" id="{272F9973-CE31-4193-8343-99556449F296}"/>
                </a:ext>
              </a:extLst>
            </p:cNvPr>
            <p:cNvSpPr txBox="1"/>
            <p:nvPr/>
          </p:nvSpPr>
          <p:spPr>
            <a:xfrm>
              <a:off x="1221073" y="4607683"/>
              <a:ext cx="1728132" cy="954107"/>
            </a:xfrm>
            <a:prstGeom prst="rect">
              <a:avLst/>
            </a:prstGeom>
            <a:noFill/>
            <a:ln>
              <a:solidFill>
                <a:schemeClr val="tx1"/>
              </a:solidFill>
              <a:prstDash val="dash"/>
            </a:ln>
          </p:spPr>
          <p:txBody>
            <a:bodyPr wrap="square" rIns="91440" rtlCol="0" anchor="ctr">
              <a:spAutoFit/>
            </a:bodyPr>
            <a:lstStyle/>
            <a:p>
              <a:r>
                <a:rPr lang="en-US" sz="1400" b="1" dirty="0">
                  <a:solidFill>
                    <a:schemeClr val="accent6">
                      <a:lumMod val="75000"/>
                    </a:schemeClr>
                  </a:solidFill>
                  <a:latin typeface="Fira Sans" panose="020B0503050000020004" pitchFamily="34" charset="0"/>
                </a:rPr>
                <a:t>input:</a:t>
              </a:r>
              <a:endParaRPr lang="en-US" sz="1400" dirty="0">
                <a:solidFill>
                  <a:schemeClr val="accent6">
                    <a:lumMod val="75000"/>
                  </a:schemeClr>
                </a:solidFill>
                <a:latin typeface="Fira Sans" panose="020B0503050000020004" pitchFamily="34" charset="0"/>
              </a:endParaRPr>
            </a:p>
            <a:p>
              <a:r>
                <a:rPr lang="en-US" sz="1400" dirty="0">
                  <a:solidFill>
                    <a:schemeClr val="accent6">
                      <a:lumMod val="75000"/>
                    </a:schemeClr>
                  </a:solidFill>
                  <a:latin typeface="Fira Sans" panose="020B0503050000020004" pitchFamily="34" charset="0"/>
                </a:rPr>
                <a:t>program with</a:t>
              </a:r>
            </a:p>
            <a:p>
              <a:r>
                <a:rPr lang="en-US" sz="1400" dirty="0">
                  <a:solidFill>
                    <a:schemeClr val="accent6">
                      <a:lumMod val="75000"/>
                    </a:schemeClr>
                  </a:solidFill>
                  <a:latin typeface="Fira Sans" panose="020B0503050000020004" pitchFamily="34" charset="0"/>
                </a:rPr>
                <a:t>cost model</a:t>
              </a:r>
            </a:p>
            <a:p>
              <a:r>
                <a:rPr lang="en-US" sz="1400" dirty="0">
                  <a:solidFill>
                    <a:schemeClr val="accent6">
                      <a:lumMod val="75000"/>
                    </a:schemeClr>
                  </a:solidFill>
                  <a:latin typeface="Fira Sans" panose="020B0503050000020004" pitchFamily="34" charset="0"/>
                </a:rPr>
                <a:t>(e.g. insert sort)</a:t>
              </a:r>
            </a:p>
          </p:txBody>
        </p:sp>
        <p:sp>
          <p:nvSpPr>
            <p:cNvPr id="23" name="TextBox 22">
              <a:extLst>
                <a:ext uri="{FF2B5EF4-FFF2-40B4-BE49-F238E27FC236}">
                  <a16:creationId xmlns:a16="http://schemas.microsoft.com/office/drawing/2014/main" id="{68043881-52F6-4104-8DE7-F666BB0F32A8}"/>
                </a:ext>
              </a:extLst>
            </p:cNvPr>
            <p:cNvSpPr txBox="1"/>
            <p:nvPr/>
          </p:nvSpPr>
          <p:spPr>
            <a:xfrm>
              <a:off x="3404344" y="4884682"/>
              <a:ext cx="817853" cy="400110"/>
            </a:xfrm>
            <a:prstGeom prst="rect">
              <a:avLst/>
            </a:prstGeom>
            <a:solidFill>
              <a:schemeClr val="accent6">
                <a:lumMod val="20000"/>
                <a:lumOff val="80000"/>
              </a:schemeClr>
            </a:solidFill>
          </p:spPr>
          <p:txBody>
            <a:bodyPr wrap="none" rtlCol="0">
              <a:spAutoFit/>
            </a:bodyPr>
            <a:lstStyle/>
            <a:p>
              <a:r>
                <a:rPr lang="en-US" sz="2000" b="1" dirty="0" err="1">
                  <a:solidFill>
                    <a:schemeClr val="accent6">
                      <a:lumMod val="75000"/>
                    </a:schemeClr>
                  </a:solidFill>
                  <a:latin typeface="Fira Sans" panose="020B0503050000020004" pitchFamily="34" charset="0"/>
                </a:rPr>
                <a:t>RaML</a:t>
              </a:r>
              <a:endParaRPr lang="en-US" sz="2000" b="1" dirty="0">
                <a:solidFill>
                  <a:schemeClr val="accent6">
                    <a:lumMod val="75000"/>
                  </a:schemeClr>
                </a:solidFill>
                <a:latin typeface="Fira Sans" panose="020B0503050000020004" pitchFamily="34"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A419881-6853-4446-BEE5-FDEF5DD4A8BF}"/>
                    </a:ext>
                  </a:extLst>
                </p:cNvPr>
                <p:cNvSpPr txBox="1"/>
                <p:nvPr/>
              </p:nvSpPr>
              <p:spPr>
                <a:xfrm>
                  <a:off x="4677336" y="4607683"/>
                  <a:ext cx="1638590" cy="954107"/>
                </a:xfrm>
                <a:prstGeom prst="rect">
                  <a:avLst/>
                </a:prstGeom>
                <a:noFill/>
                <a:ln>
                  <a:solidFill>
                    <a:schemeClr val="tx1"/>
                  </a:solidFill>
                  <a:prstDash val="dash"/>
                </a:ln>
              </p:spPr>
              <p:txBody>
                <a:bodyPr wrap="none" rtlCol="0">
                  <a:spAutoFit/>
                </a:bodyPr>
                <a:lstStyle/>
                <a:p>
                  <a:r>
                    <a:rPr lang="en-US" sz="1400" b="1" dirty="0">
                      <a:solidFill>
                        <a:schemeClr val="accent6">
                          <a:lumMod val="75000"/>
                        </a:schemeClr>
                      </a:solidFill>
                      <a:latin typeface="Fira Sans" panose="020B0503050000020004" pitchFamily="34" charset="0"/>
                    </a:rPr>
                    <a:t>output:</a:t>
                  </a:r>
                </a:p>
                <a:p>
                  <a:r>
                    <a:rPr lang="en-US" sz="1400" dirty="0">
                      <a:solidFill>
                        <a:schemeClr val="accent6">
                          <a:lumMod val="75000"/>
                        </a:schemeClr>
                      </a:solidFill>
                      <a:latin typeface="Fira Sans" panose="020B0503050000020004" pitchFamily="34" charset="0"/>
                    </a:rPr>
                    <a:t>“this program has</a:t>
                  </a:r>
                </a:p>
                <a:p>
                  <a:r>
                    <a:rPr lang="en-US" sz="1400" dirty="0">
                      <a:solidFill>
                        <a:schemeClr val="accent6">
                          <a:lumMod val="75000"/>
                        </a:schemeClr>
                      </a:solidFill>
                      <a:latin typeface="Fira Sans" panose="020B0503050000020004" pitchFamily="34" charset="0"/>
                    </a:rPr>
                    <a:t>O(</a:t>
                  </a:r>
                  <a14:m>
                    <m:oMath xmlns:m="http://schemas.openxmlformats.org/officeDocument/2006/math">
                      <m:sSup>
                        <m:sSupPr>
                          <m:ctrlPr>
                            <a:rPr lang="en-US" sz="1400" i="1" smtClean="0">
                              <a:solidFill>
                                <a:schemeClr val="accent6">
                                  <a:lumMod val="75000"/>
                                </a:schemeClr>
                              </a:solidFill>
                              <a:latin typeface="Cambria Math" panose="02040503050406030204" pitchFamily="18" charset="0"/>
                            </a:rPr>
                          </m:ctrlPr>
                        </m:sSupPr>
                        <m:e>
                          <m:r>
                            <a:rPr lang="en-US" sz="1400" b="0" i="1" smtClean="0">
                              <a:solidFill>
                                <a:schemeClr val="accent6">
                                  <a:lumMod val="75000"/>
                                </a:schemeClr>
                              </a:solidFill>
                              <a:latin typeface="Cambria Math" panose="02040503050406030204" pitchFamily="18" charset="0"/>
                            </a:rPr>
                            <m:t>𝑛</m:t>
                          </m:r>
                        </m:e>
                        <m:sup>
                          <m:r>
                            <a:rPr lang="en-US" sz="1400" b="0" i="1" smtClean="0">
                              <a:solidFill>
                                <a:schemeClr val="accent6">
                                  <a:lumMod val="75000"/>
                                </a:schemeClr>
                              </a:solidFill>
                              <a:latin typeface="Cambria Math" panose="02040503050406030204" pitchFamily="18" charset="0"/>
                            </a:rPr>
                            <m:t>2</m:t>
                          </m:r>
                        </m:sup>
                      </m:sSup>
                    </m:oMath>
                  </a14:m>
                  <a:r>
                    <a:rPr lang="en-US" sz="1400" dirty="0">
                      <a:solidFill>
                        <a:schemeClr val="accent6">
                          <a:lumMod val="75000"/>
                        </a:schemeClr>
                      </a:solidFill>
                      <a:latin typeface="Fira Sans" panose="020B0503050000020004" pitchFamily="34" charset="0"/>
                    </a:rPr>
                    <a:t>) worst-case</a:t>
                  </a:r>
                </a:p>
                <a:p>
                  <a:r>
                    <a:rPr lang="en-US" sz="1400" dirty="0">
                      <a:solidFill>
                        <a:schemeClr val="accent6">
                          <a:lumMod val="75000"/>
                        </a:schemeClr>
                      </a:solidFill>
                      <a:latin typeface="Fira Sans" panose="020B0503050000020004" pitchFamily="34" charset="0"/>
                    </a:rPr>
                    <a:t>resource use”</a:t>
                  </a:r>
                </a:p>
              </p:txBody>
            </p:sp>
          </mc:Choice>
          <mc:Fallback xmlns="">
            <p:sp>
              <p:nvSpPr>
                <p:cNvPr id="24" name="TextBox 23">
                  <a:extLst>
                    <a:ext uri="{FF2B5EF4-FFF2-40B4-BE49-F238E27FC236}">
                      <a16:creationId xmlns:a16="http://schemas.microsoft.com/office/drawing/2014/main" id="{7A419881-6853-4446-BEE5-FDEF5DD4A8BF}"/>
                    </a:ext>
                  </a:extLst>
                </p:cNvPr>
                <p:cNvSpPr txBox="1">
                  <a:spLocks noRot="1" noChangeAspect="1" noMove="1" noResize="1" noEditPoints="1" noAdjustHandles="1" noChangeArrowheads="1" noChangeShapeType="1" noTextEdit="1"/>
                </p:cNvSpPr>
                <p:nvPr/>
              </p:nvSpPr>
              <p:spPr>
                <a:xfrm>
                  <a:off x="4677336" y="4607683"/>
                  <a:ext cx="1638590" cy="954107"/>
                </a:xfrm>
                <a:prstGeom prst="rect">
                  <a:avLst/>
                </a:prstGeom>
                <a:blipFill>
                  <a:blip r:embed="rId3"/>
                  <a:stretch>
                    <a:fillRect l="-738" t="-633" b="-5063"/>
                  </a:stretch>
                </a:blipFill>
                <a:ln>
                  <a:solidFill>
                    <a:schemeClr val="tx1"/>
                  </a:solidFill>
                  <a:prstDash val="dash"/>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D2CDFB33-6DDB-4247-92AC-5193638FD4A0}"/>
                </a:ext>
              </a:extLst>
            </p:cNvPr>
            <p:cNvCxnSpPr>
              <a:stCxn id="22" idx="3"/>
              <a:endCxn id="23" idx="1"/>
            </p:cNvCxnSpPr>
            <p:nvPr/>
          </p:nvCxnSpPr>
          <p:spPr>
            <a:xfrm>
              <a:off x="2949205" y="5084737"/>
              <a:ext cx="455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11EC2DC-9A08-4A37-8D10-BBE97139D505}"/>
                </a:ext>
              </a:extLst>
            </p:cNvPr>
            <p:cNvCxnSpPr>
              <a:stCxn id="23" idx="3"/>
              <a:endCxn id="24" idx="1"/>
            </p:cNvCxnSpPr>
            <p:nvPr/>
          </p:nvCxnSpPr>
          <p:spPr>
            <a:xfrm>
              <a:off x="4222197" y="5084737"/>
              <a:ext cx="455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869075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
                                        <p:tgtEl>
                                          <p:spTgt spid="27"/>
                                        </p:tgtEl>
                                      </p:cBhvr>
                                    </p:animEffect>
                                    <p:set>
                                      <p:cBhvr>
                                        <p:cTn id="7" dur="1" fill="hold">
                                          <p:stCondLst>
                                            <p:cond delay="99"/>
                                          </p:stCondLst>
                                        </p:cTn>
                                        <p:tgtEl>
                                          <p:spTgt spid="2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
                                        <p:tgtEl>
                                          <p:spTgt spid="2"/>
                                        </p:tgtEl>
                                      </p:cBhvr>
                                    </p:animEffect>
                                    <p:set>
                                      <p:cBhvr>
                                        <p:cTn id="10" dur="1" fill="hold">
                                          <p:stCondLst>
                                            <p:cond delay="99"/>
                                          </p:stCondLst>
                                        </p:cTn>
                                        <p:tgtEl>
                                          <p:spTgt spid="2"/>
                                        </p:tgtEl>
                                        <p:attrNameLst>
                                          <p:attrName>style.visibility</p:attrName>
                                        </p:attrNameLst>
                                      </p:cBhvr>
                                      <p:to>
                                        <p:strVal val="hidden"/>
                                      </p:to>
                                    </p:set>
                                  </p:childTnLst>
                                </p:cTn>
                              </p:par>
                              <p:par>
                                <p:cTn id="11" presetID="3" presetClass="emph" presetSubtype="2" fill="hold" grpId="0" nodeType="withEffect">
                                  <p:stCondLst>
                                    <p:cond delay="0"/>
                                  </p:stCondLst>
                                  <p:childTnLst>
                                    <p:animClr clrSpc="rgb" dir="cw">
                                      <p:cBhvr override="childStyle">
                                        <p:cTn id="12" dur="100" fill="hold"/>
                                        <p:tgtEl>
                                          <p:spTgt spid="7"/>
                                        </p:tgtEl>
                                        <p:attrNameLst>
                                          <p:attrName>style.color</p:attrName>
                                        </p:attrNameLst>
                                      </p:cBhvr>
                                      <p:to>
                                        <a:srgbClr val="7794A1"/>
                                      </p:to>
                                    </p:animClr>
                                  </p:childTnLst>
                                </p:cTn>
                              </p:par>
                              <p:par>
                                <p:cTn id="13" presetID="10" presetClass="exit" presetSubtype="0" fill="hold" nodeType="withEffect">
                                  <p:stCondLst>
                                    <p:cond delay="0"/>
                                  </p:stCondLst>
                                  <p:childTnLst>
                                    <p:animEffect transition="out" filter="fade">
                                      <p:cBhvr>
                                        <p:cTn id="14" dur="100"/>
                                        <p:tgtEl>
                                          <p:spTgt spid="21"/>
                                        </p:tgtEl>
                                      </p:cBhvr>
                                    </p:animEffect>
                                    <p:set>
                                      <p:cBhvr>
                                        <p:cTn id="15" dur="1" fill="hold">
                                          <p:stCondLst>
                                            <p:cond delay="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C8E63-752E-4AE4-9828-68EF69845F04}"/>
              </a:ext>
            </a:extLst>
          </p:cNvPr>
          <p:cNvSpPr>
            <a:spLocks noGrp="1"/>
          </p:cNvSpPr>
          <p:nvPr>
            <p:ph type="title"/>
          </p:nvPr>
        </p:nvSpPr>
        <p:spPr>
          <a:xfrm>
            <a:off x="689955" y="365126"/>
            <a:ext cx="1077885" cy="1325563"/>
          </a:xfrm>
        </p:spPr>
        <p:txBody>
          <a:bodyPr/>
          <a:lstStyle/>
          <a:p>
            <a:r>
              <a:rPr lang="en-US" dirty="0">
                <a:solidFill>
                  <a:srgbClr val="7794A1"/>
                </a:solidFill>
              </a:rPr>
              <a:t>Why?</a:t>
            </a:r>
          </a:p>
        </p:txBody>
      </p:sp>
      <p:sp>
        <p:nvSpPr>
          <p:cNvPr id="7" name="Title 2">
            <a:extLst>
              <a:ext uri="{FF2B5EF4-FFF2-40B4-BE49-F238E27FC236}">
                <a16:creationId xmlns:a16="http://schemas.microsoft.com/office/drawing/2014/main" id="{529062CF-54BF-4215-A148-5D3ED3EF7CBA}"/>
              </a:ext>
            </a:extLst>
          </p:cNvPr>
          <p:cNvSpPr txBox="1">
            <a:spLocks/>
          </p:cNvSpPr>
          <p:nvPr/>
        </p:nvSpPr>
        <p:spPr>
          <a:xfrm>
            <a:off x="689955" y="1285556"/>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a:solidFill>
                  <a:srgbClr val="7794A1"/>
                </a:solidFill>
              </a:rPr>
              <a:t>Existing systems make tradeoffs.</a:t>
            </a:r>
          </a:p>
        </p:txBody>
      </p:sp>
      <p:sp>
        <p:nvSpPr>
          <p:cNvPr id="32" name="TextBox 31">
            <a:extLst>
              <a:ext uri="{FF2B5EF4-FFF2-40B4-BE49-F238E27FC236}">
                <a16:creationId xmlns:a16="http://schemas.microsoft.com/office/drawing/2014/main" id="{32F4A4F8-291E-4B88-A00F-D75737C56AC0}"/>
              </a:ext>
            </a:extLst>
          </p:cNvPr>
          <p:cNvSpPr txBox="1"/>
          <p:nvPr/>
        </p:nvSpPr>
        <p:spPr>
          <a:xfrm>
            <a:off x="689953" y="3567094"/>
            <a:ext cx="6425222"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bounds containing program variables or conditionals.</a:t>
            </a:r>
          </a:p>
        </p:txBody>
      </p:sp>
      <p:sp>
        <p:nvSpPr>
          <p:cNvPr id="34" name="Title 2">
            <a:extLst>
              <a:ext uri="{FF2B5EF4-FFF2-40B4-BE49-F238E27FC236}">
                <a16:creationId xmlns:a16="http://schemas.microsoft.com/office/drawing/2014/main" id="{1E355BF8-085D-44A7-A4DA-E1EF06377F76}"/>
              </a:ext>
            </a:extLst>
          </p:cNvPr>
          <p:cNvSpPr txBox="1">
            <a:spLocks/>
          </p:cNvSpPr>
          <p:nvPr/>
        </p:nvSpPr>
        <p:spPr>
          <a:xfrm>
            <a:off x="689955" y="1772643"/>
            <a:ext cx="6136640" cy="85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b="1" kern="1200">
                <a:solidFill>
                  <a:srgbClr val="466A7C"/>
                </a:solidFill>
                <a:latin typeface="Fira Sans" panose="020B0503050000020004" pitchFamily="34" charset="0"/>
                <a:ea typeface="+mj-ea"/>
                <a:cs typeface="+mj-cs"/>
              </a:defRPr>
            </a:lvl1pPr>
          </a:lstStyle>
          <a:p>
            <a:r>
              <a:rPr lang="en-US" dirty="0" err="1"/>
              <a:t>RaML</a:t>
            </a:r>
            <a:r>
              <a:rPr lang="en-US" dirty="0"/>
              <a:t> infers coarse bounds.</a:t>
            </a:r>
          </a:p>
        </p:txBody>
      </p:sp>
      <p:sp>
        <p:nvSpPr>
          <p:cNvPr id="35" name="TextBox 34">
            <a:extLst>
              <a:ext uri="{FF2B5EF4-FFF2-40B4-BE49-F238E27FC236}">
                <a16:creationId xmlns:a16="http://schemas.microsoft.com/office/drawing/2014/main" id="{CC50DDB8-C0E0-461F-BF11-F2807B13086A}"/>
              </a:ext>
            </a:extLst>
          </p:cNvPr>
          <p:cNvSpPr txBox="1"/>
          <p:nvPr/>
        </p:nvSpPr>
        <p:spPr>
          <a:xfrm>
            <a:off x="689953" y="3197762"/>
            <a:ext cx="5787047" cy="369332"/>
          </a:xfrm>
          <a:prstGeom prst="rect">
            <a:avLst/>
          </a:prstGeom>
          <a:noFill/>
          <a:ln>
            <a:noFill/>
            <a:prstDash val="dash"/>
          </a:ln>
        </p:spPr>
        <p:txBody>
          <a:bodyPr wrap="square" rIns="91440" rtlCol="0" anchor="ctr">
            <a:spAutoFit/>
          </a:bodyPr>
          <a:lstStyle/>
          <a:p>
            <a:r>
              <a:rPr lang="en-US" dirty="0">
                <a:solidFill>
                  <a:srgbClr val="466A7C"/>
                </a:solidFill>
                <a:latin typeface="Fira Sans" panose="020B0503050000020004" pitchFamily="34" charset="0"/>
              </a:rPr>
              <a:t>Can’t infer examples with </a:t>
            </a:r>
            <a:r>
              <a:rPr lang="en-US" b="1" dirty="0">
                <a:solidFill>
                  <a:srgbClr val="466A7C"/>
                </a:solidFill>
                <a:highlight>
                  <a:srgbClr val="F1D7D7"/>
                </a:highlight>
                <a:latin typeface="Fira Sans" panose="020B0503050000020004" pitchFamily="34" charset="0"/>
              </a:rPr>
              <a:t>dependent bounds</a:t>
            </a:r>
            <a:r>
              <a:rPr lang="en-US" dirty="0">
                <a:solidFill>
                  <a:srgbClr val="466A7C"/>
                </a:solidFill>
                <a:latin typeface="Fira Sans" panose="020B0503050000020004" pitchFamily="34" charset="0"/>
              </a:rPr>
              <a:t>:</a:t>
            </a:r>
          </a:p>
        </p:txBody>
      </p:sp>
    </p:spTree>
    <p:extLst>
      <p:ext uri="{BB962C8B-B14F-4D97-AF65-F5344CB8AC3E}">
        <p14:creationId xmlns:p14="http://schemas.microsoft.com/office/powerpoint/2010/main" val="389433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1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elba</Template>
  <TotalTime>1882</TotalTime>
  <Words>6956</Words>
  <Application>Microsoft Office PowerPoint</Application>
  <PresentationFormat>On-screen Show (4:3)</PresentationFormat>
  <Paragraphs>626</Paragraphs>
  <Slides>52</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Fira Sans</vt:lpstr>
      <vt:lpstr>Hack</vt:lpstr>
      <vt:lpstr>Pragmata Pro</vt:lpstr>
      <vt:lpstr>Office Theme</vt:lpstr>
      <vt:lpstr>Automated Dependent Resource Analysis</vt:lpstr>
      <vt:lpstr>Automated Dependent Resource Analysis</vt:lpstr>
      <vt:lpstr>Automated Dependent Resource Analysis</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Why?</vt:lpstr>
      <vt:lpstr>Automated Dependent Resource Analysis</vt:lpstr>
      <vt:lpstr>Automated Dependent Resource Analysis</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How?</vt:lpstr>
      <vt:lpstr>Automated Dependent Resource Analysis</vt:lpstr>
      <vt:lpstr>Automated Dependent Resource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elba: an Idris package manager</dc:title>
  <dc:creator>David M Cao</dc:creator>
  <cp:lastModifiedBy>David M Cao</cp:lastModifiedBy>
  <cp:revision>540</cp:revision>
  <dcterms:created xsi:type="dcterms:W3CDTF">2021-01-17T02:43:10Z</dcterms:created>
  <dcterms:modified xsi:type="dcterms:W3CDTF">2021-01-19T17:15:29Z</dcterms:modified>
</cp:coreProperties>
</file>