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6" autoAdjust="0"/>
  </p:normalViewPr>
  <p:slideViewPr>
    <p:cSldViewPr snapToGrid="0">
      <p:cViewPr>
        <p:scale>
          <a:sx n="66" d="100"/>
          <a:sy n="66" d="100"/>
        </p:scale>
        <p:origin x="-132" y="-5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4/2/2014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4/2/2014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4/2/2014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4/2/2014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4/2/2014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SPSC_App_Financials.xls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sz="7200" dirty="0" smtClean="0"/>
              <a:t>SPSC APPLICATION</a:t>
            </a:r>
            <a:endParaRPr lang="en-IE" sz="7200" dirty="0"/>
          </a:p>
        </p:txBody>
      </p:sp>
      <p:sp>
        <p:nvSpPr>
          <p:cNvPr id="3" name="Subtitle 2"/>
          <p:cNvSpPr>
            <a:spLocks noGrp="1"/>
          </p:cNvSpPr>
          <p:nvPr>
            <p:ph type="subTitle" idx="1"/>
          </p:nvPr>
        </p:nvSpPr>
        <p:spPr/>
        <p:txBody>
          <a:bodyPr/>
          <a:lstStyle/>
          <a:p>
            <a:r>
              <a:rPr lang="en-IE" dirty="0" smtClean="0">
                <a:latin typeface="Arial Unicode MS" panose="020B0604020202020204" pitchFamily="34" charset="-128"/>
                <a:ea typeface="Arial Unicode MS" panose="020B0604020202020204" pitchFamily="34" charset="-128"/>
                <a:cs typeface="Arial Unicode MS" panose="020B0604020202020204" pitchFamily="34" charset="-128"/>
              </a:rPr>
              <a:t>Sales Person Supply Chain Application</a:t>
            </a:r>
            <a:endParaRPr lang="en-I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BFEBEB0A-9E3D-4B14-9782-E2AE3DA60D96}" type="slidenum">
              <a:rPr lang="en-US" smtClean="0"/>
              <a:pPr/>
              <a:t>1</a:t>
            </a:fld>
            <a:endParaRPr lang="en-US"/>
          </a:p>
        </p:txBody>
      </p:sp>
      <p:grpSp>
        <p:nvGrpSpPr>
          <p:cNvPr id="27" name="Group 26"/>
          <p:cNvGrpSpPr/>
          <p:nvPr/>
        </p:nvGrpSpPr>
        <p:grpSpPr>
          <a:xfrm>
            <a:off x="3054083" y="227943"/>
            <a:ext cx="2933700" cy="2514600"/>
            <a:chOff x="2843808" y="188640"/>
            <a:chExt cx="2933700" cy="2514600"/>
          </a:xfrm>
        </p:grpSpPr>
        <p:grpSp>
          <p:nvGrpSpPr>
            <p:cNvPr id="24" name="Group 23"/>
            <p:cNvGrpSpPr/>
            <p:nvPr/>
          </p:nvGrpSpPr>
          <p:grpSpPr>
            <a:xfrm>
              <a:off x="2843808" y="188640"/>
              <a:ext cx="2933700" cy="2514600"/>
              <a:chOff x="2843808" y="188640"/>
              <a:chExt cx="2933700" cy="251460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758" b="100000" l="0" r="100000"/>
                        </a14:imgEffect>
                      </a14:imgLayer>
                    </a14:imgProps>
                  </a:ext>
                  <a:ext uri="{28A0092B-C50C-407E-A947-70E740481C1C}">
                    <a14:useLocalDpi xmlns:a14="http://schemas.microsoft.com/office/drawing/2010/main" val="0"/>
                  </a:ext>
                </a:extLst>
              </a:blip>
              <a:stretch>
                <a:fillRect/>
              </a:stretch>
            </p:blipFill>
            <p:spPr>
              <a:xfrm>
                <a:off x="2843808" y="188640"/>
                <a:ext cx="2933700" cy="2514600"/>
              </a:xfrm>
              <a:prstGeom prst="rect">
                <a:avLst/>
              </a:prstGeom>
            </p:spPr>
          </p:pic>
          <p:cxnSp>
            <p:nvCxnSpPr>
              <p:cNvPr id="7" name="Straight Connector 6"/>
              <p:cNvCxnSpPr/>
              <p:nvPr/>
            </p:nvCxnSpPr>
            <p:spPr>
              <a:xfrm>
                <a:off x="4355976" y="357039"/>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17132" y="509439"/>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36938" y="680886"/>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627419" y="842812"/>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64732" y="228452"/>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51101" y="2519214"/>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178684" y="2047727"/>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64409" y="2200126"/>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70139" y="2360464"/>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18570" y="2674514"/>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88644" y="1290637"/>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50171" y="1592262"/>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54946" y="1747837"/>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7971" y="1890712"/>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23346" y="989012"/>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2246" y="1125537"/>
                <a:ext cx="1257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4493418" y="2376482"/>
              <a:ext cx="902494"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857279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2" y="424543"/>
            <a:ext cx="6781800" cy="957943"/>
          </a:xfrm>
        </p:spPr>
        <p:txBody>
          <a:bodyPr anchor="t"/>
          <a:lstStyle/>
          <a:p>
            <a:r>
              <a:rPr lang="en-IE" dirty="0" smtClean="0"/>
              <a:t>Origin of Concept</a:t>
            </a:r>
            <a:endParaRPr lang="en-IE" dirty="0"/>
          </a:p>
        </p:txBody>
      </p:sp>
      <p:sp>
        <p:nvSpPr>
          <p:cNvPr id="3" name="Content Placeholder 2"/>
          <p:cNvSpPr>
            <a:spLocks noGrp="1"/>
          </p:cNvSpPr>
          <p:nvPr>
            <p:ph idx="1"/>
          </p:nvPr>
        </p:nvSpPr>
        <p:spPr>
          <a:xfrm>
            <a:off x="762000" y="1306286"/>
            <a:ext cx="7543800" cy="4789714"/>
          </a:xfrm>
        </p:spPr>
        <p:txBody>
          <a:bodyPr anchor="t">
            <a:normAutofit/>
          </a:bodyPr>
          <a:lstStyle/>
          <a:p>
            <a:pPr marL="0" indent="0" algn="just">
              <a:buNone/>
            </a:pPr>
            <a:r>
              <a:rPr lang="en-IE" dirty="0" smtClean="0">
                <a:latin typeface="Arial" panose="020B0604020202020204" pitchFamily="34" charset="0"/>
                <a:cs typeface="Arial" panose="020B0604020202020204" pitchFamily="34" charset="0"/>
              </a:rPr>
              <a:t>After 30 years in the Motor Industry mainly in Sales and having worked with numerous CRM systems, the one area, in my experience, that isn’t addressed by these systems and yet is fraught with pitfalls and problems, is the period of time between the closing of the deal and the car actually being delivered.</a:t>
            </a:r>
          </a:p>
          <a:p>
            <a:pPr marL="0" indent="0" algn="just">
              <a:buNone/>
            </a:pPr>
            <a:endParaRPr lang="en-IE" sz="1600" dirty="0">
              <a:latin typeface="Arial" panose="020B0604020202020204" pitchFamily="34" charset="0"/>
              <a:cs typeface="Arial" panose="020B0604020202020204" pitchFamily="34" charset="0"/>
            </a:endParaRPr>
          </a:p>
          <a:p>
            <a:pPr marL="0" indent="0" algn="just">
              <a:buNone/>
            </a:pPr>
            <a:r>
              <a:rPr lang="en-IE" dirty="0" smtClean="0">
                <a:latin typeface="Arial" panose="020B0604020202020204" pitchFamily="34" charset="0"/>
                <a:cs typeface="Arial" panose="020B0604020202020204" pitchFamily="34" charset="0"/>
              </a:rPr>
              <a:t>Regardless of whether the car is New or Used, or the Make or Model there is very little variation from the standard process.</a:t>
            </a:r>
          </a:p>
          <a:p>
            <a:pPr marL="0" indent="0" algn="just">
              <a:buNone/>
            </a:pPr>
            <a:endParaRPr lang="en-IE" sz="1600" dirty="0">
              <a:latin typeface="Arial" panose="020B0604020202020204" pitchFamily="34" charset="0"/>
              <a:cs typeface="Arial" panose="020B0604020202020204" pitchFamily="34" charset="0"/>
            </a:endParaRPr>
          </a:p>
          <a:p>
            <a:pPr marL="0" indent="0" algn="just">
              <a:buNone/>
            </a:pPr>
            <a:r>
              <a:rPr lang="en-IE" dirty="0" smtClean="0">
                <a:latin typeface="Arial" panose="020B0604020202020204" pitchFamily="34" charset="0"/>
                <a:cs typeface="Arial" panose="020B0604020202020204" pitchFamily="34" charset="0"/>
              </a:rPr>
              <a:t>Most Sales People are left to devise their own solution</a:t>
            </a:r>
            <a:endParaRPr lang="en-IE"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26272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a:bodyPr>
          <a:lstStyle/>
          <a:p>
            <a:pPr marL="0" indent="0">
              <a:buNone/>
            </a:pPr>
            <a:r>
              <a:rPr lang="en-IE" sz="4000" dirty="0" smtClean="0">
                <a:latin typeface="Arial" panose="020B0604020202020204" pitchFamily="34" charset="0"/>
                <a:cs typeface="Arial" panose="020B0604020202020204" pitchFamily="34" charset="0"/>
              </a:rPr>
              <a:t>Current solutions include:</a:t>
            </a:r>
          </a:p>
          <a:p>
            <a:r>
              <a:rPr lang="en-IE" sz="4000" dirty="0" smtClean="0">
                <a:latin typeface="Arial" panose="020B0604020202020204" pitchFamily="34" charset="0"/>
                <a:cs typeface="Arial" panose="020B0604020202020204" pitchFamily="34" charset="0"/>
              </a:rPr>
              <a:t>List in Diary</a:t>
            </a:r>
          </a:p>
          <a:p>
            <a:r>
              <a:rPr lang="en-IE" sz="4000" dirty="0" err="1" smtClean="0">
                <a:latin typeface="Arial" panose="020B0604020202020204" pitchFamily="34" charset="0"/>
                <a:cs typeface="Arial" panose="020B0604020202020204" pitchFamily="34" charset="0"/>
              </a:rPr>
              <a:t>Kardex</a:t>
            </a:r>
            <a:r>
              <a:rPr lang="en-IE" sz="4000" dirty="0" smtClean="0">
                <a:latin typeface="Arial" panose="020B0604020202020204" pitchFamily="34" charset="0"/>
                <a:cs typeface="Arial" panose="020B0604020202020204" pitchFamily="34" charset="0"/>
              </a:rPr>
              <a:t> System</a:t>
            </a:r>
          </a:p>
          <a:p>
            <a:r>
              <a:rPr lang="en-IE" sz="4000" dirty="0" smtClean="0">
                <a:latin typeface="Arial" panose="020B0604020202020204" pitchFamily="34" charset="0"/>
                <a:cs typeface="Arial" panose="020B0604020202020204" pitchFamily="34" charset="0"/>
              </a:rPr>
              <a:t>Ad Hoc</a:t>
            </a:r>
          </a:p>
          <a:p>
            <a:r>
              <a:rPr lang="en-IE" sz="4000" dirty="0" smtClean="0">
                <a:latin typeface="Arial" panose="020B0604020202020204" pitchFamily="34" charset="0"/>
                <a:cs typeface="Arial" panose="020B0604020202020204" pitchFamily="34" charset="0"/>
              </a:rPr>
              <a:t>Spreadsheet</a:t>
            </a:r>
            <a:endParaRPr lang="en-IE" sz="40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49" y="-1157288"/>
            <a:ext cx="8261988"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2854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7" presetClass="path" presetSubtype="0" accel="50000" decel="50000" fill="hold" nodeType="clickEffect">
                                  <p:stCondLst>
                                    <p:cond delay="0"/>
                                  </p:stCondLst>
                                  <p:childTnLst>
                                    <p:animMotion origin="layout" path="M -0.01649 -0.06064 L 0.17951 0.3794 C 0.2184 0.47755 0.29305 0.55162 0.38281 0.5882 C 0.4816 0.6294 0.57153 0.62269 0.64601 0.57084 L 0.99306 0.35278 " pathEditMode="relative" rAng="1028913" ptsTypes="FffFF">
                                      <p:cBhvr>
                                        <p:cTn id="33" dur="2000" fill="hold"/>
                                        <p:tgtEl>
                                          <p:spTgt spid="2050"/>
                                        </p:tgtEl>
                                        <p:attrNameLst>
                                          <p:attrName>ppt_x</p:attrName>
                                          <p:attrName>ppt_y</p:attrName>
                                        </p:attrNameLst>
                                      </p:cBhvr>
                                      <p:rCtr x="45365" y="428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7543800" cy="5486400"/>
          </a:xfrm>
        </p:spPr>
        <p:txBody>
          <a:bodyPr anchor="t"/>
          <a:lstStyle/>
          <a:p>
            <a:pPr marL="0" indent="0" algn="ctr">
              <a:buNone/>
            </a:pPr>
            <a:r>
              <a:rPr lang="en-IE" dirty="0" smtClean="0">
                <a:latin typeface="Arial" panose="020B0604020202020204" pitchFamily="34" charset="0"/>
                <a:cs typeface="Arial" panose="020B0604020202020204" pitchFamily="34" charset="0"/>
              </a:rPr>
              <a:t>Sale to Delivery Process</a:t>
            </a:r>
            <a:endParaRPr lang="en-IE"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8721"/>
          <a:stretch/>
        </p:blipFill>
        <p:spPr bwMode="auto">
          <a:xfrm>
            <a:off x="2233613" y="952500"/>
            <a:ext cx="4605337" cy="515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035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up)">
                                      <p:cBhvr>
                                        <p:cTn id="7" dur="3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301262" y="1312983"/>
            <a:ext cx="2907323" cy="4759569"/>
            <a:chOff x="1301262" y="1008185"/>
            <a:chExt cx="2907323" cy="4759569"/>
          </a:xfrm>
        </p:grpSpPr>
        <p:sp>
          <p:nvSpPr>
            <p:cNvPr id="5" name="Rounded Rectangle 4"/>
            <p:cNvSpPr/>
            <p:nvPr/>
          </p:nvSpPr>
          <p:spPr>
            <a:xfrm>
              <a:off x="1301262" y="1008185"/>
              <a:ext cx="2907323" cy="47595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2579077" y="5158154"/>
              <a:ext cx="375138" cy="316523"/>
            </a:xfrm>
            <a:prstGeom prst="ellipse">
              <a:avLst/>
            </a:prstGeom>
            <a:gradFill flip="none" rotWithShape="1">
              <a:gsLst>
                <a:gs pos="0">
                  <a:schemeClr val="tx1"/>
                </a:gs>
                <a:gs pos="100000">
                  <a:schemeClr val="bg1"/>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1570892" y="1289538"/>
              <a:ext cx="2379785" cy="3763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extBox 7"/>
            <p:cNvSpPr txBox="1"/>
            <p:nvPr/>
          </p:nvSpPr>
          <p:spPr>
            <a:xfrm>
              <a:off x="1840523" y="1406769"/>
              <a:ext cx="1946031" cy="523220"/>
            </a:xfrm>
            <a:prstGeom prst="rect">
              <a:avLst/>
            </a:prstGeom>
            <a:noFill/>
          </p:spPr>
          <p:txBody>
            <a:bodyPr wrap="square" rtlCol="0">
              <a:spAutoFit/>
            </a:bodyPr>
            <a:lstStyle/>
            <a:p>
              <a:pPr algn="ctr"/>
              <a:r>
                <a:rPr lang="en-IE" sz="1400" b="1" dirty="0" smtClean="0">
                  <a:latin typeface="Arial" panose="020B0604020202020204" pitchFamily="34" charset="0"/>
                  <a:cs typeface="Arial" panose="020B0604020202020204" pitchFamily="34" charset="0"/>
                </a:rPr>
                <a:t>SPSC App</a:t>
              </a:r>
            </a:p>
            <a:p>
              <a:pPr algn="ctr"/>
              <a:r>
                <a:rPr lang="en-IE" sz="1400" b="1" dirty="0" smtClean="0">
                  <a:latin typeface="Arial" panose="020B0604020202020204" pitchFamily="34" charset="0"/>
                  <a:cs typeface="Arial" panose="020B0604020202020204" pitchFamily="34" charset="0"/>
                </a:rPr>
                <a:t>New Vehicles</a:t>
              </a:r>
              <a:endParaRPr lang="en-IE" sz="1400" b="1" dirty="0">
                <a:latin typeface="Arial" panose="020B0604020202020204" pitchFamily="34" charset="0"/>
                <a:cs typeface="Arial" panose="020B0604020202020204" pitchFamily="34" charset="0"/>
              </a:endParaRPr>
            </a:p>
          </p:txBody>
        </p:sp>
        <p:sp>
          <p:nvSpPr>
            <p:cNvPr id="9" name="Rounded Rectangle 8"/>
            <p:cNvSpPr/>
            <p:nvPr/>
          </p:nvSpPr>
          <p:spPr>
            <a:xfrm>
              <a:off x="1840523" y="2332890"/>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ORDERED</a:t>
              </a:r>
              <a:endParaRPr lang="en-IE" b="1" dirty="0">
                <a:latin typeface="Arial" panose="020B0604020202020204" pitchFamily="34" charset="0"/>
                <a:cs typeface="Arial" panose="020B0604020202020204" pitchFamily="34" charset="0"/>
              </a:endParaRPr>
            </a:p>
          </p:txBody>
        </p:sp>
        <p:sp>
          <p:nvSpPr>
            <p:cNvPr id="10" name="Rounded Rectangle 9"/>
            <p:cNvSpPr/>
            <p:nvPr/>
          </p:nvSpPr>
          <p:spPr>
            <a:xfrm>
              <a:off x="1840523" y="2772505"/>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PDI’D</a:t>
              </a:r>
              <a:endParaRPr lang="en-IE" b="1" dirty="0">
                <a:latin typeface="Arial" panose="020B0604020202020204" pitchFamily="34" charset="0"/>
                <a:cs typeface="Arial" panose="020B0604020202020204" pitchFamily="34" charset="0"/>
              </a:endParaRPr>
            </a:p>
          </p:txBody>
        </p:sp>
        <p:sp>
          <p:nvSpPr>
            <p:cNvPr id="11" name="Rounded Rectangle 10"/>
            <p:cNvSpPr/>
            <p:nvPr/>
          </p:nvSpPr>
          <p:spPr>
            <a:xfrm>
              <a:off x="1840523" y="3217982"/>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REG’D</a:t>
              </a:r>
              <a:endParaRPr lang="en-IE" b="1" dirty="0">
                <a:latin typeface="Arial" panose="020B0604020202020204" pitchFamily="34" charset="0"/>
                <a:cs typeface="Arial" panose="020B0604020202020204" pitchFamily="34" charset="0"/>
              </a:endParaRPr>
            </a:p>
          </p:txBody>
        </p:sp>
        <p:sp>
          <p:nvSpPr>
            <p:cNvPr id="12" name="Rounded Rectangle 11"/>
            <p:cNvSpPr/>
            <p:nvPr/>
          </p:nvSpPr>
          <p:spPr>
            <a:xfrm>
              <a:off x="1840523" y="3663459"/>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VALETED</a:t>
              </a:r>
              <a:endParaRPr lang="en-IE" b="1" dirty="0">
                <a:latin typeface="Arial" panose="020B0604020202020204" pitchFamily="34" charset="0"/>
                <a:cs typeface="Arial" panose="020B0604020202020204" pitchFamily="34" charset="0"/>
              </a:endParaRPr>
            </a:p>
          </p:txBody>
        </p:sp>
        <p:sp>
          <p:nvSpPr>
            <p:cNvPr id="13" name="Rounded Rectangle 12"/>
            <p:cNvSpPr/>
            <p:nvPr/>
          </p:nvSpPr>
          <p:spPr>
            <a:xfrm>
              <a:off x="1840523" y="4103074"/>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READY</a:t>
              </a:r>
              <a:endParaRPr lang="en-IE" b="1" dirty="0">
                <a:latin typeface="Arial" panose="020B0604020202020204" pitchFamily="34" charset="0"/>
                <a:cs typeface="Arial" panose="020B0604020202020204" pitchFamily="34" charset="0"/>
              </a:endParaRPr>
            </a:p>
          </p:txBody>
        </p:sp>
        <p:sp>
          <p:nvSpPr>
            <p:cNvPr id="14" name="Rounded Rectangle 13"/>
            <p:cNvSpPr/>
            <p:nvPr/>
          </p:nvSpPr>
          <p:spPr>
            <a:xfrm>
              <a:off x="1840523" y="4489938"/>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DELIVERED</a:t>
              </a:r>
              <a:endParaRPr lang="en-IE" b="1" dirty="0">
                <a:latin typeface="Arial" panose="020B0604020202020204" pitchFamily="34" charset="0"/>
                <a:cs typeface="Arial" panose="020B0604020202020204" pitchFamily="34" charset="0"/>
              </a:endParaRPr>
            </a:p>
          </p:txBody>
        </p:sp>
        <p:sp>
          <p:nvSpPr>
            <p:cNvPr id="15" name="Rounded Rectangle 14"/>
            <p:cNvSpPr/>
            <p:nvPr/>
          </p:nvSpPr>
          <p:spPr>
            <a:xfrm>
              <a:off x="1828800" y="1929989"/>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SOLD</a:t>
              </a:r>
              <a:endParaRPr lang="en-IE" b="1" dirty="0">
                <a:latin typeface="Arial" panose="020B0604020202020204" pitchFamily="34" charset="0"/>
                <a:cs typeface="Arial" panose="020B0604020202020204" pitchFamily="34" charset="0"/>
              </a:endParaRPr>
            </a:p>
          </p:txBody>
        </p:sp>
      </p:grpSp>
      <p:grpSp>
        <p:nvGrpSpPr>
          <p:cNvPr id="60" name="Group 59"/>
          <p:cNvGrpSpPr/>
          <p:nvPr/>
        </p:nvGrpSpPr>
        <p:grpSpPr>
          <a:xfrm>
            <a:off x="4829908" y="1316685"/>
            <a:ext cx="2907323" cy="4759569"/>
            <a:chOff x="4829908" y="1316685"/>
            <a:chExt cx="2907323" cy="4759569"/>
          </a:xfrm>
        </p:grpSpPr>
        <p:sp>
          <p:nvSpPr>
            <p:cNvPr id="18" name="Rounded Rectangle 17"/>
            <p:cNvSpPr/>
            <p:nvPr/>
          </p:nvSpPr>
          <p:spPr>
            <a:xfrm>
              <a:off x="4829908" y="1316685"/>
              <a:ext cx="2907323" cy="47595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6107723" y="5466654"/>
              <a:ext cx="375138" cy="316523"/>
            </a:xfrm>
            <a:prstGeom prst="ellipse">
              <a:avLst/>
            </a:prstGeom>
            <a:gradFill flip="none" rotWithShape="1">
              <a:gsLst>
                <a:gs pos="0">
                  <a:schemeClr val="tx1"/>
                </a:gs>
                <a:gs pos="100000">
                  <a:schemeClr val="bg1"/>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Rectangle 19"/>
            <p:cNvSpPr/>
            <p:nvPr/>
          </p:nvSpPr>
          <p:spPr>
            <a:xfrm>
              <a:off x="5099538" y="1598038"/>
              <a:ext cx="2379785" cy="3763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TextBox 20"/>
            <p:cNvSpPr txBox="1"/>
            <p:nvPr/>
          </p:nvSpPr>
          <p:spPr>
            <a:xfrm>
              <a:off x="5369169" y="1715269"/>
              <a:ext cx="1946031" cy="523220"/>
            </a:xfrm>
            <a:prstGeom prst="rect">
              <a:avLst/>
            </a:prstGeom>
            <a:noFill/>
          </p:spPr>
          <p:txBody>
            <a:bodyPr wrap="square" rtlCol="0">
              <a:spAutoFit/>
            </a:bodyPr>
            <a:lstStyle/>
            <a:p>
              <a:pPr algn="ctr"/>
              <a:r>
                <a:rPr lang="en-IE" sz="1400" b="1" dirty="0" smtClean="0">
                  <a:latin typeface="Arial" panose="020B0604020202020204" pitchFamily="34" charset="0"/>
                  <a:cs typeface="Arial" panose="020B0604020202020204" pitchFamily="34" charset="0"/>
                </a:rPr>
                <a:t>SPSC App</a:t>
              </a:r>
            </a:p>
            <a:p>
              <a:pPr algn="ctr"/>
              <a:r>
                <a:rPr lang="en-IE" sz="1400" b="1" dirty="0" smtClean="0">
                  <a:latin typeface="Arial" panose="020B0604020202020204" pitchFamily="34" charset="0"/>
                  <a:cs typeface="Arial" panose="020B0604020202020204" pitchFamily="34" charset="0"/>
                </a:rPr>
                <a:t>Used Vehicles</a:t>
              </a:r>
              <a:endParaRPr lang="en-IE" sz="1400" b="1" dirty="0">
                <a:latin typeface="Arial" panose="020B0604020202020204" pitchFamily="34" charset="0"/>
                <a:cs typeface="Arial" panose="020B0604020202020204" pitchFamily="34" charset="0"/>
              </a:endParaRPr>
            </a:p>
          </p:txBody>
        </p:sp>
        <p:sp>
          <p:nvSpPr>
            <p:cNvPr id="22" name="Rounded Rectangle 21"/>
            <p:cNvSpPr/>
            <p:nvPr/>
          </p:nvSpPr>
          <p:spPr>
            <a:xfrm>
              <a:off x="5369169" y="2735174"/>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SERVICED</a:t>
              </a:r>
              <a:endParaRPr lang="en-IE" b="1" dirty="0">
                <a:latin typeface="Arial" panose="020B0604020202020204" pitchFamily="34" charset="0"/>
                <a:cs typeface="Arial" panose="020B0604020202020204" pitchFamily="34" charset="0"/>
              </a:endParaRPr>
            </a:p>
          </p:txBody>
        </p:sp>
        <p:sp>
          <p:nvSpPr>
            <p:cNvPr id="23" name="Rounded Rectangle 22"/>
            <p:cNvSpPr/>
            <p:nvPr/>
          </p:nvSpPr>
          <p:spPr>
            <a:xfrm>
              <a:off x="5369169" y="3245127"/>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BODY PREP’D</a:t>
              </a:r>
              <a:endParaRPr lang="en-IE" b="1" dirty="0">
                <a:latin typeface="Arial" panose="020B0604020202020204" pitchFamily="34" charset="0"/>
                <a:cs typeface="Arial" panose="020B0604020202020204" pitchFamily="34" charset="0"/>
              </a:endParaRPr>
            </a:p>
          </p:txBody>
        </p:sp>
        <p:sp>
          <p:nvSpPr>
            <p:cNvPr id="25" name="Rounded Rectangle 24"/>
            <p:cNvSpPr/>
            <p:nvPr/>
          </p:nvSpPr>
          <p:spPr>
            <a:xfrm>
              <a:off x="5369169" y="3819560"/>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VALETED</a:t>
              </a:r>
              <a:endParaRPr lang="en-IE" b="1" dirty="0">
                <a:latin typeface="Arial" panose="020B0604020202020204" pitchFamily="34" charset="0"/>
                <a:cs typeface="Arial" panose="020B0604020202020204" pitchFamily="34" charset="0"/>
              </a:endParaRPr>
            </a:p>
          </p:txBody>
        </p:sp>
        <p:sp>
          <p:nvSpPr>
            <p:cNvPr id="26" name="Rounded Rectangle 25"/>
            <p:cNvSpPr/>
            <p:nvPr/>
          </p:nvSpPr>
          <p:spPr>
            <a:xfrm>
              <a:off x="5369169" y="4317790"/>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READY</a:t>
              </a:r>
              <a:endParaRPr lang="en-IE" b="1" dirty="0">
                <a:latin typeface="Arial" panose="020B0604020202020204" pitchFamily="34" charset="0"/>
                <a:cs typeface="Arial" panose="020B0604020202020204" pitchFamily="34" charset="0"/>
              </a:endParaRPr>
            </a:p>
          </p:txBody>
        </p:sp>
        <p:sp>
          <p:nvSpPr>
            <p:cNvPr id="27" name="Rounded Rectangle 26"/>
            <p:cNvSpPr/>
            <p:nvPr/>
          </p:nvSpPr>
          <p:spPr>
            <a:xfrm>
              <a:off x="5369169" y="4798438"/>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DELIVERED</a:t>
              </a:r>
              <a:endParaRPr lang="en-IE" b="1" dirty="0">
                <a:latin typeface="Arial" panose="020B0604020202020204" pitchFamily="34" charset="0"/>
                <a:cs typeface="Arial" panose="020B0604020202020204" pitchFamily="34" charset="0"/>
              </a:endParaRPr>
            </a:p>
          </p:txBody>
        </p:sp>
        <p:sp>
          <p:nvSpPr>
            <p:cNvPr id="28" name="Rounded Rectangle 27"/>
            <p:cNvSpPr/>
            <p:nvPr/>
          </p:nvSpPr>
          <p:spPr>
            <a:xfrm>
              <a:off x="5357446" y="2238489"/>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SOLD</a:t>
              </a:r>
              <a:endParaRPr lang="en-IE" b="1" dirty="0">
                <a:latin typeface="Arial" panose="020B0604020202020204" pitchFamily="34" charset="0"/>
                <a:cs typeface="Arial" panose="020B0604020202020204" pitchFamily="34" charset="0"/>
              </a:endParaRPr>
            </a:p>
          </p:txBody>
        </p:sp>
      </p:grpSp>
      <p:sp>
        <p:nvSpPr>
          <p:cNvPr id="30" name="TextBox 29"/>
          <p:cNvSpPr txBox="1"/>
          <p:nvPr/>
        </p:nvSpPr>
        <p:spPr>
          <a:xfrm>
            <a:off x="1746738" y="445477"/>
            <a:ext cx="5568462" cy="707886"/>
          </a:xfrm>
          <a:prstGeom prst="rect">
            <a:avLst/>
          </a:prstGeom>
          <a:noFill/>
        </p:spPr>
        <p:txBody>
          <a:bodyPr wrap="square" rtlCol="0">
            <a:spAutoFit/>
          </a:bodyPr>
          <a:lstStyle/>
          <a:p>
            <a:pPr algn="ctr"/>
            <a:r>
              <a:rPr lang="en-IE" sz="4000" b="1" dirty="0" smtClean="0">
                <a:latin typeface="Arial" panose="020B0604020202020204" pitchFamily="34" charset="0"/>
                <a:cs typeface="Arial" panose="020B0604020202020204" pitchFamily="34" charset="0"/>
              </a:rPr>
              <a:t>SPSC SOLUTION</a:t>
            </a:r>
            <a:endParaRPr lang="en-IE" sz="4000" b="1" dirty="0">
              <a:latin typeface="Arial" panose="020B0604020202020204" pitchFamily="34" charset="0"/>
              <a:cs typeface="Arial" panose="020B0604020202020204" pitchFamily="34" charset="0"/>
            </a:endParaRPr>
          </a:p>
        </p:txBody>
      </p:sp>
      <p:pic>
        <p:nvPicPr>
          <p:cNvPr id="3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roup 58"/>
          <p:cNvGrpSpPr/>
          <p:nvPr/>
        </p:nvGrpSpPr>
        <p:grpSpPr>
          <a:xfrm>
            <a:off x="2954215" y="1302171"/>
            <a:ext cx="2907323" cy="4759569"/>
            <a:chOff x="2954215" y="1316685"/>
            <a:chExt cx="2907323" cy="4759569"/>
          </a:xfrm>
        </p:grpSpPr>
        <p:sp>
          <p:nvSpPr>
            <p:cNvPr id="33" name="Rounded Rectangle 32"/>
            <p:cNvSpPr/>
            <p:nvPr/>
          </p:nvSpPr>
          <p:spPr>
            <a:xfrm>
              <a:off x="2954215" y="1316685"/>
              <a:ext cx="2907323" cy="475956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4232030" y="5466654"/>
              <a:ext cx="375138" cy="316523"/>
            </a:xfrm>
            <a:prstGeom prst="ellipse">
              <a:avLst/>
            </a:prstGeom>
            <a:gradFill flip="none" rotWithShape="1">
              <a:gsLst>
                <a:gs pos="0">
                  <a:schemeClr val="tx1"/>
                </a:gs>
                <a:gs pos="100000">
                  <a:schemeClr val="bg1"/>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223845" y="1598038"/>
              <a:ext cx="2379785" cy="3763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6" name="TextBox 35"/>
            <p:cNvSpPr txBox="1"/>
            <p:nvPr/>
          </p:nvSpPr>
          <p:spPr>
            <a:xfrm>
              <a:off x="3493476" y="1715269"/>
              <a:ext cx="1946031" cy="523220"/>
            </a:xfrm>
            <a:prstGeom prst="rect">
              <a:avLst/>
            </a:prstGeom>
            <a:noFill/>
          </p:spPr>
          <p:txBody>
            <a:bodyPr wrap="square" rtlCol="0">
              <a:spAutoFit/>
            </a:bodyPr>
            <a:lstStyle/>
            <a:p>
              <a:pPr algn="ctr"/>
              <a:r>
                <a:rPr lang="en-IE" sz="1400" b="1" dirty="0" smtClean="0">
                  <a:latin typeface="Arial" panose="020B0604020202020204" pitchFamily="34" charset="0"/>
                  <a:cs typeface="Arial" panose="020B0604020202020204" pitchFamily="34" charset="0"/>
                </a:rPr>
                <a:t>SPSC App</a:t>
              </a:r>
            </a:p>
            <a:p>
              <a:pPr algn="ctr"/>
              <a:r>
                <a:rPr lang="en-IE" sz="1400" b="1" dirty="0" smtClean="0">
                  <a:latin typeface="Arial" panose="020B0604020202020204" pitchFamily="34" charset="0"/>
                  <a:cs typeface="Arial" panose="020B0604020202020204" pitchFamily="34" charset="0"/>
                </a:rPr>
                <a:t>Vehicle Sold</a:t>
              </a:r>
              <a:endParaRPr lang="en-IE" sz="1400" b="1" dirty="0">
                <a:latin typeface="Arial" panose="020B0604020202020204" pitchFamily="34" charset="0"/>
                <a:cs typeface="Arial" panose="020B0604020202020204" pitchFamily="34" charset="0"/>
              </a:endParaRPr>
            </a:p>
          </p:txBody>
        </p:sp>
        <p:sp>
          <p:nvSpPr>
            <p:cNvPr id="3" name="Rounded Rectangle 2"/>
            <p:cNvSpPr/>
            <p:nvPr/>
          </p:nvSpPr>
          <p:spPr>
            <a:xfrm>
              <a:off x="3681046" y="2504418"/>
              <a:ext cx="1547446" cy="402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err="1" smtClean="0">
                  <a:solidFill>
                    <a:schemeClr val="tx2">
                      <a:lumMod val="50000"/>
                      <a:lumOff val="50000"/>
                    </a:schemeClr>
                  </a:solidFill>
                  <a:latin typeface="Arial" panose="020B0604020202020204" pitchFamily="34" charset="0"/>
                  <a:cs typeface="Arial" panose="020B0604020202020204" pitchFamily="34" charset="0"/>
                </a:rPr>
                <a:t>Reg</a:t>
              </a:r>
              <a:r>
                <a:rPr lang="en-IE" b="1" dirty="0" smtClean="0">
                  <a:solidFill>
                    <a:schemeClr val="tx2">
                      <a:lumMod val="50000"/>
                      <a:lumOff val="50000"/>
                    </a:schemeClr>
                  </a:solidFill>
                  <a:latin typeface="Arial" panose="020B0604020202020204" pitchFamily="34" charset="0"/>
                  <a:cs typeface="Arial" panose="020B0604020202020204" pitchFamily="34" charset="0"/>
                </a:rPr>
                <a:t> No</a:t>
              </a:r>
              <a:endParaRPr lang="en-IE" b="1"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44" name="Rounded Rectangle 43"/>
            <p:cNvSpPr/>
            <p:nvPr/>
          </p:nvSpPr>
          <p:spPr>
            <a:xfrm>
              <a:off x="3657601" y="3207799"/>
              <a:ext cx="1547446" cy="402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tx2">
                      <a:lumMod val="50000"/>
                      <a:lumOff val="50000"/>
                    </a:schemeClr>
                  </a:solidFill>
                  <a:latin typeface="Arial" panose="020B0604020202020204" pitchFamily="34" charset="0"/>
                  <a:cs typeface="Arial" panose="020B0604020202020204" pitchFamily="34" charset="0"/>
                </a:rPr>
                <a:t>Customer</a:t>
              </a:r>
              <a:endParaRPr lang="en-IE" b="1" dirty="0">
                <a:solidFill>
                  <a:schemeClr val="tx2">
                    <a:lumMod val="50000"/>
                    <a:lumOff val="5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4530969" y="3766807"/>
              <a:ext cx="908538" cy="28351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USED</a:t>
              </a:r>
              <a:endParaRPr lang="en-IE" b="1" dirty="0">
                <a:latin typeface="Arial" panose="020B0604020202020204" pitchFamily="34" charset="0"/>
                <a:cs typeface="Arial" panose="020B0604020202020204" pitchFamily="34" charset="0"/>
              </a:endParaRPr>
            </a:p>
          </p:txBody>
        </p:sp>
        <p:sp>
          <p:nvSpPr>
            <p:cNvPr id="46" name="Rounded Rectangle 45"/>
            <p:cNvSpPr/>
            <p:nvPr/>
          </p:nvSpPr>
          <p:spPr>
            <a:xfrm>
              <a:off x="3493476" y="3765727"/>
              <a:ext cx="908538" cy="28351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NEW</a:t>
              </a:r>
              <a:endParaRPr lang="en-IE" b="1" dirty="0">
                <a:latin typeface="Arial" panose="020B0604020202020204" pitchFamily="34" charset="0"/>
                <a:cs typeface="Arial" panose="020B0604020202020204" pitchFamily="34" charset="0"/>
              </a:endParaRPr>
            </a:p>
          </p:txBody>
        </p:sp>
        <p:sp>
          <p:nvSpPr>
            <p:cNvPr id="47" name="Rounded Rectangle 46"/>
            <p:cNvSpPr/>
            <p:nvPr/>
          </p:nvSpPr>
          <p:spPr>
            <a:xfrm>
              <a:off x="3493476" y="3765726"/>
              <a:ext cx="908538" cy="283513"/>
            </a:xfrm>
            <a:prstGeom prst="roundRect">
              <a:avLst/>
            </a:prstGeom>
            <a:solidFill>
              <a:schemeClr val="bg1">
                <a:alpha val="4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NEW</a:t>
              </a:r>
              <a:endParaRPr lang="en-IE" b="1" dirty="0">
                <a:latin typeface="Arial" panose="020B0604020202020204" pitchFamily="34" charset="0"/>
                <a:cs typeface="Arial" panose="020B0604020202020204" pitchFamily="34" charset="0"/>
              </a:endParaRPr>
            </a:p>
          </p:txBody>
        </p:sp>
        <p:sp>
          <p:nvSpPr>
            <p:cNvPr id="17" name="Rounded Rectangle 16"/>
            <p:cNvSpPr/>
            <p:nvPr/>
          </p:nvSpPr>
          <p:spPr>
            <a:xfrm>
              <a:off x="3537018" y="4279551"/>
              <a:ext cx="187570" cy="13481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TextBox 23"/>
            <p:cNvSpPr txBox="1"/>
            <p:nvPr/>
          </p:nvSpPr>
          <p:spPr>
            <a:xfrm>
              <a:off x="3337727" y="4481003"/>
              <a:ext cx="583222" cy="215444"/>
            </a:xfrm>
            <a:prstGeom prst="rect">
              <a:avLst/>
            </a:prstGeom>
            <a:noFill/>
          </p:spPr>
          <p:txBody>
            <a:bodyPr wrap="square" rtlCol="0">
              <a:spAutoFit/>
            </a:bodyPr>
            <a:lstStyle/>
            <a:p>
              <a:r>
                <a:rPr lang="en-IE" sz="800" dirty="0" smtClean="0">
                  <a:latin typeface="Arial" panose="020B0604020202020204" pitchFamily="34" charset="0"/>
                  <a:cs typeface="Arial" panose="020B0604020202020204" pitchFamily="34" charset="0"/>
                </a:rPr>
                <a:t>SVC’D</a:t>
              </a:r>
              <a:endParaRPr lang="en-IE" sz="800" dirty="0">
                <a:latin typeface="Arial" panose="020B0604020202020204" pitchFamily="34" charset="0"/>
                <a:cs typeface="Arial" panose="020B0604020202020204" pitchFamily="34" charset="0"/>
              </a:endParaRPr>
            </a:p>
          </p:txBody>
        </p:sp>
        <p:sp>
          <p:nvSpPr>
            <p:cNvPr id="48" name="Rounded Rectangle 47"/>
            <p:cNvSpPr/>
            <p:nvPr/>
          </p:nvSpPr>
          <p:spPr>
            <a:xfrm>
              <a:off x="4037754" y="4272297"/>
              <a:ext cx="187570" cy="13481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3838463" y="4473749"/>
              <a:ext cx="583222" cy="215444"/>
            </a:xfrm>
            <a:prstGeom prst="rect">
              <a:avLst/>
            </a:prstGeom>
            <a:noFill/>
          </p:spPr>
          <p:txBody>
            <a:bodyPr wrap="square" rtlCol="0">
              <a:spAutoFit/>
            </a:bodyPr>
            <a:lstStyle/>
            <a:p>
              <a:r>
                <a:rPr lang="en-IE" sz="800" dirty="0" smtClean="0">
                  <a:latin typeface="Arial" panose="020B0604020202020204" pitchFamily="34" charset="0"/>
                  <a:cs typeface="Arial" panose="020B0604020202020204" pitchFamily="34" charset="0"/>
                </a:rPr>
                <a:t>B/WRK</a:t>
              </a:r>
              <a:endParaRPr lang="en-IE" sz="800" dirty="0">
                <a:latin typeface="Arial" panose="020B0604020202020204" pitchFamily="34" charset="0"/>
                <a:cs typeface="Arial" panose="020B0604020202020204" pitchFamily="34" charset="0"/>
              </a:endParaRPr>
            </a:p>
          </p:txBody>
        </p:sp>
        <p:sp>
          <p:nvSpPr>
            <p:cNvPr id="50" name="Rounded Rectangle 49"/>
            <p:cNvSpPr/>
            <p:nvPr/>
          </p:nvSpPr>
          <p:spPr>
            <a:xfrm>
              <a:off x="4538490" y="4265043"/>
              <a:ext cx="187570" cy="13481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TextBox 50"/>
            <p:cNvSpPr txBox="1"/>
            <p:nvPr/>
          </p:nvSpPr>
          <p:spPr>
            <a:xfrm>
              <a:off x="4339199" y="4466495"/>
              <a:ext cx="583222" cy="215444"/>
            </a:xfrm>
            <a:prstGeom prst="rect">
              <a:avLst/>
            </a:prstGeom>
            <a:noFill/>
          </p:spPr>
          <p:txBody>
            <a:bodyPr wrap="square" rtlCol="0">
              <a:spAutoFit/>
            </a:bodyPr>
            <a:lstStyle/>
            <a:p>
              <a:r>
                <a:rPr lang="en-IE" sz="800" dirty="0" smtClean="0">
                  <a:latin typeface="Arial" panose="020B0604020202020204" pitchFamily="34" charset="0"/>
                  <a:cs typeface="Arial" panose="020B0604020202020204" pitchFamily="34" charset="0"/>
                </a:rPr>
                <a:t>CLEAN</a:t>
              </a:r>
              <a:endParaRPr lang="en-IE" sz="800" dirty="0">
                <a:latin typeface="Arial" panose="020B0604020202020204" pitchFamily="34" charset="0"/>
                <a:cs typeface="Arial" panose="020B0604020202020204" pitchFamily="34" charset="0"/>
              </a:endParaRPr>
            </a:p>
          </p:txBody>
        </p:sp>
        <p:sp>
          <p:nvSpPr>
            <p:cNvPr id="52" name="Rounded Rectangle 51"/>
            <p:cNvSpPr/>
            <p:nvPr/>
          </p:nvSpPr>
          <p:spPr>
            <a:xfrm>
              <a:off x="5082768" y="4272303"/>
              <a:ext cx="187570" cy="13481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TextBox 52"/>
            <p:cNvSpPr txBox="1"/>
            <p:nvPr/>
          </p:nvSpPr>
          <p:spPr>
            <a:xfrm>
              <a:off x="4883477" y="4473755"/>
              <a:ext cx="583222" cy="215444"/>
            </a:xfrm>
            <a:prstGeom prst="rect">
              <a:avLst/>
            </a:prstGeom>
            <a:noFill/>
          </p:spPr>
          <p:txBody>
            <a:bodyPr wrap="square" rtlCol="0">
              <a:spAutoFit/>
            </a:bodyPr>
            <a:lstStyle/>
            <a:p>
              <a:r>
                <a:rPr lang="en-IE" sz="800" dirty="0" smtClean="0">
                  <a:latin typeface="Arial" panose="020B0604020202020204" pitchFamily="34" charset="0"/>
                  <a:cs typeface="Arial" panose="020B0604020202020204" pitchFamily="34" charset="0"/>
                </a:rPr>
                <a:t>READY</a:t>
              </a:r>
              <a:endParaRPr lang="en-IE" sz="800" dirty="0">
                <a:latin typeface="Arial" panose="020B0604020202020204" pitchFamily="34" charset="0"/>
                <a:cs typeface="Arial" panose="020B0604020202020204" pitchFamily="34" charset="0"/>
              </a:endParaRPr>
            </a:p>
          </p:txBody>
        </p:sp>
        <p:sp>
          <p:nvSpPr>
            <p:cNvPr id="56" name="Rounded Rectangle 55"/>
            <p:cNvSpPr/>
            <p:nvPr/>
          </p:nvSpPr>
          <p:spPr>
            <a:xfrm>
              <a:off x="3528646" y="4816022"/>
              <a:ext cx="1852246" cy="26963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latin typeface="Arial" panose="020B0604020202020204" pitchFamily="34" charset="0"/>
                  <a:cs typeface="Arial" panose="020B0604020202020204" pitchFamily="34" charset="0"/>
                </a:rPr>
                <a:t>DELIVERED</a:t>
              </a:r>
              <a:endParaRPr lang="en-IE"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2177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1" fill="hold" nodeType="clickEffect">
                                  <p:stCondLst>
                                    <p:cond delay="0"/>
                                  </p:stCondLst>
                                  <p:childTnLst>
                                    <p:anim calcmode="lin" valueType="num">
                                      <p:cBhvr additive="base">
                                        <p:cTn id="18" dur="500"/>
                                        <p:tgtEl>
                                          <p:spTgt spid="59"/>
                                        </p:tgtEl>
                                        <p:attrNameLst>
                                          <p:attrName>ppt_x</p:attrName>
                                        </p:attrNameLst>
                                      </p:cBhvr>
                                      <p:tavLst>
                                        <p:tav tm="0">
                                          <p:val>
                                            <p:strVal val="ppt_x"/>
                                          </p:val>
                                        </p:tav>
                                        <p:tav tm="100000">
                                          <p:val>
                                            <p:strVal val="ppt_x"/>
                                          </p:val>
                                        </p:tav>
                                      </p:tavLst>
                                    </p:anim>
                                    <p:anim calcmode="lin" valueType="num">
                                      <p:cBhvr additive="base">
                                        <p:cTn id="19" dur="500"/>
                                        <p:tgtEl>
                                          <p:spTgt spid="59"/>
                                        </p:tgtEl>
                                        <p:attrNameLst>
                                          <p:attrName>ppt_y</p:attrName>
                                        </p:attrNameLst>
                                      </p:cBhvr>
                                      <p:tavLst>
                                        <p:tav tm="0">
                                          <p:val>
                                            <p:strVal val="ppt_y"/>
                                          </p:val>
                                        </p:tav>
                                        <p:tav tm="100000">
                                          <p:val>
                                            <p:strVal val="0-ppt_h/2"/>
                                          </p:val>
                                        </p:tav>
                                      </p:tavLst>
                                    </p:anim>
                                    <p:set>
                                      <p:cBhvr>
                                        <p:cTn id="20" dur="1" fill="hold">
                                          <p:stCondLst>
                                            <p:cond delay="499"/>
                                          </p:stCondLst>
                                        </p:cTn>
                                        <p:tgtEl>
                                          <p:spTgt spid="59"/>
                                        </p:tgtEl>
                                        <p:attrNameLst>
                                          <p:attrName>style.visibility</p:attrName>
                                        </p:attrNameLst>
                                      </p:cBhvr>
                                      <p:to>
                                        <p:strVal val="hidden"/>
                                      </p:to>
                                    </p:set>
                                  </p:childTnLst>
                                </p:cTn>
                              </p:par>
                              <p:par>
                                <p:cTn id="21" presetID="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1+#ppt_w/2"/>
                                          </p:val>
                                        </p:tav>
                                        <p:tav tm="100000">
                                          <p:val>
                                            <p:strVal val="#ppt_x"/>
                                          </p:val>
                                        </p:tav>
                                      </p:tavLst>
                                    </p:anim>
                                    <p:anim calcmode="lin" valueType="num">
                                      <p:cBhvr additive="base">
                                        <p:cTn id="3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685799"/>
            <a:ext cx="8112368" cy="5398478"/>
          </a:xfrm>
        </p:spPr>
        <p:txBody>
          <a:bodyPr anchor="ctr">
            <a:normAutofit/>
          </a:bodyPr>
          <a:lstStyle/>
          <a:p>
            <a:pPr marL="0" indent="0" algn="ctr">
              <a:buNone/>
            </a:pPr>
            <a:r>
              <a:rPr lang="en-IE" sz="11500" b="1" dirty="0" smtClean="0">
                <a:solidFill>
                  <a:srgbClr val="00B050"/>
                </a:solidFill>
                <a:latin typeface="Arial" panose="020B0604020202020204" pitchFamily="34" charset="0"/>
                <a:cs typeface="Arial" panose="020B0604020202020204" pitchFamily="34" charset="0"/>
                <a:hlinkClick r:id="rId2" action="ppaction://hlinkfile"/>
              </a:rPr>
              <a:t>NUMBERS!</a:t>
            </a:r>
            <a:endParaRPr lang="en-IE" sz="11500" b="1" dirty="0">
              <a:solidFill>
                <a:srgbClr val="00B050"/>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430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685799"/>
            <a:ext cx="8112368" cy="5398478"/>
          </a:xfrm>
        </p:spPr>
        <p:txBody>
          <a:bodyPr anchor="t">
            <a:normAutofit/>
          </a:bodyPr>
          <a:lstStyle/>
          <a:p>
            <a:pPr marL="0" indent="0" algn="ctr">
              <a:buNone/>
            </a:pPr>
            <a:r>
              <a:rPr lang="en-IE" sz="4000" b="1" dirty="0" smtClean="0">
                <a:latin typeface="Arial" panose="020B0604020202020204" pitchFamily="34" charset="0"/>
                <a:cs typeface="Arial" panose="020B0604020202020204" pitchFamily="34" charset="0"/>
              </a:rPr>
              <a:t>Future Potential</a:t>
            </a:r>
          </a:p>
          <a:p>
            <a:endParaRPr lang="en-IE" sz="2000" b="1" dirty="0" smtClean="0">
              <a:latin typeface="Arial" panose="020B0604020202020204" pitchFamily="34" charset="0"/>
              <a:cs typeface="Arial" panose="020B0604020202020204" pitchFamily="34" charset="0"/>
            </a:endParaRPr>
          </a:p>
          <a:p>
            <a:pPr algn="just"/>
            <a:r>
              <a:rPr lang="en-IE" sz="2000" b="1" dirty="0" smtClean="0">
                <a:latin typeface="Arial" panose="020B0604020202020204" pitchFamily="34" charset="0"/>
                <a:cs typeface="Arial" panose="020B0604020202020204" pitchFamily="34" charset="0"/>
              </a:rPr>
              <a:t>With an estimated Market yielding €12,000,000 per annum, a modest 10% penetration would offer 1.2 million turnover on this app alone.</a:t>
            </a:r>
          </a:p>
          <a:p>
            <a:pPr algn="just"/>
            <a:r>
              <a:rPr lang="en-IE" sz="2000" b="1" dirty="0" smtClean="0">
                <a:latin typeface="Arial" panose="020B0604020202020204" pitchFamily="34" charset="0"/>
                <a:cs typeface="Arial" panose="020B0604020202020204" pitchFamily="34" charset="0"/>
              </a:rPr>
              <a:t>Success of the SPSC App would offer further opportunities to expand the system to enable groups of Sales People to co-ordinate their activities and further improve efficiency and productivity for the Dealership.</a:t>
            </a:r>
          </a:p>
          <a:p>
            <a:pPr algn="just"/>
            <a:r>
              <a:rPr lang="en-IE" sz="2000" b="1" dirty="0" smtClean="0">
                <a:latin typeface="Arial" panose="020B0604020202020204" pitchFamily="34" charset="0"/>
                <a:cs typeface="Arial" panose="020B0604020202020204" pitchFamily="34" charset="0"/>
              </a:rPr>
              <a:t>Once proven, the SPSC App could be adapted to other ‘high-end’ retail sales operations such as Marine Sales, Plant/Machinery Sales and possibly Property/Real Estate Sales.</a:t>
            </a:r>
            <a:endParaRPr lang="en-IE" sz="2000" b="1"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648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685799"/>
            <a:ext cx="8112368" cy="5398478"/>
          </a:xfrm>
        </p:spPr>
        <p:txBody>
          <a:bodyPr anchor="ctr">
            <a:normAutofit/>
          </a:bodyPr>
          <a:lstStyle/>
          <a:p>
            <a:pPr marL="0" indent="0" algn="ctr">
              <a:buNone/>
            </a:pPr>
            <a:r>
              <a:rPr lang="en-IE" sz="9600" b="1" dirty="0" smtClean="0">
                <a:latin typeface="Arial" panose="020B0604020202020204" pitchFamily="34" charset="0"/>
                <a:cs typeface="Arial" panose="020B0604020202020204" pitchFamily="34" charset="0"/>
              </a:rPr>
              <a:t>QUESTIONS?</a:t>
            </a:r>
            <a:endParaRPr lang="en-IE" sz="9600" b="1"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982" y="0"/>
            <a:ext cx="439019" cy="37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9752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646</TotalTime>
  <Words>254</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SPSC APPLICATION</vt:lpstr>
      <vt:lpstr>Origin of Concept</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Caprani</dc:creator>
  <cp:lastModifiedBy>Derek Caprani</cp:lastModifiedBy>
  <cp:revision>19</cp:revision>
  <dcterms:created xsi:type="dcterms:W3CDTF">2014-04-01T08:50:44Z</dcterms:created>
  <dcterms:modified xsi:type="dcterms:W3CDTF">2014-04-02T08:06:13Z</dcterms:modified>
</cp:coreProperties>
</file>