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297" autoAdjust="0"/>
  </p:normalViewPr>
  <p:slideViewPr>
    <p:cSldViewPr snapToGrid="0">
      <p:cViewPr varScale="1">
        <p:scale>
          <a:sx n="87" d="100"/>
          <a:sy n="87" d="100"/>
        </p:scale>
        <p:origin x="1398"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8E732-1E87-4F4A-B1F6-C025766CB72F}"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F43B7-E10C-46EA-B271-4572E4CE30C7}" type="slidenum">
              <a:rPr lang="en-US" smtClean="0"/>
              <a:t>‹#›</a:t>
            </a:fld>
            <a:endParaRPr lang="en-US"/>
          </a:p>
        </p:txBody>
      </p:sp>
    </p:spTree>
    <p:extLst>
      <p:ext uri="{BB962C8B-B14F-4D97-AF65-F5344CB8AC3E}">
        <p14:creationId xmlns:p14="http://schemas.microsoft.com/office/powerpoint/2010/main" val="1034096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CF43B7-E10C-46EA-B271-4572E4CE30C7}" type="slidenum">
              <a:rPr lang="en-US" smtClean="0"/>
              <a:t>1</a:t>
            </a:fld>
            <a:endParaRPr lang="en-US"/>
          </a:p>
        </p:txBody>
      </p:sp>
    </p:spTree>
    <p:extLst>
      <p:ext uri="{BB962C8B-B14F-4D97-AF65-F5344CB8AC3E}">
        <p14:creationId xmlns:p14="http://schemas.microsoft.com/office/powerpoint/2010/main" val="6863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representation of the New Network topology. The overall system will be designed behind a Zero Trust  Network. Some of the servers have been moved behind the firewall. And have added servers to authenticate incoming email and data traffic. Have insured data is processed through a firewall.  And it will interface with a SaaS cloud system that will be secured. The remote store will be designed to be under the Zero Trust and Firewall protection as well. </a:t>
            </a:r>
          </a:p>
        </p:txBody>
      </p:sp>
      <p:sp>
        <p:nvSpPr>
          <p:cNvPr id="4" name="Slide Number Placeholder 3"/>
          <p:cNvSpPr>
            <a:spLocks noGrp="1"/>
          </p:cNvSpPr>
          <p:nvPr>
            <p:ph type="sldNum" sz="quarter" idx="5"/>
          </p:nvPr>
        </p:nvSpPr>
        <p:spPr/>
        <p:txBody>
          <a:bodyPr/>
          <a:lstStyle/>
          <a:p>
            <a:fld id="{67CF43B7-E10C-46EA-B271-4572E4CE30C7}" type="slidenum">
              <a:rPr lang="en-US" smtClean="0"/>
              <a:t>2</a:t>
            </a:fld>
            <a:endParaRPr lang="en-US"/>
          </a:p>
        </p:txBody>
      </p:sp>
    </p:spTree>
    <p:extLst>
      <p:ext uri="{BB962C8B-B14F-4D97-AF65-F5344CB8AC3E}">
        <p14:creationId xmlns:p14="http://schemas.microsoft.com/office/powerpoint/2010/main" val="206035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 Trust network is a protocol based on the principle of authenticating everyone that needs to access the system. No one is authorized the system until they have been verified. This will include having firewalls that only let data traffic through. Then the Zero Trust Architecture will consist of multi-level authentication, endpoint monitoring and threat detection. User access will spread to the entirety of the system to include the Cloud and the Store Network front. The zero-trust policy will extend through all the networks including remote sites and users. Constant monitoring will be done include endpoint monitoring to ensure all systems are not being attacked or doing something that is not authorized. The will be a police engine that grants authority to users allowed in the network. The policy administrator is there to establish the communication path and shut down the connection between the user and the resource being used.  The policy enforcement unit monitors and establishes and terminates the connections between the paths. Overall, this will provide a greater amount of security to the overall system network.  These protections will extend throughout the entire network including remote sites and employees. </a:t>
            </a:r>
          </a:p>
        </p:txBody>
      </p:sp>
      <p:sp>
        <p:nvSpPr>
          <p:cNvPr id="4" name="Slide Number Placeholder 3"/>
          <p:cNvSpPr>
            <a:spLocks noGrp="1"/>
          </p:cNvSpPr>
          <p:nvPr>
            <p:ph type="sldNum" sz="quarter" idx="5"/>
          </p:nvPr>
        </p:nvSpPr>
        <p:spPr/>
        <p:txBody>
          <a:bodyPr/>
          <a:lstStyle/>
          <a:p>
            <a:fld id="{67CF43B7-E10C-46EA-B271-4572E4CE30C7}" type="slidenum">
              <a:rPr lang="en-US" smtClean="0"/>
              <a:t>3</a:t>
            </a:fld>
            <a:endParaRPr lang="en-US"/>
          </a:p>
        </p:txBody>
      </p:sp>
    </p:spTree>
    <p:extLst>
      <p:ext uri="{BB962C8B-B14F-4D97-AF65-F5344CB8AC3E}">
        <p14:creationId xmlns:p14="http://schemas.microsoft.com/office/powerpoint/2010/main" val="388442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network will house all the network equipment as well as provide network resource access to pertinent employees. All inputs will have firewall security and this feature will also be turned on in the Wireless Access Points. Then it will be constantly monitored and accessed through the Zero Trust system. Login will include multifactor authentication and email  and SMS messages will be encrypted, and the email will also have a DMARC security encryption for a higher level of security. This will help protect against email spoofing and other attacks. Only authorized users will be allowed to certain areas such as the store network, the Cloud System, and the virtual server network. From security policy standpoint the areas will be segmented based on who is authorized to use resources  The system will also have some redundancy in case of system failure. </a:t>
            </a:r>
          </a:p>
        </p:txBody>
      </p:sp>
      <p:sp>
        <p:nvSpPr>
          <p:cNvPr id="4" name="Slide Number Placeholder 3"/>
          <p:cNvSpPr>
            <a:spLocks noGrp="1"/>
          </p:cNvSpPr>
          <p:nvPr>
            <p:ph type="sldNum" sz="quarter" idx="5"/>
          </p:nvPr>
        </p:nvSpPr>
        <p:spPr/>
        <p:txBody>
          <a:bodyPr/>
          <a:lstStyle/>
          <a:p>
            <a:fld id="{67CF43B7-E10C-46EA-B271-4572E4CE30C7}" type="slidenum">
              <a:rPr lang="en-US" smtClean="0"/>
              <a:t>4</a:t>
            </a:fld>
            <a:endParaRPr lang="en-US"/>
          </a:p>
        </p:txBody>
      </p:sp>
    </p:spTree>
    <p:extLst>
      <p:ext uri="{BB962C8B-B14F-4D97-AF65-F5344CB8AC3E}">
        <p14:creationId xmlns:p14="http://schemas.microsoft.com/office/powerpoint/2010/main" val="274024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SasS</a:t>
            </a:r>
            <a:r>
              <a:rPr lang="en-US" dirty="0"/>
              <a:t> will be used by the staff by using the storage to save corporate documents and sales information, including credit card information. The SaaS is a third-party solution which has been widely used and vetted by other organizations to be effective and secure. SaaS saves the software installation, maintenance, upgrades, and patches. The Cloud Provider will provide the security updates and patches needed over time. This will reduce costs to the customer and to the organization as well as the time of having to monitor the data. A third-party IDS will also be used to monitor the connection and try to mitigate any possible attacks to the interface. </a:t>
            </a:r>
          </a:p>
          <a:p>
            <a:r>
              <a:rPr lang="en-US" dirty="0"/>
              <a:t>In order to ensure network security, we will turn on some additional settings that provider provides to include the following:</a:t>
            </a:r>
          </a:p>
          <a:p>
            <a:r>
              <a:rPr lang="en-US" dirty="0"/>
              <a:t>• Identity and access management</a:t>
            </a:r>
          </a:p>
          <a:p>
            <a:r>
              <a:rPr lang="en-US" dirty="0"/>
              <a:t>• Data loss prevention</a:t>
            </a:r>
          </a:p>
          <a:p>
            <a:r>
              <a:rPr lang="en-US" dirty="0"/>
              <a:t>• Web security</a:t>
            </a:r>
          </a:p>
          <a:p>
            <a:r>
              <a:rPr lang="en-US" dirty="0"/>
              <a:t>• Security assessments</a:t>
            </a:r>
          </a:p>
          <a:p>
            <a:r>
              <a:rPr lang="en-US" dirty="0"/>
              <a:t>• Intrusion Management </a:t>
            </a:r>
          </a:p>
          <a:p>
            <a:r>
              <a:rPr lang="en-US" dirty="0"/>
              <a:t>• Encryption</a:t>
            </a:r>
          </a:p>
          <a:p>
            <a:endParaRPr lang="en-US" dirty="0"/>
          </a:p>
        </p:txBody>
      </p:sp>
      <p:sp>
        <p:nvSpPr>
          <p:cNvPr id="4" name="Slide Number Placeholder 3"/>
          <p:cNvSpPr>
            <a:spLocks noGrp="1"/>
          </p:cNvSpPr>
          <p:nvPr>
            <p:ph type="sldNum" sz="quarter" idx="5"/>
          </p:nvPr>
        </p:nvSpPr>
        <p:spPr/>
        <p:txBody>
          <a:bodyPr/>
          <a:lstStyle/>
          <a:p>
            <a:fld id="{67CF43B7-E10C-46EA-B271-4572E4CE30C7}" type="slidenum">
              <a:rPr lang="en-US" smtClean="0"/>
              <a:t>5</a:t>
            </a:fld>
            <a:endParaRPr lang="en-US"/>
          </a:p>
        </p:txBody>
      </p:sp>
    </p:spTree>
    <p:extLst>
      <p:ext uri="{BB962C8B-B14F-4D97-AF65-F5344CB8AC3E}">
        <p14:creationId xmlns:p14="http://schemas.microsoft.com/office/powerpoint/2010/main" val="135146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store network will also have the same security policies as the Zero-Trust design will extend to this network. This will include firewall support, network encryption, and access to only areas that a user is authorized for. </a:t>
            </a:r>
          </a:p>
          <a:p>
            <a:r>
              <a:rPr lang="en-US" dirty="0"/>
              <a:t>The same authentication method will be used,  and it will be branch of the network as opposed to the remote network. The network will be monitored on a 24/7 basis as opposed to only working hours.  And information will flow to the main network first and then to the Cloud Service Provider. </a:t>
            </a:r>
          </a:p>
        </p:txBody>
      </p:sp>
      <p:sp>
        <p:nvSpPr>
          <p:cNvPr id="4" name="Slide Number Placeholder 3"/>
          <p:cNvSpPr>
            <a:spLocks noGrp="1"/>
          </p:cNvSpPr>
          <p:nvPr>
            <p:ph type="sldNum" sz="quarter" idx="5"/>
          </p:nvPr>
        </p:nvSpPr>
        <p:spPr/>
        <p:txBody>
          <a:bodyPr/>
          <a:lstStyle/>
          <a:p>
            <a:fld id="{67CF43B7-E10C-46EA-B271-4572E4CE30C7}" type="slidenum">
              <a:rPr lang="en-US" smtClean="0"/>
              <a:t>6</a:t>
            </a:fld>
            <a:endParaRPr lang="en-US"/>
          </a:p>
        </p:txBody>
      </p:sp>
    </p:spTree>
    <p:extLst>
      <p:ext uri="{BB962C8B-B14F-4D97-AF65-F5344CB8AC3E}">
        <p14:creationId xmlns:p14="http://schemas.microsoft.com/office/powerpoint/2010/main" val="377375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overall, the network system will be based on a Zero-Trust policy. This will include the entire network including remote sites and personnel. Encryption and DMARC will be used accordingly for email and SMS messaging and multi-factor authentication for all access to the network.  With the right security policies and equipment, the organizations resources and personnel will be secured. This includes Zero-Trust implementation and constant 24/7 monitoring. </a:t>
            </a:r>
          </a:p>
        </p:txBody>
      </p:sp>
      <p:sp>
        <p:nvSpPr>
          <p:cNvPr id="4" name="Slide Number Placeholder 3"/>
          <p:cNvSpPr>
            <a:spLocks noGrp="1"/>
          </p:cNvSpPr>
          <p:nvPr>
            <p:ph type="sldNum" sz="quarter" idx="5"/>
          </p:nvPr>
        </p:nvSpPr>
        <p:spPr/>
        <p:txBody>
          <a:bodyPr/>
          <a:lstStyle/>
          <a:p>
            <a:fld id="{67CF43B7-E10C-46EA-B271-4572E4CE30C7}" type="slidenum">
              <a:rPr lang="en-US" smtClean="0"/>
              <a:t>7</a:t>
            </a:fld>
            <a:endParaRPr lang="en-US"/>
          </a:p>
        </p:txBody>
      </p:sp>
    </p:spTree>
    <p:extLst>
      <p:ext uri="{BB962C8B-B14F-4D97-AF65-F5344CB8AC3E}">
        <p14:creationId xmlns:p14="http://schemas.microsoft.com/office/powerpoint/2010/main" val="233241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CF43B7-E10C-46EA-B271-4572E4CE30C7}" type="slidenum">
              <a:rPr lang="en-US" smtClean="0"/>
              <a:t>8</a:t>
            </a:fld>
            <a:endParaRPr lang="en-US"/>
          </a:p>
        </p:txBody>
      </p:sp>
    </p:spTree>
    <p:extLst>
      <p:ext uri="{BB962C8B-B14F-4D97-AF65-F5344CB8AC3E}">
        <p14:creationId xmlns:p14="http://schemas.microsoft.com/office/powerpoint/2010/main" val="1998578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27295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1C9EB-4D5D-4F94-A607-44F23465CC28}"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8660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6279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620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2748087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3031641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1546064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1691168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141427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141095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375145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1C9EB-4D5D-4F94-A607-44F23465CC28}"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7733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1C9EB-4D5D-4F94-A607-44F23465CC28}"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387277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392579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83499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A1C9EB-4D5D-4F94-A607-44F23465CC28}" type="datetimeFigureOut">
              <a:rPr lang="en-US" smtClean="0"/>
              <a:t>8/12/2022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89284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1C9EB-4D5D-4F94-A607-44F23465CC28}"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6A840-A840-45CF-A4F3-9DB463096D3D}" type="slidenum">
              <a:rPr lang="en-US" smtClean="0"/>
              <a:t>‹#›</a:t>
            </a:fld>
            <a:endParaRPr lang="en-US"/>
          </a:p>
        </p:txBody>
      </p:sp>
    </p:spTree>
    <p:extLst>
      <p:ext uri="{BB962C8B-B14F-4D97-AF65-F5344CB8AC3E}">
        <p14:creationId xmlns:p14="http://schemas.microsoft.com/office/powerpoint/2010/main" val="404828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A1C9EB-4D5D-4F94-A607-44F23465CC28}" type="datetimeFigureOut">
              <a:rPr lang="en-US" smtClean="0"/>
              <a:t>8/12/2022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F6A840-A840-45CF-A4F3-9DB463096D3D}" type="slidenum">
              <a:rPr lang="en-US" smtClean="0"/>
              <a:t>‹#›</a:t>
            </a:fld>
            <a:endParaRPr lang="en-US"/>
          </a:p>
        </p:txBody>
      </p:sp>
    </p:spTree>
    <p:extLst>
      <p:ext uri="{BB962C8B-B14F-4D97-AF65-F5344CB8AC3E}">
        <p14:creationId xmlns:p14="http://schemas.microsoft.com/office/powerpoint/2010/main" val="34295584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49D4-E4A0-C73E-13D2-D4719A8E21F3}"/>
              </a:ext>
            </a:extLst>
          </p:cNvPr>
          <p:cNvSpPr>
            <a:spLocks noGrp="1"/>
          </p:cNvSpPr>
          <p:nvPr>
            <p:ph type="ctrTitle"/>
          </p:nvPr>
        </p:nvSpPr>
        <p:spPr/>
        <p:txBody>
          <a:bodyPr/>
          <a:lstStyle/>
          <a:p>
            <a:r>
              <a:rPr lang="en-US" dirty="0"/>
              <a:t>Network Security Architecture</a:t>
            </a:r>
          </a:p>
        </p:txBody>
      </p:sp>
      <p:sp>
        <p:nvSpPr>
          <p:cNvPr id="3" name="Subtitle 2">
            <a:extLst>
              <a:ext uri="{FF2B5EF4-FFF2-40B4-BE49-F238E27FC236}">
                <a16:creationId xmlns:a16="http://schemas.microsoft.com/office/drawing/2014/main" id="{01422CE5-2980-5D39-783C-7E3C65365C2E}"/>
              </a:ext>
            </a:extLst>
          </p:cNvPr>
          <p:cNvSpPr>
            <a:spLocks noGrp="1"/>
          </p:cNvSpPr>
          <p:nvPr>
            <p:ph type="subTitle" idx="1"/>
          </p:nvPr>
        </p:nvSpPr>
        <p:spPr/>
        <p:txBody>
          <a:bodyPr>
            <a:normAutofit fontScale="70000" lnSpcReduction="20000"/>
          </a:bodyPr>
          <a:lstStyle/>
          <a:p>
            <a:r>
              <a:rPr lang="en-US" dirty="0"/>
              <a:t>CYBR 515</a:t>
            </a:r>
          </a:p>
          <a:p>
            <a:r>
              <a:rPr lang="en-US" dirty="0"/>
              <a:t>By</a:t>
            </a:r>
          </a:p>
          <a:p>
            <a:r>
              <a:rPr lang="en-US" dirty="0"/>
              <a:t>Daniel Carbajal</a:t>
            </a:r>
          </a:p>
        </p:txBody>
      </p:sp>
    </p:spTree>
    <p:extLst>
      <p:ext uri="{BB962C8B-B14F-4D97-AF65-F5344CB8AC3E}">
        <p14:creationId xmlns:p14="http://schemas.microsoft.com/office/powerpoint/2010/main" val="304138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C0C8-9945-0197-C236-357140D723A8}"/>
              </a:ext>
            </a:extLst>
          </p:cNvPr>
          <p:cNvSpPr>
            <a:spLocks noGrp="1"/>
          </p:cNvSpPr>
          <p:nvPr>
            <p:ph type="title"/>
          </p:nvPr>
        </p:nvSpPr>
        <p:spPr>
          <a:xfrm>
            <a:off x="564823" y="365125"/>
            <a:ext cx="6608975" cy="1325563"/>
          </a:xfrm>
        </p:spPr>
        <p:txBody>
          <a:bodyPr/>
          <a:lstStyle/>
          <a:p>
            <a:r>
              <a:rPr lang="en-US" dirty="0"/>
              <a:t>Overview of New Network</a:t>
            </a:r>
          </a:p>
        </p:txBody>
      </p:sp>
      <p:sp>
        <p:nvSpPr>
          <p:cNvPr id="3" name="Content Placeholder 2">
            <a:extLst>
              <a:ext uri="{FF2B5EF4-FFF2-40B4-BE49-F238E27FC236}">
                <a16:creationId xmlns:a16="http://schemas.microsoft.com/office/drawing/2014/main" id="{D264E2B9-53F7-8521-4803-21CA19E778C5}"/>
              </a:ext>
            </a:extLst>
          </p:cNvPr>
          <p:cNvSpPr>
            <a:spLocks noGrp="1"/>
          </p:cNvSpPr>
          <p:nvPr>
            <p:ph idx="1"/>
          </p:nvPr>
        </p:nvSpPr>
        <p:spPr>
          <a:xfrm>
            <a:off x="838200" y="1817674"/>
            <a:ext cx="5257800" cy="4351338"/>
          </a:xfrm>
        </p:spPr>
        <p:txBody>
          <a:bodyPr/>
          <a:lstStyle/>
          <a:p>
            <a:pPr marL="0" indent="0">
              <a:buNone/>
            </a:pPr>
            <a:r>
              <a:rPr lang="en-US" dirty="0"/>
              <a:t>Based on case study:</a:t>
            </a:r>
          </a:p>
          <a:p>
            <a:r>
              <a:rPr lang="en-US" dirty="0"/>
              <a:t>Provide the most updated type of security</a:t>
            </a:r>
          </a:p>
          <a:p>
            <a:r>
              <a:rPr lang="en-US" dirty="0"/>
              <a:t>Add in Web and DNS Servers</a:t>
            </a:r>
          </a:p>
          <a:p>
            <a:r>
              <a:rPr lang="en-US" dirty="0"/>
              <a:t>Needed to add protection to servers</a:t>
            </a:r>
          </a:p>
          <a:p>
            <a:r>
              <a:rPr lang="en-US" dirty="0"/>
              <a:t>Secure email and login </a:t>
            </a:r>
          </a:p>
          <a:p>
            <a:r>
              <a:rPr lang="en-US" dirty="0"/>
              <a:t>Add in a SaaS cloud system</a:t>
            </a:r>
          </a:p>
          <a:p>
            <a:r>
              <a:rPr lang="en-US" dirty="0"/>
              <a:t>Protect the Store data back to the main network</a:t>
            </a:r>
          </a:p>
        </p:txBody>
      </p:sp>
      <p:pic>
        <p:nvPicPr>
          <p:cNvPr id="7" name="Picture 6" descr="Diagram, schematic&#10;&#10;Description automatically generated">
            <a:extLst>
              <a:ext uri="{FF2B5EF4-FFF2-40B4-BE49-F238E27FC236}">
                <a16:creationId xmlns:a16="http://schemas.microsoft.com/office/drawing/2014/main" id="{97B58D73-8804-5BE5-B6B6-959769605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617" y="0"/>
            <a:ext cx="3920560" cy="6582079"/>
          </a:xfrm>
          <a:prstGeom prst="rect">
            <a:avLst/>
          </a:prstGeom>
        </p:spPr>
      </p:pic>
    </p:spTree>
    <p:extLst>
      <p:ext uri="{BB962C8B-B14F-4D97-AF65-F5344CB8AC3E}">
        <p14:creationId xmlns:p14="http://schemas.microsoft.com/office/powerpoint/2010/main" val="408013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097C-6A7A-6B74-0420-CC1AF1ECE02E}"/>
              </a:ext>
            </a:extLst>
          </p:cNvPr>
          <p:cNvSpPr>
            <a:spLocks noGrp="1"/>
          </p:cNvSpPr>
          <p:nvPr>
            <p:ph type="title"/>
          </p:nvPr>
        </p:nvSpPr>
        <p:spPr>
          <a:xfrm>
            <a:off x="838200" y="365126"/>
            <a:ext cx="6882353" cy="916828"/>
          </a:xfrm>
        </p:spPr>
        <p:txBody>
          <a:bodyPr/>
          <a:lstStyle/>
          <a:p>
            <a:r>
              <a:rPr lang="en-US" dirty="0"/>
              <a:t>Zero – Trust Network</a:t>
            </a:r>
          </a:p>
        </p:txBody>
      </p:sp>
      <p:pic>
        <p:nvPicPr>
          <p:cNvPr id="10" name="Content Placeholder 9" descr="Diagram&#10;&#10;Description automatically generated">
            <a:extLst>
              <a:ext uri="{FF2B5EF4-FFF2-40B4-BE49-F238E27FC236}">
                <a16:creationId xmlns:a16="http://schemas.microsoft.com/office/drawing/2014/main" id="{23DC15F2-857A-F2B3-9BB6-2248D01922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6147" y="637078"/>
            <a:ext cx="3966170" cy="5583843"/>
          </a:xfrm>
        </p:spPr>
      </p:pic>
      <p:sp>
        <p:nvSpPr>
          <p:cNvPr id="6" name="Content Placeholder 2">
            <a:extLst>
              <a:ext uri="{FF2B5EF4-FFF2-40B4-BE49-F238E27FC236}">
                <a16:creationId xmlns:a16="http://schemas.microsoft.com/office/drawing/2014/main" id="{65F91024-B482-08D7-E95F-0DBF210CD88B}"/>
              </a:ext>
            </a:extLst>
          </p:cNvPr>
          <p:cNvSpPr txBox="1">
            <a:spLocks/>
          </p:cNvSpPr>
          <p:nvPr/>
        </p:nvSpPr>
        <p:spPr>
          <a:xfrm>
            <a:off x="631365" y="1412690"/>
            <a:ext cx="62983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network will be based on Zero Trust Network</a:t>
            </a:r>
          </a:p>
          <a:p>
            <a:r>
              <a:rPr lang="en-US" dirty="0"/>
              <a:t>From “Trust but Verify” to “Don’t Trust and Verify Everyone</a:t>
            </a:r>
          </a:p>
          <a:p>
            <a:r>
              <a:rPr lang="en-US" dirty="0"/>
              <a:t>Basic Setup</a:t>
            </a:r>
          </a:p>
          <a:p>
            <a:pPr lvl="1"/>
            <a:r>
              <a:rPr lang="en-US" dirty="0"/>
              <a:t>Policy Engine</a:t>
            </a:r>
          </a:p>
          <a:p>
            <a:pPr lvl="1"/>
            <a:r>
              <a:rPr lang="en-US" dirty="0"/>
              <a:t>Policy Administrator</a:t>
            </a:r>
          </a:p>
          <a:p>
            <a:pPr lvl="1"/>
            <a:r>
              <a:rPr lang="en-US" dirty="0"/>
              <a:t>Policy Enforcements Point</a:t>
            </a:r>
          </a:p>
          <a:p>
            <a:r>
              <a:rPr lang="en-US" dirty="0"/>
              <a:t>Policy will be based on Zero-Trust techniques</a:t>
            </a:r>
          </a:p>
        </p:txBody>
      </p:sp>
    </p:spTree>
    <p:extLst>
      <p:ext uri="{BB962C8B-B14F-4D97-AF65-F5344CB8AC3E}">
        <p14:creationId xmlns:p14="http://schemas.microsoft.com/office/powerpoint/2010/main" val="325471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E321-8D2F-3920-AC75-746A496C87C3}"/>
              </a:ext>
            </a:extLst>
          </p:cNvPr>
          <p:cNvSpPr>
            <a:spLocks noGrp="1"/>
          </p:cNvSpPr>
          <p:nvPr>
            <p:ph type="title"/>
          </p:nvPr>
        </p:nvSpPr>
        <p:spPr>
          <a:xfrm>
            <a:off x="838200" y="365125"/>
            <a:ext cx="6618402" cy="1325563"/>
          </a:xfrm>
        </p:spPr>
        <p:txBody>
          <a:bodyPr/>
          <a:lstStyle/>
          <a:p>
            <a:r>
              <a:rPr lang="en-US" dirty="0"/>
              <a:t>Main Network</a:t>
            </a:r>
          </a:p>
        </p:txBody>
      </p:sp>
      <p:pic>
        <p:nvPicPr>
          <p:cNvPr id="5" name="Picture 4" descr="Diagram&#10;&#10;Description automatically generated">
            <a:extLst>
              <a:ext uri="{FF2B5EF4-FFF2-40B4-BE49-F238E27FC236}">
                <a16:creationId xmlns:a16="http://schemas.microsoft.com/office/drawing/2014/main" id="{BA7D5C7B-53FD-966A-EEA6-5349026E4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409" y="345070"/>
            <a:ext cx="5080803" cy="6167859"/>
          </a:xfrm>
          <a:prstGeom prst="rect">
            <a:avLst/>
          </a:prstGeom>
        </p:spPr>
      </p:pic>
      <p:sp>
        <p:nvSpPr>
          <p:cNvPr id="9" name="Content Placeholder 2">
            <a:extLst>
              <a:ext uri="{FF2B5EF4-FFF2-40B4-BE49-F238E27FC236}">
                <a16:creationId xmlns:a16="http://schemas.microsoft.com/office/drawing/2014/main" id="{F691CA2D-7CEC-E226-BF2B-0C2B4837AE20}"/>
              </a:ext>
            </a:extLst>
          </p:cNvPr>
          <p:cNvSpPr txBox="1">
            <a:spLocks/>
          </p:cNvSpPr>
          <p:nvPr/>
        </p:nvSpPr>
        <p:spPr>
          <a:xfrm>
            <a:off x="191378" y="1511301"/>
            <a:ext cx="6298353" cy="4486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Firewalls and Encryption will be set on Wireless Access Points</a:t>
            </a:r>
          </a:p>
          <a:p>
            <a:pPr lvl="1"/>
            <a:r>
              <a:rPr lang="en-US" dirty="0"/>
              <a:t>Will have Least Privilege access</a:t>
            </a:r>
          </a:p>
          <a:p>
            <a:pPr lvl="1"/>
            <a:r>
              <a:rPr lang="en-US" dirty="0"/>
              <a:t>Will have DMARC email security </a:t>
            </a:r>
          </a:p>
          <a:p>
            <a:pPr lvl="1"/>
            <a:r>
              <a:rPr lang="en-US" dirty="0"/>
              <a:t>The overall network will be segmented as deemed necessary</a:t>
            </a:r>
          </a:p>
          <a:p>
            <a:pPr lvl="1"/>
            <a:r>
              <a:rPr lang="en-US" dirty="0"/>
              <a:t>Will have access to SaaS cloud and Store front if authorized to do so</a:t>
            </a:r>
          </a:p>
          <a:p>
            <a:pPr lvl="1"/>
            <a:r>
              <a:rPr lang="en-US" dirty="0"/>
              <a:t>The Virtual Server network will only be accessed by authorized personnel</a:t>
            </a:r>
          </a:p>
          <a:p>
            <a:pPr lvl="1"/>
            <a:endParaRPr lang="en-US" dirty="0"/>
          </a:p>
        </p:txBody>
      </p:sp>
    </p:spTree>
    <p:extLst>
      <p:ext uri="{BB962C8B-B14F-4D97-AF65-F5344CB8AC3E}">
        <p14:creationId xmlns:p14="http://schemas.microsoft.com/office/powerpoint/2010/main" val="26585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C67D-1AE2-31BE-9A50-65163C9714EC}"/>
              </a:ext>
            </a:extLst>
          </p:cNvPr>
          <p:cNvSpPr>
            <a:spLocks noGrp="1"/>
          </p:cNvSpPr>
          <p:nvPr>
            <p:ph type="title"/>
          </p:nvPr>
        </p:nvSpPr>
        <p:spPr>
          <a:xfrm>
            <a:off x="838200" y="365125"/>
            <a:ext cx="6049183" cy="1325563"/>
          </a:xfrm>
        </p:spPr>
        <p:txBody>
          <a:bodyPr/>
          <a:lstStyle/>
          <a:p>
            <a:r>
              <a:rPr lang="en-US" dirty="0"/>
              <a:t>SaaS Cloud Model</a:t>
            </a:r>
          </a:p>
        </p:txBody>
      </p:sp>
      <p:pic>
        <p:nvPicPr>
          <p:cNvPr id="8" name="Picture 7" descr="Diagram&#10;&#10;Description automatically generated">
            <a:extLst>
              <a:ext uri="{FF2B5EF4-FFF2-40B4-BE49-F238E27FC236}">
                <a16:creationId xmlns:a16="http://schemas.microsoft.com/office/drawing/2014/main" id="{FE37AE1B-A9E7-6A89-D8E0-BC6315108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649" y="480768"/>
            <a:ext cx="4496427" cy="5378541"/>
          </a:xfrm>
          <a:prstGeom prst="rect">
            <a:avLst/>
          </a:prstGeom>
        </p:spPr>
      </p:pic>
      <p:sp>
        <p:nvSpPr>
          <p:cNvPr id="11" name="Content Placeholder 2">
            <a:extLst>
              <a:ext uri="{FF2B5EF4-FFF2-40B4-BE49-F238E27FC236}">
                <a16:creationId xmlns:a16="http://schemas.microsoft.com/office/drawing/2014/main" id="{BE1E870C-FEDC-3CD0-FE2E-673535F63468}"/>
              </a:ext>
            </a:extLst>
          </p:cNvPr>
          <p:cNvSpPr txBox="1">
            <a:spLocks/>
          </p:cNvSpPr>
          <p:nvPr/>
        </p:nvSpPr>
        <p:spPr>
          <a:xfrm>
            <a:off x="631365" y="1412690"/>
            <a:ext cx="62983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SaaS cloud Model for software</a:t>
            </a:r>
          </a:p>
          <a:p>
            <a:r>
              <a:rPr lang="en-US" dirty="0"/>
              <a:t>Financial software used by employees</a:t>
            </a:r>
          </a:p>
          <a:p>
            <a:r>
              <a:rPr lang="en-US" dirty="0"/>
              <a:t>Constant Monitoring of Cloud</a:t>
            </a:r>
          </a:p>
          <a:p>
            <a:r>
              <a:rPr lang="en-US" dirty="0"/>
              <a:t>Included in the Zero-Trust security</a:t>
            </a:r>
          </a:p>
          <a:p>
            <a:r>
              <a:rPr lang="en-US" dirty="0"/>
              <a:t>Protection by provider </a:t>
            </a:r>
          </a:p>
          <a:p>
            <a:pPr lvl="1"/>
            <a:r>
              <a:rPr lang="en-US" dirty="0"/>
              <a:t>Can select security measures</a:t>
            </a:r>
          </a:p>
          <a:p>
            <a:pPr lvl="1"/>
            <a:r>
              <a:rPr lang="en-US" dirty="0"/>
              <a:t>Only authorized employees will have access</a:t>
            </a:r>
          </a:p>
        </p:txBody>
      </p:sp>
    </p:spTree>
    <p:extLst>
      <p:ext uri="{BB962C8B-B14F-4D97-AF65-F5344CB8AC3E}">
        <p14:creationId xmlns:p14="http://schemas.microsoft.com/office/powerpoint/2010/main" val="413029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B5E1-4D2F-D502-5DDE-36972162AB3C}"/>
              </a:ext>
            </a:extLst>
          </p:cNvPr>
          <p:cNvSpPr>
            <a:spLocks noGrp="1"/>
          </p:cNvSpPr>
          <p:nvPr>
            <p:ph type="title"/>
          </p:nvPr>
        </p:nvSpPr>
        <p:spPr>
          <a:xfrm>
            <a:off x="838200" y="365125"/>
            <a:ext cx="6220778" cy="1325563"/>
          </a:xfrm>
        </p:spPr>
        <p:txBody>
          <a:bodyPr/>
          <a:lstStyle/>
          <a:p>
            <a:r>
              <a:rPr lang="en-US" dirty="0"/>
              <a:t>Store Front Network</a:t>
            </a:r>
          </a:p>
        </p:txBody>
      </p:sp>
      <p:pic>
        <p:nvPicPr>
          <p:cNvPr id="4" name="Picture 3" descr="Diagram&#10;&#10;Description automatically generated">
            <a:extLst>
              <a:ext uri="{FF2B5EF4-FFF2-40B4-BE49-F238E27FC236}">
                <a16:creationId xmlns:a16="http://schemas.microsoft.com/office/drawing/2014/main" id="{6EDEF26B-505E-3984-9217-B18C91759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978" y="235670"/>
            <a:ext cx="5324364" cy="6257205"/>
          </a:xfrm>
          <a:prstGeom prst="rect">
            <a:avLst/>
          </a:prstGeom>
        </p:spPr>
      </p:pic>
      <p:sp>
        <p:nvSpPr>
          <p:cNvPr id="7" name="Content Placeholder 2">
            <a:extLst>
              <a:ext uri="{FF2B5EF4-FFF2-40B4-BE49-F238E27FC236}">
                <a16:creationId xmlns:a16="http://schemas.microsoft.com/office/drawing/2014/main" id="{7DF52ECB-452B-A83C-3786-B129B17F462E}"/>
              </a:ext>
            </a:extLst>
          </p:cNvPr>
          <p:cNvSpPr txBox="1">
            <a:spLocks/>
          </p:cNvSpPr>
          <p:nvPr/>
        </p:nvSpPr>
        <p:spPr>
          <a:xfrm>
            <a:off x="631365" y="1412690"/>
            <a:ext cx="62983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network will be based on Zero Trust Network</a:t>
            </a:r>
          </a:p>
          <a:p>
            <a:r>
              <a:rPr lang="en-US" dirty="0"/>
              <a:t>Firewall access at inputs</a:t>
            </a:r>
          </a:p>
          <a:p>
            <a:r>
              <a:rPr lang="en-US" dirty="0"/>
              <a:t>Same level of network encryption</a:t>
            </a:r>
          </a:p>
          <a:p>
            <a:r>
              <a:rPr lang="en-US" dirty="0"/>
              <a:t>PEP standard so that network is seen as part of the network security structure</a:t>
            </a:r>
          </a:p>
          <a:p>
            <a:r>
              <a:rPr lang="en-US" dirty="0"/>
              <a:t>Same authentication methods as Main network</a:t>
            </a:r>
          </a:p>
          <a:p>
            <a:endParaRPr lang="en-US" dirty="0"/>
          </a:p>
        </p:txBody>
      </p:sp>
    </p:spTree>
    <p:extLst>
      <p:ext uri="{BB962C8B-B14F-4D97-AF65-F5344CB8AC3E}">
        <p14:creationId xmlns:p14="http://schemas.microsoft.com/office/powerpoint/2010/main" val="190231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17AE-6F09-B082-EF92-8F4DB8301D76}"/>
              </a:ext>
            </a:extLst>
          </p:cNvPr>
          <p:cNvSpPr>
            <a:spLocks noGrp="1"/>
          </p:cNvSpPr>
          <p:nvPr>
            <p:ph type="title"/>
          </p:nvPr>
        </p:nvSpPr>
        <p:spPr/>
        <p:txBody>
          <a:bodyPr/>
          <a:lstStyle/>
          <a:p>
            <a:pPr algn="ctr"/>
            <a:r>
              <a:rPr lang="en-US" dirty="0"/>
              <a:t>Conclusion</a:t>
            </a:r>
          </a:p>
        </p:txBody>
      </p:sp>
      <p:sp>
        <p:nvSpPr>
          <p:cNvPr id="6" name="Content Placeholder 2">
            <a:extLst>
              <a:ext uri="{FF2B5EF4-FFF2-40B4-BE49-F238E27FC236}">
                <a16:creationId xmlns:a16="http://schemas.microsoft.com/office/drawing/2014/main" id="{50A9B2DD-FFB5-3A5B-55E2-4F50125B074C}"/>
              </a:ext>
            </a:extLst>
          </p:cNvPr>
          <p:cNvSpPr txBox="1">
            <a:spLocks/>
          </p:cNvSpPr>
          <p:nvPr/>
        </p:nvSpPr>
        <p:spPr>
          <a:xfrm>
            <a:off x="1707129" y="1771278"/>
            <a:ext cx="81271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network will be based on Zero Trust Network</a:t>
            </a:r>
          </a:p>
          <a:p>
            <a:r>
              <a:rPr lang="en-US" dirty="0"/>
              <a:t>Main Network, SaaS, and Store Front will be part of Zero-Trust Policy</a:t>
            </a:r>
          </a:p>
          <a:p>
            <a:r>
              <a:rPr lang="en-US" dirty="0"/>
              <a:t>Encryption of email and SMS messaging</a:t>
            </a:r>
          </a:p>
          <a:p>
            <a:r>
              <a:rPr lang="en-US" dirty="0"/>
              <a:t>Multi-factor authentication for everyone</a:t>
            </a:r>
          </a:p>
          <a:p>
            <a:r>
              <a:rPr lang="en-US" dirty="0"/>
              <a:t>Up to date with most recent security standards as possible.</a:t>
            </a:r>
          </a:p>
        </p:txBody>
      </p:sp>
    </p:spTree>
    <p:extLst>
      <p:ext uri="{BB962C8B-B14F-4D97-AF65-F5344CB8AC3E}">
        <p14:creationId xmlns:p14="http://schemas.microsoft.com/office/powerpoint/2010/main" val="42959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A01A-D218-D2BB-707B-2F2BDCEB9EC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9728A06-354D-440D-3ECD-B805005A1788}"/>
              </a:ext>
            </a:extLst>
          </p:cNvPr>
          <p:cNvSpPr>
            <a:spLocks noGrp="1"/>
          </p:cNvSpPr>
          <p:nvPr>
            <p:ph idx="1"/>
          </p:nvPr>
        </p:nvSpPr>
        <p:spPr>
          <a:xfrm>
            <a:off x="1104293" y="2030884"/>
            <a:ext cx="8946541" cy="4195481"/>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Stallings, W. (2017). Network Security Essentials: Applications and standards (6th ed.). Pearson Education.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 Department of Defense. (2021). Embracing a Zero Trust Security Model. Retrieved August 2,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1593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1600</TotalTime>
  <Words>1102</Words>
  <Application>Microsoft Office PowerPoint</Application>
  <PresentationFormat>Widescreen</PresentationFormat>
  <Paragraphs>72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Ion</vt:lpstr>
      <vt:lpstr>Network Security Architecture</vt:lpstr>
      <vt:lpstr>Overview of New Network</vt:lpstr>
      <vt:lpstr>Zero – Trust Network</vt:lpstr>
      <vt:lpstr>Main Network</vt:lpstr>
      <vt:lpstr>SaaS Cloud Model</vt:lpstr>
      <vt:lpstr>Store Front Network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Carbajal</dc:creator>
  <cp:lastModifiedBy>Daniel Carbajal</cp:lastModifiedBy>
  <cp:revision>52</cp:revision>
  <dcterms:created xsi:type="dcterms:W3CDTF">2022-08-12T18:23:41Z</dcterms:created>
  <dcterms:modified xsi:type="dcterms:W3CDTF">2022-08-13T21:03:53Z</dcterms:modified>
</cp:coreProperties>
</file>