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59" r:id="rId3"/>
    <p:sldId id="262" r:id="rId4"/>
    <p:sldId id="261" r:id="rId5"/>
    <p:sldId id="258" r:id="rId6"/>
    <p:sldId id="257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0E32-3739-8A4A-ACAE-CA378DD174A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E204-2A62-6046-942B-34DF7819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E204-2A62-6046-942B-34DF78198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5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D200-5786-A342-ABF6-82D8C878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14802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 dirty="0"/>
              <a:t>STCV Synth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42EE1-4C86-684C-B5D9-4738132BD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202" y="5854668"/>
            <a:ext cx="3604461" cy="706641"/>
          </a:xfrm>
        </p:spPr>
        <p:txBody>
          <a:bodyPr anchor="t">
            <a:normAutofit lnSpcReduction="10000"/>
          </a:bodyPr>
          <a:lstStyle/>
          <a:p>
            <a:pPr algn="r">
              <a:lnSpc>
                <a:spcPct val="110000"/>
              </a:lnSpc>
            </a:pPr>
            <a:r>
              <a:rPr lang="en-US" sz="1600" dirty="0"/>
              <a:t>DGMD-14 – Final Project</a:t>
            </a:r>
          </a:p>
          <a:p>
            <a:pPr algn="r">
              <a:lnSpc>
                <a:spcPct val="110000"/>
              </a:lnSpc>
            </a:pPr>
            <a:r>
              <a:rPr lang="en-US" sz="1600" dirty="0"/>
              <a:t>Harvard Extension School – Fall 2021</a:t>
            </a:r>
          </a:p>
        </p:txBody>
      </p:sp>
      <p:pic>
        <p:nvPicPr>
          <p:cNvPr id="4" name="Picture 3" descr="Abstract diamond pattern background">
            <a:extLst>
              <a:ext uri="{FF2B5EF4-FFF2-40B4-BE49-F238E27FC236}">
                <a16:creationId xmlns:a16="http://schemas.microsoft.com/office/drawing/2014/main" id="{49466048-BABF-426E-BF8E-D3214CF6C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42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990487A-60E3-FF4F-9E8A-8C607FCDF617}"/>
              </a:ext>
            </a:extLst>
          </p:cNvPr>
          <p:cNvSpPr txBox="1">
            <a:spLocks/>
          </p:cNvSpPr>
          <p:nvPr/>
        </p:nvSpPr>
        <p:spPr>
          <a:xfrm>
            <a:off x="1087347" y="5854669"/>
            <a:ext cx="1575259" cy="7066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dirty="0"/>
              <a:t>David Cardona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Robert Fischer</a:t>
            </a:r>
          </a:p>
        </p:txBody>
      </p:sp>
    </p:spTree>
    <p:extLst>
      <p:ext uri="{BB962C8B-B14F-4D97-AF65-F5344CB8AC3E}">
        <p14:creationId xmlns:p14="http://schemas.microsoft.com/office/powerpoint/2010/main" val="81435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78AB-419A-274C-A81C-276C3AE0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2408233"/>
            <a:ext cx="9950103" cy="798255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97D0-AAD2-D347-9E98-CAACB4A6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3206488"/>
            <a:ext cx="9950103" cy="2775749"/>
          </a:xfrm>
        </p:spPr>
        <p:txBody>
          <a:bodyPr>
            <a:normAutofit/>
          </a:bodyPr>
          <a:lstStyle/>
          <a:p>
            <a:r>
              <a:rPr lang="en-US" dirty="0"/>
              <a:t>Create a portable audio synthesizer controlled via the </a:t>
            </a:r>
            <a:r>
              <a:rPr lang="en-US" dirty="0" err="1"/>
              <a:t>SensorTile</a:t>
            </a:r>
            <a:r>
              <a:rPr lang="en-US" dirty="0"/>
              <a:t> and Computer Vision.</a:t>
            </a:r>
          </a:p>
          <a:p>
            <a:r>
              <a:rPr lang="en-US" dirty="0"/>
              <a:t>The synthesizer can be abstracted into two main components: generator and controllers.</a:t>
            </a:r>
          </a:p>
          <a:p>
            <a:r>
              <a:rPr lang="en-US" dirty="0"/>
              <a:t>The generator is an audio DSP engine.</a:t>
            </a:r>
          </a:p>
          <a:p>
            <a:r>
              <a:rPr lang="en-US" dirty="0"/>
              <a:t>The controllers are the </a:t>
            </a:r>
            <a:r>
              <a:rPr lang="en-US" dirty="0" err="1"/>
              <a:t>SensorTile</a:t>
            </a:r>
            <a:r>
              <a:rPr lang="en-US" dirty="0"/>
              <a:t> and Computer Vision.</a:t>
            </a:r>
          </a:p>
          <a:p>
            <a:r>
              <a:rPr lang="en-US" dirty="0"/>
              <a:t>For portability, the generator runs in an embedded system, such as the NVIDIA Jetson Nano.</a:t>
            </a:r>
          </a:p>
          <a:p>
            <a:r>
              <a:rPr lang="en-US" dirty="0"/>
              <a:t>The embedded system must have BLE capabilities and a camera to receive input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E90E3F-C9E4-F548-ABB2-D61CC87D303A}"/>
              </a:ext>
            </a:extLst>
          </p:cNvPr>
          <p:cNvSpPr txBox="1">
            <a:spLocks/>
          </p:cNvSpPr>
          <p:nvPr/>
        </p:nvSpPr>
        <p:spPr>
          <a:xfrm>
            <a:off x="1120948" y="875763"/>
            <a:ext cx="9950103" cy="798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EE32A5-AC76-A144-B91A-4ACDD7782DB4}"/>
              </a:ext>
            </a:extLst>
          </p:cNvPr>
          <p:cNvSpPr txBox="1">
            <a:spLocks/>
          </p:cNvSpPr>
          <p:nvPr/>
        </p:nvSpPr>
        <p:spPr>
          <a:xfrm>
            <a:off x="1120948" y="1674019"/>
            <a:ext cx="9950103" cy="63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 alternate ways of creative musical expression using Wearables and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106075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A5D8-332B-B54E-9C8B-CF26B664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05316"/>
            <a:ext cx="9950103" cy="722000"/>
          </a:xfrm>
        </p:spPr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705C-9EEF-7340-A52B-F115896F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7" y="2427316"/>
            <a:ext cx="9950103" cy="3174994"/>
          </a:xfrm>
        </p:spPr>
        <p:txBody>
          <a:bodyPr/>
          <a:lstStyle/>
          <a:p>
            <a:r>
              <a:rPr lang="en-US" dirty="0"/>
              <a:t>Runs in a computer or an embedded system.</a:t>
            </a:r>
          </a:p>
          <a:p>
            <a:r>
              <a:rPr lang="en-US" dirty="0"/>
              <a:t>Coded in </a:t>
            </a:r>
            <a:r>
              <a:rPr lang="en-US" dirty="0" err="1"/>
              <a:t>Pyo</a:t>
            </a:r>
            <a:r>
              <a:rPr lang="en-US" dirty="0"/>
              <a:t>, which is an audio DSP Python suite that provides access to oscillators, filters, envelope generators, mixers, and audio effects, as well as other useful audio utilities.</a:t>
            </a:r>
          </a:p>
          <a:p>
            <a:r>
              <a:rPr lang="en-US" dirty="0"/>
              <a:t>Implements a data-driven design for scale selection.</a:t>
            </a:r>
          </a:p>
          <a:p>
            <a:r>
              <a:rPr lang="en-US" dirty="0"/>
              <a:t>Applies temperament computations based on A = 440Hz, which allows harmonicity and playability with other musical instruments.</a:t>
            </a:r>
          </a:p>
          <a:p>
            <a:r>
              <a:rPr lang="en-US" dirty="0"/>
              <a:t>Incorporates lossless audio export capabilities.</a:t>
            </a:r>
          </a:p>
        </p:txBody>
      </p:sp>
    </p:spTree>
    <p:extLst>
      <p:ext uri="{BB962C8B-B14F-4D97-AF65-F5344CB8AC3E}">
        <p14:creationId xmlns:p14="http://schemas.microsoft.com/office/powerpoint/2010/main" val="71878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BEEF-B441-A448-9DDA-6C8A64E0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985237"/>
            <a:ext cx="9950103" cy="733861"/>
          </a:xfrm>
        </p:spPr>
        <p:txBody>
          <a:bodyPr/>
          <a:lstStyle/>
          <a:p>
            <a:r>
              <a:rPr lang="en-US" dirty="0" err="1"/>
              <a:t>SensorTile</a:t>
            </a:r>
            <a:r>
              <a:rPr lang="en-US" dirty="0"/>
              <a:t>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AEB6-E575-B249-AFE1-62C328B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1719097"/>
            <a:ext cx="9950103" cy="1709903"/>
          </a:xfrm>
        </p:spPr>
        <p:txBody>
          <a:bodyPr>
            <a:normAutofit/>
          </a:bodyPr>
          <a:lstStyle/>
          <a:p>
            <a:r>
              <a:rPr lang="en-US" dirty="0"/>
              <a:t>Use data obtained from the accelerometer, the gyroscope, and the barometer to provide the generator with continuous data.</a:t>
            </a:r>
          </a:p>
          <a:p>
            <a:r>
              <a:rPr lang="en-US" dirty="0"/>
              <a:t>Perform computations to map ST gathered data to influential generator parameters, such as filter cutoff frequency and resonance, amplitude multipliers, oscillator frequencies,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C90122-AC16-7041-90A3-B324A8F9AE85}"/>
              </a:ext>
            </a:extLst>
          </p:cNvPr>
          <p:cNvSpPr txBox="1">
            <a:spLocks/>
          </p:cNvSpPr>
          <p:nvPr/>
        </p:nvSpPr>
        <p:spPr>
          <a:xfrm>
            <a:off x="1120948" y="3602755"/>
            <a:ext cx="9950103" cy="733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Computer Vision Controller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9A39A3-FFE6-C94A-BE62-7B27E58C392F}"/>
              </a:ext>
            </a:extLst>
          </p:cNvPr>
          <p:cNvSpPr txBox="1">
            <a:spLocks/>
          </p:cNvSpPr>
          <p:nvPr/>
        </p:nvSpPr>
        <p:spPr>
          <a:xfrm>
            <a:off x="1120948" y="4336615"/>
            <a:ext cx="9950103" cy="201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Detect the number of fingers in the camera’s field of view, which will control the number simultaneous voices performed by the generator.</a:t>
            </a:r>
          </a:p>
          <a:p>
            <a:r>
              <a:rPr lang="en-US" dirty="0"/>
              <a:t>Detect sign language gestures, which will be used to enable/bypass audio effects, to pause the stream of audio, start and stop recordings, switch scales and octave ranges, and other trigger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9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BEEF-B441-A448-9DDA-6C8A64E0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557014"/>
            <a:ext cx="9950103" cy="733861"/>
          </a:xfrm>
        </p:spPr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AEB6-E575-B249-AFE1-62C328BD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1290874"/>
            <a:ext cx="9950103" cy="2067417"/>
          </a:xfrm>
        </p:spPr>
        <p:txBody>
          <a:bodyPr>
            <a:normAutofit/>
          </a:bodyPr>
          <a:lstStyle/>
          <a:p>
            <a:r>
              <a:rPr lang="en-US" dirty="0"/>
              <a:t>STMicroelectronics </a:t>
            </a:r>
            <a:r>
              <a:rPr lang="en-US" dirty="0" err="1"/>
              <a:t>SensorTile</a:t>
            </a:r>
            <a:r>
              <a:rPr lang="en-US" dirty="0"/>
              <a:t> soldered to the Cradle board</a:t>
            </a:r>
          </a:p>
          <a:p>
            <a:r>
              <a:rPr lang="en-US" dirty="0"/>
              <a:t>NVIDIA Jetson Nano</a:t>
            </a:r>
          </a:p>
          <a:p>
            <a:r>
              <a:rPr lang="en-US" dirty="0"/>
              <a:t>Intel 8265 </a:t>
            </a:r>
            <a:r>
              <a:rPr lang="en-US" dirty="0" err="1"/>
              <a:t>WiFi</a:t>
            </a:r>
            <a:r>
              <a:rPr lang="en-US" dirty="0"/>
              <a:t> + Bluetooth Card and compatible antennas</a:t>
            </a:r>
          </a:p>
          <a:p>
            <a:r>
              <a:rPr lang="en-US" dirty="0"/>
              <a:t>Camera, such as a Logitech C270 HD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C90122-AC16-7041-90A3-B324A8F9AE85}"/>
              </a:ext>
            </a:extLst>
          </p:cNvPr>
          <p:cNvSpPr txBox="1">
            <a:spLocks/>
          </p:cNvSpPr>
          <p:nvPr/>
        </p:nvSpPr>
        <p:spPr>
          <a:xfrm>
            <a:off x="1120948" y="3358291"/>
            <a:ext cx="9950103" cy="733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Dependencies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9A39A3-FFE6-C94A-BE62-7B27E58C392F}"/>
              </a:ext>
            </a:extLst>
          </p:cNvPr>
          <p:cNvSpPr txBox="1">
            <a:spLocks/>
          </p:cNvSpPr>
          <p:nvPr/>
        </p:nvSpPr>
        <p:spPr>
          <a:xfrm>
            <a:off x="1120948" y="4092152"/>
            <a:ext cx="9950103" cy="250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Pyo</a:t>
            </a:r>
            <a:r>
              <a:rPr lang="en-US" dirty="0"/>
              <a:t> – Audio DSP Library written by Olivier </a:t>
            </a:r>
            <a:r>
              <a:rPr lang="en-US" dirty="0" err="1"/>
              <a:t>Bélanger</a:t>
            </a:r>
            <a:endParaRPr lang="en-US" dirty="0"/>
          </a:p>
          <a:p>
            <a:r>
              <a:rPr lang="en-US" dirty="0" err="1"/>
              <a:t>Pygatt</a:t>
            </a:r>
            <a:r>
              <a:rPr lang="en-US" dirty="0"/>
              <a:t> – Library for reading and writing GATT descriptors</a:t>
            </a:r>
          </a:p>
          <a:p>
            <a:r>
              <a:rPr lang="en-US" dirty="0"/>
              <a:t>OpenCV – Computer Vision library</a:t>
            </a:r>
          </a:p>
          <a:p>
            <a:r>
              <a:rPr lang="en-US" dirty="0"/>
              <a:t>TensorFlow + </a:t>
            </a:r>
            <a:r>
              <a:rPr lang="en-US" dirty="0" err="1"/>
              <a:t>Keras</a:t>
            </a:r>
            <a:r>
              <a:rPr lang="en-US" dirty="0"/>
              <a:t> – Machine Learning Library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9728AC6-1A7E-9A4B-8613-538EA22D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2312" y="0"/>
            <a:ext cx="944737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A8A8F-1443-7B49-B9B1-EED46E15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1" y="3127144"/>
            <a:ext cx="2973574" cy="651166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85737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159-21B2-2847-9ADC-F7F883C9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20434"/>
            <a:ext cx="9950103" cy="696242"/>
          </a:xfrm>
        </p:spPr>
        <p:txBody>
          <a:bodyPr/>
          <a:lstStyle/>
          <a:p>
            <a:r>
              <a:rPr lang="en-US" dirty="0"/>
              <a:t>Minimum Value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101D-FE56-F849-B70C-9E8A1BD7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948" y="1416676"/>
            <a:ext cx="9950103" cy="2125015"/>
          </a:xfrm>
        </p:spPr>
        <p:txBody>
          <a:bodyPr>
            <a:normAutofit/>
          </a:bodyPr>
          <a:lstStyle/>
          <a:p>
            <a:r>
              <a:rPr lang="en-US" dirty="0"/>
              <a:t>Portable and computer synthesizer controlled by the ST via BLE and by CV gestures.</a:t>
            </a:r>
          </a:p>
          <a:p>
            <a:r>
              <a:rPr lang="en-US" dirty="0"/>
              <a:t>Trained ML model that recognizes the number of fingers in the camera’s field of view, as well as sign language.</a:t>
            </a:r>
          </a:p>
          <a:p>
            <a:r>
              <a:rPr lang="en-US" dirty="0"/>
              <a:t>Algorithm to map data recorded from the ST into ranges that produce musical output from the generator.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368555-B086-2A4A-B413-1B6A2E0036FE}"/>
              </a:ext>
            </a:extLst>
          </p:cNvPr>
          <p:cNvSpPr txBox="1">
            <a:spLocks/>
          </p:cNvSpPr>
          <p:nvPr/>
        </p:nvSpPr>
        <p:spPr>
          <a:xfrm>
            <a:off x="1120948" y="3541691"/>
            <a:ext cx="9950103" cy="69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Stretch Goals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0F4E1-2BF5-DF4B-A35E-CCD489E98580}"/>
              </a:ext>
            </a:extLst>
          </p:cNvPr>
          <p:cNvSpPr txBox="1">
            <a:spLocks/>
          </p:cNvSpPr>
          <p:nvPr/>
        </p:nvSpPr>
        <p:spPr>
          <a:xfrm>
            <a:off x="1120948" y="4237933"/>
            <a:ext cx="9950103" cy="212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Incorporate visualization of incoming data streams.</a:t>
            </a:r>
          </a:p>
          <a:p>
            <a:r>
              <a:rPr lang="en-US" dirty="0"/>
              <a:t>Capture and map continuous data obtained from the camera, enabling full control of the synthesizer via the CV controller.</a:t>
            </a:r>
          </a:p>
          <a:p>
            <a:r>
              <a:rPr lang="en-US" dirty="0"/>
              <a:t>Detect tapping gestures from ST to enable full control of the synthesizer via the ST controller.</a:t>
            </a:r>
          </a:p>
          <a:p>
            <a:r>
              <a:rPr lang="en-US" dirty="0"/>
              <a:t>Output MIDI stream functionality for controlling other generators.</a:t>
            </a:r>
          </a:p>
        </p:txBody>
      </p:sp>
    </p:spTree>
    <p:extLst>
      <p:ext uri="{BB962C8B-B14F-4D97-AF65-F5344CB8AC3E}">
        <p14:creationId xmlns:p14="http://schemas.microsoft.com/office/powerpoint/2010/main" val="749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6F0-B0B3-644D-BB2C-5744ED20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1124-4ECA-7141-A480-BC0C2ACF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recording example.</a:t>
            </a:r>
          </a:p>
          <a:p>
            <a:r>
              <a:rPr lang="en-US" dirty="0"/>
              <a:t>Repository containing code and documentation.</a:t>
            </a:r>
          </a:p>
          <a:p>
            <a:r>
              <a:rPr lang="en-US" dirty="0"/>
              <a:t>Trained Machine Learning Computer model for finger and sign-language detection.</a:t>
            </a:r>
          </a:p>
          <a:p>
            <a:r>
              <a:rPr lang="en-US" dirty="0"/>
              <a:t>Video demonstration.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8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297-E59F-7540-B2D8-60CD9EF7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02742"/>
            <a:ext cx="9143999" cy="8525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219227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509</Words>
  <Application>Microsoft Macintosh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BlocksVTI</vt:lpstr>
      <vt:lpstr>STCV Synth</vt:lpstr>
      <vt:lpstr>Description</vt:lpstr>
      <vt:lpstr>Generator</vt:lpstr>
      <vt:lpstr>SensorTile Controller</vt:lpstr>
      <vt:lpstr>Equipment</vt:lpstr>
      <vt:lpstr>Diagram</vt:lpstr>
      <vt:lpstr>Minimum Value Product</vt:lpstr>
      <vt:lpstr>Deliverable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STCV Synth</dc:title>
  <dc:creator>David Cardona</dc:creator>
  <cp:lastModifiedBy>David Cardona</cp:lastModifiedBy>
  <cp:revision>34</cp:revision>
  <dcterms:created xsi:type="dcterms:W3CDTF">2021-10-11T14:53:48Z</dcterms:created>
  <dcterms:modified xsi:type="dcterms:W3CDTF">2021-10-12T14:48:28Z</dcterms:modified>
</cp:coreProperties>
</file>