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4" r:id="rId2"/>
    <p:sldId id="257" r:id="rId3"/>
    <p:sldId id="265" r:id="rId4"/>
    <p:sldId id="266" r:id="rId5"/>
    <p:sldId id="267" r:id="rId6"/>
    <p:sldId id="268" r:id="rId7"/>
  </p:sldIdLst>
  <p:sldSz cx="101155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3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32"/>
    <a:srgbClr val="C1D600"/>
    <a:srgbClr val="015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8"/>
    <p:restoredTop sz="94608"/>
  </p:normalViewPr>
  <p:slideViewPr>
    <p:cSldViewPr snapToGrid="0" snapToObjects="1">
      <p:cViewPr varScale="1">
        <p:scale>
          <a:sx n="56" d="100"/>
          <a:sy n="56" d="100"/>
        </p:scale>
        <p:origin x="1392" y="60"/>
      </p:cViewPr>
      <p:guideLst>
        <p:guide orient="horz" pos="2267"/>
        <p:guide pos="3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666" y="1178222"/>
            <a:ext cx="8598218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444" y="3781306"/>
            <a:ext cx="7586663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8941" y="383297"/>
            <a:ext cx="2181165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445" y="383297"/>
            <a:ext cx="6417052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70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91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76" y="1794831"/>
            <a:ext cx="872466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76" y="4817876"/>
            <a:ext cx="872466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1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444" y="1916484"/>
            <a:ext cx="4299109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997" y="1916484"/>
            <a:ext cx="4299109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75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62" y="383299"/>
            <a:ext cx="8724662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763" y="1764832"/>
            <a:ext cx="427935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763" y="2629749"/>
            <a:ext cx="4279351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998" y="1764832"/>
            <a:ext cx="43004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998" y="2629749"/>
            <a:ext cx="430042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92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1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216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62" y="479954"/>
            <a:ext cx="326252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0426" y="1036570"/>
            <a:ext cx="5120997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62" y="2159794"/>
            <a:ext cx="326252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19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762" y="479954"/>
            <a:ext cx="326252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0426" y="1036570"/>
            <a:ext cx="5120997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62" y="2159794"/>
            <a:ext cx="326252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35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444" y="383299"/>
            <a:ext cx="872466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44" y="1916484"/>
            <a:ext cx="872466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444" y="6672698"/>
            <a:ext cx="22759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2928-BA4E-064B-8B55-03B32240523E}" type="datetimeFigureOut">
              <a:rPr lang="es-CO" smtClean="0"/>
              <a:pPr/>
              <a:t>22/05/2021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0776" y="6672698"/>
            <a:ext cx="341399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4107" y="6672698"/>
            <a:ext cx="227599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BFF7-E820-8547-86AF-26D273A85F1A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5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miseta&#10;&#10;Descripción generada automáticamente">
            <a:extLst>
              <a:ext uri="{FF2B5EF4-FFF2-40B4-BE49-F238E27FC236}">
                <a16:creationId xmlns:a16="http://schemas.microsoft.com/office/drawing/2014/main" id="{53DEDA0A-5E37-DD4D-91BD-8E4EF4A3B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632" y="224589"/>
            <a:ext cx="9577135" cy="67608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733725-8B47-574B-8549-55755439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98" y="5261809"/>
            <a:ext cx="7724081" cy="1138989"/>
          </a:xfrm>
        </p:spPr>
        <p:txBody>
          <a:bodyPr>
            <a:noAutofit/>
          </a:bodyPr>
          <a:lstStyle/>
          <a:p>
            <a:br>
              <a:rPr lang="es-MX" sz="1875" b="1" dirty="0">
                <a:solidFill>
                  <a:srgbClr val="003C32"/>
                </a:solidFill>
                <a:latin typeface="+mn-lt"/>
              </a:rPr>
            </a:br>
            <a:br>
              <a:rPr lang="es-MX" sz="1875" b="1" dirty="0">
                <a:solidFill>
                  <a:srgbClr val="003C32"/>
                </a:solidFill>
                <a:latin typeface="+mn-lt"/>
              </a:rPr>
            </a:br>
            <a:r>
              <a:rPr lang="es-MX" sz="1970" b="1" dirty="0">
                <a:solidFill>
                  <a:srgbClr val="003C32"/>
                </a:solidFill>
                <a:latin typeface="+mn-lt"/>
              </a:rPr>
              <a:t>Nombre: Diplomado de Algoritmia</a:t>
            </a:r>
            <a:br>
              <a:rPr lang="es-MX" sz="1970" b="1" dirty="0">
                <a:solidFill>
                  <a:srgbClr val="003C32"/>
                </a:solidFill>
                <a:latin typeface="+mn-lt"/>
              </a:rPr>
            </a:br>
            <a:r>
              <a:rPr lang="es-MX" sz="1970" b="1" dirty="0">
                <a:solidFill>
                  <a:srgbClr val="003C32"/>
                </a:solidFill>
                <a:latin typeface="+mn-lt"/>
              </a:rPr>
              <a:t>Horario: Viernes 6-8pm, Sábado 8-12m</a:t>
            </a:r>
            <a:br>
              <a:rPr lang="es-MX" sz="1970" b="1" dirty="0">
                <a:solidFill>
                  <a:srgbClr val="003C32"/>
                </a:solidFill>
                <a:latin typeface="+mn-lt"/>
              </a:rPr>
            </a:br>
            <a:r>
              <a:rPr lang="es-MX" sz="1970" b="1" dirty="0">
                <a:solidFill>
                  <a:srgbClr val="003C32"/>
                </a:solidFill>
                <a:latin typeface="+mn-lt"/>
              </a:rPr>
              <a:t>Herramienta: Microsoft </a:t>
            </a:r>
            <a:r>
              <a:rPr lang="es-MX" sz="1970" b="1" dirty="0" err="1">
                <a:solidFill>
                  <a:srgbClr val="003C32"/>
                </a:solidFill>
                <a:latin typeface="+mn-lt"/>
              </a:rPr>
              <a:t>Teams</a:t>
            </a:r>
            <a:br>
              <a:rPr lang="es-MX" sz="1970" b="1" dirty="0">
                <a:solidFill>
                  <a:srgbClr val="003C32"/>
                </a:solidFill>
                <a:latin typeface="+mn-lt"/>
              </a:rPr>
            </a:br>
            <a:r>
              <a:rPr lang="es-MX" sz="1970" b="1" dirty="0">
                <a:solidFill>
                  <a:srgbClr val="003C32"/>
                </a:solidFill>
                <a:latin typeface="+mn-lt"/>
              </a:rPr>
              <a:t>Docente: Carlos Andrés Gallego</a:t>
            </a:r>
            <a:br>
              <a:rPr lang="es-MX" sz="1970" b="1" dirty="0">
                <a:solidFill>
                  <a:srgbClr val="003C32"/>
                </a:solidFill>
                <a:latin typeface="+mn-lt"/>
              </a:rPr>
            </a:br>
            <a:endParaRPr lang="es-CO" sz="1500" dirty="0">
              <a:solidFill>
                <a:srgbClr val="003C32"/>
              </a:solidFill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91C0A-8582-B84A-9A6A-B8D7BE702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416" y="10150302"/>
            <a:ext cx="3532177" cy="439786"/>
          </a:xfrm>
        </p:spPr>
        <p:txBody>
          <a:bodyPr>
            <a:noAutofit/>
          </a:bodyPr>
          <a:lstStyle/>
          <a:p>
            <a:r>
              <a:rPr lang="es-MX" sz="2063" b="1" dirty="0">
                <a:solidFill>
                  <a:srgbClr val="003C32"/>
                </a:solidFill>
              </a:rPr>
              <a:t>¡Te esperamos!</a:t>
            </a:r>
            <a:endParaRPr lang="es-CO" sz="2626" b="1" dirty="0">
              <a:solidFill>
                <a:srgbClr val="003C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D66080A-DB48-474A-AF1E-5EEB4393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" y="1094261"/>
            <a:ext cx="9858863" cy="554560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F681B3-B6EC-2F45-80DB-44D8DCD4CF43}"/>
              </a:ext>
            </a:extLst>
          </p:cNvPr>
          <p:cNvSpPr/>
          <p:nvPr/>
        </p:nvSpPr>
        <p:spPr>
          <a:xfrm>
            <a:off x="1632146" y="1699027"/>
            <a:ext cx="3139361" cy="438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is-IS" sz="2743" b="1" dirty="0">
                <a:solidFill>
                  <a:srgbClr val="B8CF52"/>
                </a:solidFill>
              </a:rPr>
              <a:t>Actividad 1</a:t>
            </a:r>
            <a:endParaRPr lang="es-ES" sz="1744" dirty="0">
              <a:solidFill>
                <a:srgbClr val="B8CF52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070FFCE-6188-2D4E-B81A-0334989E1273}"/>
              </a:ext>
            </a:extLst>
          </p:cNvPr>
          <p:cNvCxnSpPr>
            <a:cxnSpLocks/>
          </p:cNvCxnSpPr>
          <p:nvPr/>
        </p:nvCxnSpPr>
        <p:spPr>
          <a:xfrm>
            <a:off x="1573024" y="2440606"/>
            <a:ext cx="7225331" cy="0"/>
          </a:xfrm>
          <a:prstGeom prst="line">
            <a:avLst/>
          </a:prstGeom>
          <a:ln>
            <a:solidFill>
              <a:srgbClr val="B8CE5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31F46-6B79-7A47-88DD-F48B92FF450A}"/>
              </a:ext>
            </a:extLst>
          </p:cNvPr>
          <p:cNvSpPr txBox="1"/>
          <p:nvPr/>
        </p:nvSpPr>
        <p:spPr>
          <a:xfrm>
            <a:off x="1573023" y="2838086"/>
            <a:ext cx="72253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1.Convierta del sistema binario al sistema decimal </a:t>
            </a:r>
          </a:p>
          <a:p>
            <a:pPr lvl="0"/>
            <a:r>
              <a:rPr lang="es-ES" dirty="0"/>
              <a:t>11101</a:t>
            </a:r>
          </a:p>
          <a:p>
            <a:pPr lvl="0"/>
            <a:r>
              <a:rPr lang="es-ES" dirty="0"/>
              <a:t>1110110</a:t>
            </a:r>
          </a:p>
          <a:p>
            <a:pPr lvl="0"/>
            <a:r>
              <a:rPr lang="es-ES" dirty="0"/>
              <a:t>1001101</a:t>
            </a:r>
          </a:p>
          <a:p>
            <a:pPr lvl="0"/>
            <a:r>
              <a:rPr lang="es-ES" dirty="0"/>
              <a:t>100110101</a:t>
            </a:r>
          </a:p>
          <a:p>
            <a:pPr lvl="0"/>
            <a:r>
              <a:rPr lang="es-ES" dirty="0"/>
              <a:t>2. Convierta del sistema decimal al sistema binario</a:t>
            </a:r>
          </a:p>
          <a:p>
            <a:pPr lvl="0"/>
            <a:r>
              <a:rPr lang="es-ES" dirty="0"/>
              <a:t>177</a:t>
            </a:r>
          </a:p>
          <a:p>
            <a:pPr lvl="0"/>
            <a:r>
              <a:rPr lang="es-ES" dirty="0"/>
              <a:t>677</a:t>
            </a:r>
          </a:p>
          <a:p>
            <a:pPr lvl="0"/>
            <a:r>
              <a:rPr lang="es-ES" dirty="0"/>
              <a:t>687</a:t>
            </a:r>
          </a:p>
          <a:p>
            <a:pPr lvl="0"/>
            <a:r>
              <a:rPr lang="es-ES" dirty="0"/>
              <a:t>1024</a:t>
            </a:r>
          </a:p>
          <a:p>
            <a:pPr algn="just"/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2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D66080A-DB48-474A-AF1E-5EEB4393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" y="1094261"/>
            <a:ext cx="9858863" cy="554560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F681B3-B6EC-2F45-80DB-44D8DCD4CF43}"/>
              </a:ext>
            </a:extLst>
          </p:cNvPr>
          <p:cNvSpPr/>
          <p:nvPr/>
        </p:nvSpPr>
        <p:spPr>
          <a:xfrm>
            <a:off x="1632146" y="1699027"/>
            <a:ext cx="3139361" cy="438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is-IS" sz="2743" b="1" dirty="0">
                <a:solidFill>
                  <a:srgbClr val="B8CF52"/>
                </a:solidFill>
              </a:rPr>
              <a:t>Actividad 1</a:t>
            </a:r>
            <a:endParaRPr lang="es-ES" sz="1744" dirty="0">
              <a:solidFill>
                <a:srgbClr val="B8CF52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070FFCE-6188-2D4E-B81A-0334989E1273}"/>
              </a:ext>
            </a:extLst>
          </p:cNvPr>
          <p:cNvCxnSpPr>
            <a:cxnSpLocks/>
          </p:cNvCxnSpPr>
          <p:nvPr/>
        </p:nvCxnSpPr>
        <p:spPr>
          <a:xfrm>
            <a:off x="1573024" y="2440606"/>
            <a:ext cx="7225331" cy="0"/>
          </a:xfrm>
          <a:prstGeom prst="line">
            <a:avLst/>
          </a:prstGeom>
          <a:ln>
            <a:solidFill>
              <a:srgbClr val="B8CE5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31F46-6B79-7A47-88DD-F48B92FF450A}"/>
              </a:ext>
            </a:extLst>
          </p:cNvPr>
          <p:cNvSpPr txBox="1"/>
          <p:nvPr/>
        </p:nvSpPr>
        <p:spPr>
          <a:xfrm>
            <a:off x="1573023" y="2838086"/>
            <a:ext cx="72253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3. Realizar un procedimiento para hacer una limonada</a:t>
            </a:r>
          </a:p>
          <a:p>
            <a:pPr lvl="0"/>
            <a:r>
              <a:rPr lang="es-ES" dirty="0"/>
              <a:t>4. Hacer un procedimiento que muestre los pasos necesarios para cepillarnos los dientes</a:t>
            </a:r>
          </a:p>
          <a:p>
            <a:pPr lvl="0"/>
            <a:r>
              <a:rPr lang="es-ES" dirty="0"/>
              <a:t>5. Hacer un procedimiento que muestre los pasos necesarios para ir de la casa al centro comercial Premium Plaza (o al centro comercial de su preferencia)</a:t>
            </a:r>
          </a:p>
          <a:p>
            <a:pPr lvl="0"/>
            <a:r>
              <a:rPr lang="es-ES" dirty="0"/>
              <a:t>6. Realizar un procedimiento para realizar una llamada telefónica</a:t>
            </a:r>
          </a:p>
          <a:p>
            <a:pPr algn="just"/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D66080A-DB48-474A-AF1E-5EEB4393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" y="1094261"/>
            <a:ext cx="9858863" cy="554560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F681B3-B6EC-2F45-80DB-44D8DCD4CF43}"/>
              </a:ext>
            </a:extLst>
          </p:cNvPr>
          <p:cNvSpPr/>
          <p:nvPr/>
        </p:nvSpPr>
        <p:spPr>
          <a:xfrm>
            <a:off x="1632146" y="1699027"/>
            <a:ext cx="3139361" cy="438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is-IS" sz="2743" b="1" dirty="0">
                <a:solidFill>
                  <a:srgbClr val="B8CF52"/>
                </a:solidFill>
              </a:rPr>
              <a:t>Actividad 1</a:t>
            </a:r>
            <a:endParaRPr lang="es-ES" sz="1744" dirty="0">
              <a:solidFill>
                <a:srgbClr val="B8CF52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070FFCE-6188-2D4E-B81A-0334989E1273}"/>
              </a:ext>
            </a:extLst>
          </p:cNvPr>
          <p:cNvCxnSpPr>
            <a:cxnSpLocks/>
          </p:cNvCxnSpPr>
          <p:nvPr/>
        </p:nvCxnSpPr>
        <p:spPr>
          <a:xfrm>
            <a:off x="1573024" y="2183802"/>
            <a:ext cx="7225331" cy="0"/>
          </a:xfrm>
          <a:prstGeom prst="line">
            <a:avLst/>
          </a:prstGeom>
          <a:ln>
            <a:solidFill>
              <a:srgbClr val="B8CE5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31F46-6B79-7A47-88DD-F48B92FF450A}"/>
              </a:ext>
            </a:extLst>
          </p:cNvPr>
          <p:cNvSpPr txBox="1"/>
          <p:nvPr/>
        </p:nvSpPr>
        <p:spPr>
          <a:xfrm>
            <a:off x="625642" y="2272789"/>
            <a:ext cx="86988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7. Describa las clases de campos</a:t>
            </a:r>
          </a:p>
          <a:p>
            <a:pPr lvl="0"/>
            <a:r>
              <a:rPr lang="es-ES" dirty="0"/>
              <a:t>8. Mencione los 3 tipos de información (tipos de datos)  que se puede almacenar en los campos</a:t>
            </a:r>
          </a:p>
          <a:p>
            <a:pPr lvl="0"/>
            <a:r>
              <a:rPr lang="es-ES" dirty="0"/>
              <a:t>9. De los siguientes nombres de variables, identifique cuáles cumplen y cuáles no.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@num1</a:t>
            </a:r>
          </a:p>
          <a:p>
            <a:r>
              <a:rPr lang="es-ES" dirty="0"/>
              <a:t>Num2</a:t>
            </a:r>
          </a:p>
          <a:p>
            <a:r>
              <a:rPr lang="es-ES" dirty="0"/>
              <a:t>_num3</a:t>
            </a:r>
          </a:p>
          <a:p>
            <a:r>
              <a:rPr lang="es-ES" dirty="0"/>
              <a:t>numero tres</a:t>
            </a:r>
          </a:p>
          <a:p>
            <a:r>
              <a:rPr lang="es-ES" dirty="0" err="1"/>
              <a:t>NumeroCuatro</a:t>
            </a:r>
            <a:endParaRPr lang="es-ES" dirty="0"/>
          </a:p>
          <a:p>
            <a:r>
              <a:rPr lang="es-ES" dirty="0" err="1"/>
              <a:t>Numero_Quinto</a:t>
            </a:r>
            <a:endParaRPr lang="es-ES" dirty="0"/>
          </a:p>
          <a:p>
            <a:r>
              <a:rPr lang="es-ES" dirty="0"/>
              <a:t>1erNumero</a:t>
            </a:r>
          </a:p>
          <a:p>
            <a:r>
              <a:rPr lang="es-ES" dirty="0" err="1"/>
              <a:t>PrimerNumero</a:t>
            </a:r>
            <a:endParaRPr lang="es-ES" dirty="0"/>
          </a:p>
          <a:p>
            <a:r>
              <a:rPr lang="es-ES" dirty="0"/>
              <a:t> </a:t>
            </a:r>
          </a:p>
          <a:p>
            <a:pPr algn="just"/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D66080A-DB48-474A-AF1E-5EEB4393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" y="1094261"/>
            <a:ext cx="9858863" cy="554560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F681B3-B6EC-2F45-80DB-44D8DCD4CF43}"/>
              </a:ext>
            </a:extLst>
          </p:cNvPr>
          <p:cNvSpPr/>
          <p:nvPr/>
        </p:nvSpPr>
        <p:spPr>
          <a:xfrm>
            <a:off x="1632146" y="1699027"/>
            <a:ext cx="3139361" cy="438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is-IS" sz="2743" b="1" dirty="0">
                <a:solidFill>
                  <a:srgbClr val="B8CF52"/>
                </a:solidFill>
              </a:rPr>
              <a:t>Actividad 1</a:t>
            </a:r>
            <a:endParaRPr lang="es-ES" sz="1744" dirty="0">
              <a:solidFill>
                <a:srgbClr val="B8CF52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070FFCE-6188-2D4E-B81A-0334989E1273}"/>
              </a:ext>
            </a:extLst>
          </p:cNvPr>
          <p:cNvCxnSpPr>
            <a:cxnSpLocks/>
          </p:cNvCxnSpPr>
          <p:nvPr/>
        </p:nvCxnSpPr>
        <p:spPr>
          <a:xfrm>
            <a:off x="1573024" y="2440606"/>
            <a:ext cx="7225331" cy="0"/>
          </a:xfrm>
          <a:prstGeom prst="line">
            <a:avLst/>
          </a:prstGeom>
          <a:ln>
            <a:solidFill>
              <a:srgbClr val="B8CE5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31F46-6B79-7A47-88DD-F48B92FF450A}"/>
              </a:ext>
            </a:extLst>
          </p:cNvPr>
          <p:cNvSpPr txBox="1"/>
          <p:nvPr/>
        </p:nvSpPr>
        <p:spPr>
          <a:xfrm>
            <a:off x="1573023" y="2838086"/>
            <a:ext cx="72253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10.Realizar las siguientes operaciones aritméticas</a:t>
            </a:r>
          </a:p>
          <a:p>
            <a:r>
              <a:rPr lang="es-ES" dirty="0"/>
              <a:t> </a:t>
            </a:r>
          </a:p>
          <a:p>
            <a:pPr lvl="0"/>
            <a:r>
              <a:rPr lang="es-ES" dirty="0"/>
              <a:t>5 + 2 * 7 – 3</a:t>
            </a:r>
          </a:p>
          <a:p>
            <a:pPr lvl="0"/>
            <a:r>
              <a:rPr lang="es-ES" dirty="0"/>
              <a:t>3 + 9 * 2 – 4 * 5</a:t>
            </a:r>
          </a:p>
          <a:p>
            <a:pPr lvl="0"/>
            <a:r>
              <a:rPr lang="es-ES" dirty="0"/>
              <a:t>1 – 5 * 2 ^ 3 * 2 / 8</a:t>
            </a:r>
          </a:p>
          <a:p>
            <a:pPr lvl="0"/>
            <a:r>
              <a:rPr lang="es-ES" dirty="0"/>
              <a:t>3 + 5 * 4 / 2 * (5 – 3)</a:t>
            </a:r>
          </a:p>
          <a:p>
            <a:pPr lvl="0"/>
            <a:r>
              <a:rPr lang="es-ES" dirty="0"/>
              <a:t>3 + 5 * ( 4 / 2 ) * 5 – 3</a:t>
            </a:r>
          </a:p>
          <a:p>
            <a:pPr lvl="0"/>
            <a:r>
              <a:rPr lang="es-ES" dirty="0"/>
              <a:t>5 + [ ( ( 8 – 2 – 4 ) / 2 )-5+7 ]^ 4 – 12</a:t>
            </a:r>
          </a:p>
          <a:p>
            <a:pPr algn="just"/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1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4D66080A-DB48-474A-AF1E-5EEB4393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4" y="1094261"/>
            <a:ext cx="9858863" cy="554560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2F681B3-B6EC-2F45-80DB-44D8DCD4CF43}"/>
              </a:ext>
            </a:extLst>
          </p:cNvPr>
          <p:cNvSpPr/>
          <p:nvPr/>
        </p:nvSpPr>
        <p:spPr>
          <a:xfrm>
            <a:off x="1632146" y="1699027"/>
            <a:ext cx="3139361" cy="438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is-IS" sz="2743" b="1" dirty="0">
                <a:solidFill>
                  <a:srgbClr val="B8CF52"/>
                </a:solidFill>
              </a:rPr>
              <a:t>Actividad 1</a:t>
            </a:r>
            <a:endParaRPr lang="es-ES" sz="1744" dirty="0">
              <a:solidFill>
                <a:srgbClr val="B8CF52"/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070FFCE-6188-2D4E-B81A-0334989E1273}"/>
              </a:ext>
            </a:extLst>
          </p:cNvPr>
          <p:cNvCxnSpPr>
            <a:cxnSpLocks/>
          </p:cNvCxnSpPr>
          <p:nvPr/>
        </p:nvCxnSpPr>
        <p:spPr>
          <a:xfrm>
            <a:off x="1573024" y="2440606"/>
            <a:ext cx="7225331" cy="0"/>
          </a:xfrm>
          <a:prstGeom prst="line">
            <a:avLst/>
          </a:prstGeom>
          <a:ln>
            <a:solidFill>
              <a:srgbClr val="B8CE5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AE31F46-6B79-7A47-88DD-F48B92FF450A}"/>
              </a:ext>
            </a:extLst>
          </p:cNvPr>
          <p:cNvSpPr txBox="1"/>
          <p:nvPr/>
        </p:nvSpPr>
        <p:spPr>
          <a:xfrm>
            <a:off x="1573023" y="2838086"/>
            <a:ext cx="72253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dirty="0"/>
              <a:t>11.Escribir matemáticamente las siguientes expresiones algorítmicas.</a:t>
            </a:r>
          </a:p>
          <a:p>
            <a:r>
              <a:rPr lang="es-ES" dirty="0"/>
              <a:t> </a:t>
            </a:r>
          </a:p>
          <a:p>
            <a:pPr lvl="0"/>
            <a:r>
              <a:rPr lang="es-ES" dirty="0"/>
              <a:t> 5 + 2 * 7 – 3</a:t>
            </a:r>
          </a:p>
          <a:p>
            <a:pPr lvl="0"/>
            <a:r>
              <a:rPr lang="es-ES" dirty="0"/>
              <a:t>3 + 9 * 2 – 4 * 5</a:t>
            </a:r>
          </a:p>
          <a:p>
            <a:pPr lvl="0"/>
            <a:r>
              <a:rPr lang="es-ES" dirty="0"/>
              <a:t>1 – 5 * 2 ^ 3 * 2 / 8</a:t>
            </a:r>
          </a:p>
          <a:p>
            <a:pPr lvl="0"/>
            <a:r>
              <a:rPr lang="es-ES" dirty="0"/>
              <a:t>3 + 5 * 4 / 2 * (5 – 3)</a:t>
            </a:r>
          </a:p>
          <a:p>
            <a:pPr lvl="0"/>
            <a:r>
              <a:rPr lang="es-ES" dirty="0"/>
              <a:t>3 + 5 * ( 4 / 2 ) * 5 – 3</a:t>
            </a:r>
          </a:p>
          <a:p>
            <a:pPr lvl="0"/>
            <a:r>
              <a:rPr lang="es-ES" dirty="0"/>
              <a:t>5 + [ ( ( 8 – 2 – 4 ) / 2 )-5+7 ]^ 4 – 12</a:t>
            </a:r>
          </a:p>
          <a:p>
            <a:r>
              <a:rPr lang="es-ES" dirty="0"/>
              <a:t> </a:t>
            </a:r>
          </a:p>
          <a:p>
            <a:pPr algn="just"/>
            <a:endParaRPr lang="it-IT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59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351</Words>
  <Application>Microsoft Office PowerPoint</Application>
  <PresentationFormat>Personalizado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  Nombre: Diplomado de Algoritmia Horario: Viernes 6-8pm, Sábado 8-12m Herramienta: Microsoft Teams Docente: Carlos Andrés Gallego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Galvis Garces</dc:creator>
  <cp:lastModifiedBy>KliProg</cp:lastModifiedBy>
  <cp:revision>18</cp:revision>
  <dcterms:created xsi:type="dcterms:W3CDTF">2020-07-31T20:48:58Z</dcterms:created>
  <dcterms:modified xsi:type="dcterms:W3CDTF">2021-05-23T04:53:32Z</dcterms:modified>
</cp:coreProperties>
</file>