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1"/>
  </p:sldMasterIdLst>
  <p:notesMasterIdLst>
    <p:notesMasterId r:id="rId10"/>
  </p:notesMasterIdLst>
  <p:sldIdLst>
    <p:sldId id="257"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F38EF7-DB84-1347-938F-06793CE6F40F}" v="6" dt="2025-03-05T02:08:22.3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658"/>
  </p:normalViewPr>
  <p:slideViewPr>
    <p:cSldViewPr snapToGrid="0">
      <p:cViewPr varScale="1">
        <p:scale>
          <a:sx n="71" d="100"/>
          <a:sy n="71" d="100"/>
        </p:scale>
        <p:origin x="192" y="1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AEE4C0-16B3-B14B-9AF1-1199FC5EA799}" type="datetimeFigureOut">
              <a:rPr lang="en-US" smtClean="0"/>
              <a:t>4/9/25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DFCDF7-6AA8-A744-BBAD-706E6CA11F9B}" type="slidenum">
              <a:rPr lang="en-US" smtClean="0"/>
              <a:t>‹#›</a:t>
            </a:fld>
            <a:endParaRPr lang="en-US"/>
          </a:p>
        </p:txBody>
      </p:sp>
    </p:spTree>
    <p:extLst>
      <p:ext uri="{BB962C8B-B14F-4D97-AF65-F5344CB8AC3E}">
        <p14:creationId xmlns:p14="http://schemas.microsoft.com/office/powerpoint/2010/main" val="32035257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DFCDF7-6AA8-A744-BBAD-706E6CA11F9B}" type="slidenum">
              <a:rPr lang="en-US" smtClean="0"/>
              <a:t>3</a:t>
            </a:fld>
            <a:endParaRPr lang="en-US"/>
          </a:p>
        </p:txBody>
      </p:sp>
    </p:spTree>
    <p:extLst>
      <p:ext uri="{BB962C8B-B14F-4D97-AF65-F5344CB8AC3E}">
        <p14:creationId xmlns:p14="http://schemas.microsoft.com/office/powerpoint/2010/main" val="1926982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2B43E0-E1D1-E248-BF6A-28A9D66D456F}"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2094136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2B43E0-E1D1-E248-BF6A-28A9D66D456F}"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4942578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2B43E0-E1D1-E248-BF6A-28A9D66D456F}"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1381286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2B43E0-E1D1-E248-BF6A-28A9D66D456F}"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B6B0-90B8-514B-87E8-8C2B87DC443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57771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B43E0-E1D1-E248-BF6A-28A9D66D456F}"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32931379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2B43E0-E1D1-E248-BF6A-28A9D66D456F}" type="datetimeFigureOut">
              <a:rPr lang="en-US" smtClean="0"/>
              <a:t>4/9/25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32654371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72B43E0-E1D1-E248-BF6A-28A9D66D456F}" type="datetimeFigureOut">
              <a:rPr lang="en-US" smtClean="0"/>
              <a:t>4/9/25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39321227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B43E0-E1D1-E248-BF6A-28A9D66D456F}"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14172670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2B43E0-E1D1-E248-BF6A-28A9D66D456F}"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1483721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72B43E0-E1D1-E248-BF6A-28A9D66D456F}"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34550431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2B43E0-E1D1-E248-BF6A-28A9D66D456F}" type="datetimeFigureOut">
              <a:rPr lang="en-US" smtClean="0"/>
              <a:t>4/9/25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3680035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2B43E0-E1D1-E248-BF6A-28A9D66D456F}"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42508017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2B43E0-E1D1-E248-BF6A-28A9D66D456F}" type="datetimeFigureOut">
              <a:rPr lang="en-US" smtClean="0"/>
              <a:t>4/9/25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198486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72B43E0-E1D1-E248-BF6A-28A9D66D456F}" type="datetimeFigureOut">
              <a:rPr lang="en-US" smtClean="0"/>
              <a:t>4/9/25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3486769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72B43E0-E1D1-E248-BF6A-28A9D66D456F}" type="datetimeFigureOut">
              <a:rPr lang="en-US" smtClean="0"/>
              <a:t>4/9/25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12454719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72B43E0-E1D1-E248-BF6A-28A9D66D456F}" type="datetimeFigureOut">
              <a:rPr lang="en-US" smtClean="0"/>
              <a:t>4/9/25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330275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2B43E0-E1D1-E248-BF6A-28A9D66D456F}" type="datetimeFigureOut">
              <a:rPr lang="en-US" smtClean="0"/>
              <a:t>4/9/25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C7B6B0-90B8-514B-87E8-8C2B87DC443A}" type="slidenum">
              <a:rPr lang="en-US" smtClean="0"/>
              <a:t>‹#›</a:t>
            </a:fld>
            <a:endParaRPr lang="en-US"/>
          </a:p>
        </p:txBody>
      </p:sp>
    </p:spTree>
    <p:extLst>
      <p:ext uri="{BB962C8B-B14F-4D97-AF65-F5344CB8AC3E}">
        <p14:creationId xmlns:p14="http://schemas.microsoft.com/office/powerpoint/2010/main" val="3000606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72B43E0-E1D1-E248-BF6A-28A9D66D456F}" type="datetimeFigureOut">
              <a:rPr lang="en-US" smtClean="0"/>
              <a:t>4/9/25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DC7B6B0-90B8-514B-87E8-8C2B87DC443A}" type="slidenum">
              <a:rPr lang="en-US" smtClean="0"/>
              <a:t>‹#›</a:t>
            </a:fld>
            <a:endParaRPr lang="en-US"/>
          </a:p>
        </p:txBody>
      </p:sp>
    </p:spTree>
    <p:extLst>
      <p:ext uri="{BB962C8B-B14F-4D97-AF65-F5344CB8AC3E}">
        <p14:creationId xmlns:p14="http://schemas.microsoft.com/office/powerpoint/2010/main" val="3080712969"/>
      </p:ext>
    </p:extLst>
  </p:cSld>
  <p:clrMap bg1="dk1" tx1="lt1" bg2="dk2" tx2="lt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 id="2147483731"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88F9-5DCF-DFC7-24D5-B1C8B6CEC07D}"/>
              </a:ext>
            </a:extLst>
          </p:cNvPr>
          <p:cNvSpPr>
            <a:spLocks noGrp="1"/>
          </p:cNvSpPr>
          <p:nvPr>
            <p:ph type="title"/>
          </p:nvPr>
        </p:nvSpPr>
        <p:spPr/>
        <p:txBody>
          <a:bodyPr/>
          <a:lstStyle/>
          <a:p>
            <a:r>
              <a:rPr lang="en-US"/>
              <a:t>Overview</a:t>
            </a:r>
            <a:endParaRPr lang="en-US" dirty="0"/>
          </a:p>
        </p:txBody>
      </p:sp>
      <p:sp>
        <p:nvSpPr>
          <p:cNvPr id="3" name="Content Placeholder 2">
            <a:extLst>
              <a:ext uri="{FF2B5EF4-FFF2-40B4-BE49-F238E27FC236}">
                <a16:creationId xmlns:a16="http://schemas.microsoft.com/office/drawing/2014/main" id="{75F9A1F4-2DB3-0409-E8EE-1D8F4A99F5A1}"/>
              </a:ext>
            </a:extLst>
          </p:cNvPr>
          <p:cNvSpPr>
            <a:spLocks noGrp="1"/>
          </p:cNvSpPr>
          <p:nvPr>
            <p:ph idx="1"/>
          </p:nvPr>
        </p:nvSpPr>
        <p:spPr/>
        <p:txBody>
          <a:bodyPr>
            <a:normAutofit fontScale="92500" lnSpcReduction="20000"/>
          </a:bodyPr>
          <a:lstStyle/>
          <a:p>
            <a:pPr marL="0" indent="0">
              <a:buNone/>
            </a:pPr>
            <a:r>
              <a:rPr lang="en-US" sz="2000"/>
              <a:t>This project focuses on the analysis of Zomato’s customer base and their customer’s purchase patterns through the use of :</a:t>
            </a:r>
          </a:p>
          <a:p>
            <a:pPr lvl="1"/>
            <a:r>
              <a:rPr lang="en-US" sz="2000"/>
              <a:t>Demographic customer analysis </a:t>
            </a:r>
          </a:p>
          <a:p>
            <a:pPr lvl="1"/>
            <a:r>
              <a:rPr lang="en-US" sz="2000"/>
              <a:t>RFM customer analysis </a:t>
            </a:r>
          </a:p>
          <a:p>
            <a:pPr marL="0" indent="0">
              <a:buNone/>
            </a:pPr>
            <a:endParaRPr lang="en-US" sz="2000"/>
          </a:p>
          <a:p>
            <a:pPr marL="0" indent="0">
              <a:buNone/>
            </a:pPr>
            <a:r>
              <a:rPr lang="en-US" sz="2000"/>
              <a:t>The goal was to find out what are Zomato’s least purchased cuisines. The RFM analysis would provide an understanding on why the cuisines with the lowest sales should be focused on more by the marketing team to improve profits from their lower sellers.</a:t>
            </a:r>
          </a:p>
          <a:p>
            <a:pPr marL="0" indent="0">
              <a:buNone/>
            </a:pPr>
            <a:endParaRPr lang="en-US" sz="2000"/>
          </a:p>
          <a:p>
            <a:pPr marL="0" indent="0">
              <a:buNone/>
            </a:pPr>
            <a:r>
              <a:rPr lang="en-US" sz="2000"/>
              <a:t>Who is Zomato?</a:t>
            </a:r>
          </a:p>
          <a:p>
            <a:pPr marL="0" indent="0">
              <a:buNone/>
            </a:pPr>
            <a:r>
              <a:rPr lang="en-US" sz="2000"/>
              <a:t>Zomato is a multinational restaurant aggregator and food delivery company.</a:t>
            </a:r>
          </a:p>
          <a:p>
            <a:pPr marL="0" indent="0">
              <a:buNone/>
            </a:pPr>
            <a:endParaRPr lang="en-US" dirty="0"/>
          </a:p>
        </p:txBody>
      </p:sp>
    </p:spTree>
    <p:extLst>
      <p:ext uri="{BB962C8B-B14F-4D97-AF65-F5344CB8AC3E}">
        <p14:creationId xmlns:p14="http://schemas.microsoft.com/office/powerpoint/2010/main" val="593783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F7132-DCA6-3D52-8542-4B74752034D4}"/>
              </a:ext>
            </a:extLst>
          </p:cNvPr>
          <p:cNvSpPr>
            <a:spLocks noGrp="1"/>
          </p:cNvSpPr>
          <p:nvPr>
            <p:ph type="title"/>
          </p:nvPr>
        </p:nvSpPr>
        <p:spPr/>
        <p:txBody>
          <a:bodyPr/>
          <a:lstStyle/>
          <a:p>
            <a:r>
              <a:rPr lang="en-US"/>
              <a:t>Demographic Segmentation </a:t>
            </a:r>
            <a:endParaRPr lang="en-US" dirty="0"/>
          </a:p>
        </p:txBody>
      </p:sp>
      <p:sp>
        <p:nvSpPr>
          <p:cNvPr id="3" name="Content Placeholder 2">
            <a:extLst>
              <a:ext uri="{FF2B5EF4-FFF2-40B4-BE49-F238E27FC236}">
                <a16:creationId xmlns:a16="http://schemas.microsoft.com/office/drawing/2014/main" id="{8C2A8E33-3028-905B-4549-21A3382CC68A}"/>
              </a:ext>
            </a:extLst>
          </p:cNvPr>
          <p:cNvSpPr>
            <a:spLocks noGrp="1"/>
          </p:cNvSpPr>
          <p:nvPr>
            <p:ph idx="1"/>
          </p:nvPr>
        </p:nvSpPr>
        <p:spPr/>
        <p:txBody>
          <a:bodyPr>
            <a:normAutofit fontScale="92500" lnSpcReduction="20000"/>
          </a:bodyPr>
          <a:lstStyle/>
          <a:p>
            <a:r>
              <a:rPr lang="en-US"/>
              <a:t>This dashboard provides information on distinct customer segments based on the following:</a:t>
            </a:r>
          </a:p>
          <a:p>
            <a:r>
              <a:rPr lang="en-US"/>
              <a:t>Demographic factors, including age, gender, education level, occupation, and marital</a:t>
            </a:r>
          </a:p>
          <a:p>
            <a:r>
              <a:rPr lang="en-US"/>
              <a:t>status.</a:t>
            </a:r>
          </a:p>
          <a:p>
            <a:r>
              <a:rPr lang="en-US"/>
              <a:t>Trend analysis of monthly purchase frequency to identify seasonality in purchase</a:t>
            </a:r>
          </a:p>
          <a:p>
            <a:pPr marL="0" indent="0">
              <a:buNone/>
            </a:pPr>
            <a:r>
              <a:rPr lang="en-US"/>
              <a:t>     behavior.</a:t>
            </a:r>
          </a:p>
          <a:p>
            <a:r>
              <a:rPr lang="en-US"/>
              <a:t> A comparison between average sales quantity vs. average sales amount based on</a:t>
            </a:r>
          </a:p>
          <a:p>
            <a:pPr marL="0" indent="0">
              <a:buNone/>
            </a:pPr>
            <a:r>
              <a:rPr lang="en-US"/>
              <a:t>     customers’ income level.</a:t>
            </a:r>
          </a:p>
          <a:p>
            <a:r>
              <a:rPr lang="en-US"/>
              <a:t>This data can be further filtered based on customer base age group and gender.</a:t>
            </a:r>
          </a:p>
          <a:p>
            <a:endParaRPr lang="en-US" dirty="0"/>
          </a:p>
        </p:txBody>
      </p:sp>
    </p:spTree>
    <p:extLst>
      <p:ext uri="{BB962C8B-B14F-4D97-AF65-F5344CB8AC3E}">
        <p14:creationId xmlns:p14="http://schemas.microsoft.com/office/powerpoint/2010/main" val="23615661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pie chart with numbers and a blue circle&#10;&#10;Description automatically generated">
            <a:extLst>
              <a:ext uri="{FF2B5EF4-FFF2-40B4-BE49-F238E27FC236}">
                <a16:creationId xmlns:a16="http://schemas.microsoft.com/office/drawing/2014/main" id="{39F30D78-94D7-2CE0-F215-4D1EC649445C}"/>
              </a:ext>
            </a:extLst>
          </p:cNvPr>
          <p:cNvPicPr>
            <a:picLocks noGrp="1" noChangeAspect="1"/>
          </p:cNvPicPr>
          <p:nvPr>
            <p:ph idx="1"/>
          </p:nvPr>
        </p:nvPicPr>
        <p:blipFill>
          <a:blip r:embed="rId3"/>
          <a:stretch>
            <a:fillRect/>
          </a:stretch>
        </p:blipFill>
        <p:spPr>
          <a:xfrm>
            <a:off x="0" y="0"/>
            <a:ext cx="2658554" cy="2319454"/>
          </a:xfrm>
          <a:prstGeom prst="rect">
            <a:avLst/>
          </a:prstGeom>
        </p:spPr>
      </p:pic>
      <p:pic>
        <p:nvPicPr>
          <p:cNvPr id="25" name="Picture 24" descr="A graph of numbers and a number of orders&#10;&#10;Description automatically generated with medium confidence">
            <a:extLst>
              <a:ext uri="{FF2B5EF4-FFF2-40B4-BE49-F238E27FC236}">
                <a16:creationId xmlns:a16="http://schemas.microsoft.com/office/drawing/2014/main" id="{8A753EE0-0253-014D-9253-40F9164BB4B2}"/>
              </a:ext>
            </a:extLst>
          </p:cNvPr>
          <p:cNvPicPr>
            <a:picLocks noChangeAspect="1"/>
          </p:cNvPicPr>
          <p:nvPr/>
        </p:nvPicPr>
        <p:blipFill>
          <a:blip r:embed="rId4"/>
          <a:stretch>
            <a:fillRect/>
          </a:stretch>
        </p:blipFill>
        <p:spPr>
          <a:xfrm>
            <a:off x="4425759" y="2888166"/>
            <a:ext cx="4300787" cy="3919654"/>
          </a:xfrm>
          <a:prstGeom prst="rect">
            <a:avLst/>
          </a:prstGeom>
        </p:spPr>
      </p:pic>
      <p:pic>
        <p:nvPicPr>
          <p:cNvPr id="31" name="Picture 30" descr="A graph of blue squares&#10;&#10;Description automatically generated">
            <a:extLst>
              <a:ext uri="{FF2B5EF4-FFF2-40B4-BE49-F238E27FC236}">
                <a16:creationId xmlns:a16="http://schemas.microsoft.com/office/drawing/2014/main" id="{727E2F31-E14E-DD8F-60FC-5FC6FB77F30A}"/>
              </a:ext>
            </a:extLst>
          </p:cNvPr>
          <p:cNvPicPr>
            <a:picLocks noChangeAspect="1"/>
          </p:cNvPicPr>
          <p:nvPr/>
        </p:nvPicPr>
        <p:blipFill>
          <a:blip r:embed="rId5"/>
          <a:stretch>
            <a:fillRect/>
          </a:stretch>
        </p:blipFill>
        <p:spPr>
          <a:xfrm>
            <a:off x="8866494" y="2888166"/>
            <a:ext cx="3325506" cy="4020014"/>
          </a:xfrm>
          <a:prstGeom prst="rect">
            <a:avLst/>
          </a:prstGeom>
        </p:spPr>
      </p:pic>
      <p:pic>
        <p:nvPicPr>
          <p:cNvPr id="33" name="Picture 32" descr="A graph of numbers and a number of data&#10;&#10;Description automatically generated with medium confidence">
            <a:extLst>
              <a:ext uri="{FF2B5EF4-FFF2-40B4-BE49-F238E27FC236}">
                <a16:creationId xmlns:a16="http://schemas.microsoft.com/office/drawing/2014/main" id="{BF5305D6-530D-62AB-C34C-4A843E584AEF}"/>
              </a:ext>
            </a:extLst>
          </p:cNvPr>
          <p:cNvPicPr>
            <a:picLocks noChangeAspect="1"/>
          </p:cNvPicPr>
          <p:nvPr/>
        </p:nvPicPr>
        <p:blipFill>
          <a:blip r:embed="rId6"/>
          <a:stretch>
            <a:fillRect/>
          </a:stretch>
        </p:blipFill>
        <p:spPr>
          <a:xfrm>
            <a:off x="2658554" y="0"/>
            <a:ext cx="9533446" cy="2888166"/>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11032B82-FC59-1E19-FA83-615AC37F5618}"/>
              </a:ext>
            </a:extLst>
          </p:cNvPr>
          <p:cNvPicPr>
            <a:picLocks noChangeAspect="1"/>
          </p:cNvPicPr>
          <p:nvPr/>
        </p:nvPicPr>
        <p:blipFill>
          <a:blip r:embed="rId7"/>
          <a:stretch>
            <a:fillRect/>
          </a:stretch>
        </p:blipFill>
        <p:spPr>
          <a:xfrm>
            <a:off x="371380" y="5435600"/>
            <a:ext cx="3683000" cy="1422400"/>
          </a:xfrm>
          <a:prstGeom prst="rect">
            <a:avLst/>
          </a:prstGeom>
        </p:spPr>
      </p:pic>
      <p:pic>
        <p:nvPicPr>
          <p:cNvPr id="6" name="Picture 5" descr="A graph showing the growth of the company&#10;&#10;AI-generated content may be incorrect.">
            <a:extLst>
              <a:ext uri="{FF2B5EF4-FFF2-40B4-BE49-F238E27FC236}">
                <a16:creationId xmlns:a16="http://schemas.microsoft.com/office/drawing/2014/main" id="{59122083-3EC0-A2E8-C8CE-42ED0C264369}"/>
              </a:ext>
            </a:extLst>
          </p:cNvPr>
          <p:cNvPicPr>
            <a:picLocks noChangeAspect="1"/>
          </p:cNvPicPr>
          <p:nvPr/>
        </p:nvPicPr>
        <p:blipFill>
          <a:blip r:embed="rId8"/>
          <a:stretch>
            <a:fillRect/>
          </a:stretch>
        </p:blipFill>
        <p:spPr>
          <a:xfrm>
            <a:off x="24488" y="2292751"/>
            <a:ext cx="4261323" cy="3142850"/>
          </a:xfrm>
          <a:prstGeom prst="rect">
            <a:avLst/>
          </a:prstGeom>
        </p:spPr>
      </p:pic>
    </p:spTree>
    <p:extLst>
      <p:ext uri="{BB962C8B-B14F-4D97-AF65-F5344CB8AC3E}">
        <p14:creationId xmlns:p14="http://schemas.microsoft.com/office/powerpoint/2010/main" val="3515153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1594F-C985-3EF1-C644-05A3AA057B07}"/>
              </a:ext>
            </a:extLst>
          </p:cNvPr>
          <p:cNvSpPr>
            <a:spLocks noGrp="1"/>
          </p:cNvSpPr>
          <p:nvPr>
            <p:ph type="title"/>
          </p:nvPr>
        </p:nvSpPr>
        <p:spPr/>
        <p:txBody>
          <a:bodyPr/>
          <a:lstStyle/>
          <a:p>
            <a:r>
              <a:rPr lang="en-US"/>
              <a:t>Demographic Findings</a:t>
            </a:r>
            <a:endParaRPr lang="en-US" dirty="0"/>
          </a:p>
        </p:txBody>
      </p:sp>
      <p:sp>
        <p:nvSpPr>
          <p:cNvPr id="3" name="Content Placeholder 2">
            <a:extLst>
              <a:ext uri="{FF2B5EF4-FFF2-40B4-BE49-F238E27FC236}">
                <a16:creationId xmlns:a16="http://schemas.microsoft.com/office/drawing/2014/main" id="{4C9ABB04-09EA-25F1-E949-43C2768A766E}"/>
              </a:ext>
            </a:extLst>
          </p:cNvPr>
          <p:cNvSpPr>
            <a:spLocks noGrp="1"/>
          </p:cNvSpPr>
          <p:nvPr>
            <p:ph idx="1"/>
          </p:nvPr>
        </p:nvSpPr>
        <p:spPr>
          <a:xfrm>
            <a:off x="849351" y="1825625"/>
            <a:ext cx="10515600" cy="4351338"/>
          </a:xfrm>
        </p:spPr>
        <p:txBody>
          <a:bodyPr/>
          <a:lstStyle/>
          <a:p>
            <a:r>
              <a:rPr lang="en-US" dirty="0"/>
              <a:t>Most buyers are students (no income) or middle-class employees with an income between 25K to 50K Rs.</a:t>
            </a:r>
          </a:p>
          <a:p>
            <a:r>
              <a:rPr lang="en-US" dirty="0"/>
              <a:t> Majority of purchases come from both (male and female) students with no income.</a:t>
            </a:r>
          </a:p>
          <a:p>
            <a:r>
              <a:rPr lang="en-US" dirty="0"/>
              <a:t>Men make up majority of the buyers with a collective 530K buyers as opposed to their counterparts who make up 478K of buyers.</a:t>
            </a:r>
          </a:p>
          <a:p>
            <a:r>
              <a:rPr lang="en-US" dirty="0" err="1"/>
              <a:t>Zamato’s</a:t>
            </a:r>
            <a:r>
              <a:rPr lang="en-US" dirty="0"/>
              <a:t> sales best profit month is March with an impressive 288 million in sales while its lowest month is September with 235 million.</a:t>
            </a:r>
          </a:p>
        </p:txBody>
      </p:sp>
    </p:spTree>
    <p:extLst>
      <p:ext uri="{BB962C8B-B14F-4D97-AF65-F5344CB8AC3E}">
        <p14:creationId xmlns:p14="http://schemas.microsoft.com/office/powerpoint/2010/main" val="3853500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461C-0C89-EEBF-755D-FA5268E9E1E2}"/>
              </a:ext>
            </a:extLst>
          </p:cNvPr>
          <p:cNvSpPr>
            <a:spLocks noGrp="1"/>
          </p:cNvSpPr>
          <p:nvPr>
            <p:ph type="title"/>
          </p:nvPr>
        </p:nvSpPr>
        <p:spPr/>
        <p:txBody>
          <a:bodyPr/>
          <a:lstStyle/>
          <a:p>
            <a:r>
              <a:rPr lang="en-US"/>
              <a:t>Bottom 5 cuisines based on sales/occupation</a:t>
            </a:r>
            <a:endParaRPr lang="en-US" dirty="0"/>
          </a:p>
        </p:txBody>
      </p:sp>
      <p:pic>
        <p:nvPicPr>
          <p:cNvPr id="9" name="Content Placeholder 8" descr="A graph of blue bars&#10;&#10;Description automatically generated with medium confidence">
            <a:extLst>
              <a:ext uri="{FF2B5EF4-FFF2-40B4-BE49-F238E27FC236}">
                <a16:creationId xmlns:a16="http://schemas.microsoft.com/office/drawing/2014/main" id="{BCCDA1B3-5341-E32F-46BC-D4E64CCAF9E6}"/>
              </a:ext>
            </a:extLst>
          </p:cNvPr>
          <p:cNvPicPr>
            <a:picLocks noGrp="1" noChangeAspect="1"/>
          </p:cNvPicPr>
          <p:nvPr>
            <p:ph idx="1"/>
          </p:nvPr>
        </p:nvPicPr>
        <p:blipFill>
          <a:blip r:embed="rId2"/>
          <a:stretch>
            <a:fillRect/>
          </a:stretch>
        </p:blipFill>
        <p:spPr>
          <a:xfrm>
            <a:off x="838201" y="1937136"/>
            <a:ext cx="3422246" cy="4916461"/>
          </a:xfrm>
        </p:spPr>
      </p:pic>
      <p:pic>
        <p:nvPicPr>
          <p:cNvPr id="11" name="Picture 10" descr="A graph of a number of people&#10;&#10;Description automatically generated">
            <a:extLst>
              <a:ext uri="{FF2B5EF4-FFF2-40B4-BE49-F238E27FC236}">
                <a16:creationId xmlns:a16="http://schemas.microsoft.com/office/drawing/2014/main" id="{31B72B73-AF0B-16DD-704B-0A845B054591}"/>
              </a:ext>
            </a:extLst>
          </p:cNvPr>
          <p:cNvPicPr>
            <a:picLocks noChangeAspect="1"/>
          </p:cNvPicPr>
          <p:nvPr/>
        </p:nvPicPr>
        <p:blipFill>
          <a:blip r:embed="rId3"/>
          <a:stretch>
            <a:fillRect/>
          </a:stretch>
        </p:blipFill>
        <p:spPr>
          <a:xfrm>
            <a:off x="4260447" y="2255811"/>
            <a:ext cx="3200367" cy="4597787"/>
          </a:xfrm>
          <a:prstGeom prst="rect">
            <a:avLst/>
          </a:prstGeom>
        </p:spPr>
      </p:pic>
      <p:pic>
        <p:nvPicPr>
          <p:cNvPr id="15" name="Picture 14" descr="A graph of sales and sales&#10;&#10;Description automatically generated with medium confidence">
            <a:extLst>
              <a:ext uri="{FF2B5EF4-FFF2-40B4-BE49-F238E27FC236}">
                <a16:creationId xmlns:a16="http://schemas.microsoft.com/office/drawing/2014/main" id="{2C42ED08-9D5C-B417-B5CF-1E34DB46FB8C}"/>
              </a:ext>
            </a:extLst>
          </p:cNvPr>
          <p:cNvPicPr>
            <a:picLocks noChangeAspect="1"/>
          </p:cNvPicPr>
          <p:nvPr/>
        </p:nvPicPr>
        <p:blipFill>
          <a:blip r:embed="rId4"/>
          <a:stretch>
            <a:fillRect/>
          </a:stretch>
        </p:blipFill>
        <p:spPr>
          <a:xfrm>
            <a:off x="7460814" y="2255812"/>
            <a:ext cx="4731186" cy="4602188"/>
          </a:xfrm>
          <a:prstGeom prst="rect">
            <a:avLst/>
          </a:prstGeom>
        </p:spPr>
      </p:pic>
    </p:spTree>
    <p:extLst>
      <p:ext uri="{BB962C8B-B14F-4D97-AF65-F5344CB8AC3E}">
        <p14:creationId xmlns:p14="http://schemas.microsoft.com/office/powerpoint/2010/main" val="41343000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2916C-B0FD-9AC3-2802-E0AF2D962CAB}"/>
              </a:ext>
            </a:extLst>
          </p:cNvPr>
          <p:cNvSpPr>
            <a:spLocks noGrp="1"/>
          </p:cNvSpPr>
          <p:nvPr>
            <p:ph type="title"/>
          </p:nvPr>
        </p:nvSpPr>
        <p:spPr/>
        <p:txBody>
          <a:bodyPr/>
          <a:lstStyle/>
          <a:p>
            <a:r>
              <a:rPr lang="en-US" dirty="0"/>
              <a:t>Low sales of the bottom 5 cuisines</a:t>
            </a:r>
          </a:p>
        </p:txBody>
      </p:sp>
      <p:sp>
        <p:nvSpPr>
          <p:cNvPr id="3" name="Content Placeholder 2">
            <a:extLst>
              <a:ext uri="{FF2B5EF4-FFF2-40B4-BE49-F238E27FC236}">
                <a16:creationId xmlns:a16="http://schemas.microsoft.com/office/drawing/2014/main" id="{C5610349-CA43-48DE-6BD9-D33E438B72F9}"/>
              </a:ext>
            </a:extLst>
          </p:cNvPr>
          <p:cNvSpPr>
            <a:spLocks noGrp="1"/>
          </p:cNvSpPr>
          <p:nvPr>
            <p:ph idx="1"/>
          </p:nvPr>
        </p:nvSpPr>
        <p:spPr/>
        <p:txBody>
          <a:bodyPr/>
          <a:lstStyle/>
          <a:p>
            <a:r>
              <a:rPr lang="en-US" dirty="0"/>
              <a:t>Majority of the sales come from students with no income.</a:t>
            </a:r>
          </a:p>
          <a:p>
            <a:r>
              <a:rPr lang="en-US" dirty="0"/>
              <a:t>The Deserts, Gujarati cuisine is third on sales of the bottom 5 cuisines, but it holds the highest seller in terms of quantity of the group.</a:t>
            </a:r>
          </a:p>
          <a:p>
            <a:r>
              <a:rPr lang="en-US" dirty="0"/>
              <a:t>The lowest seller based on quantity is Indian, Andhra with only 648 sales.</a:t>
            </a:r>
          </a:p>
          <a:p>
            <a:r>
              <a:rPr lang="en-US" dirty="0"/>
              <a:t>Based on records with the pricing of these cuisines, healthy foods are the most expensive and yield to only the lowest of total sales while the Kerala, North Indian are the least expensive and yield the most in total sales.</a:t>
            </a:r>
          </a:p>
        </p:txBody>
      </p:sp>
    </p:spTree>
    <p:extLst>
      <p:ext uri="{BB962C8B-B14F-4D97-AF65-F5344CB8AC3E}">
        <p14:creationId xmlns:p14="http://schemas.microsoft.com/office/powerpoint/2010/main" val="4142658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0AD82-C73B-CBF9-9402-5BE3275589BB}"/>
              </a:ext>
            </a:extLst>
          </p:cNvPr>
          <p:cNvSpPr>
            <a:spLocks noGrp="1"/>
          </p:cNvSpPr>
          <p:nvPr>
            <p:ph type="title"/>
          </p:nvPr>
        </p:nvSpPr>
        <p:spPr/>
        <p:txBody>
          <a:bodyPr/>
          <a:lstStyle/>
          <a:p>
            <a:r>
              <a:rPr lang="en-US" dirty="0"/>
              <a:t>Summary of Findings</a:t>
            </a:r>
          </a:p>
        </p:txBody>
      </p:sp>
      <p:sp>
        <p:nvSpPr>
          <p:cNvPr id="3" name="Content Placeholder 2">
            <a:extLst>
              <a:ext uri="{FF2B5EF4-FFF2-40B4-BE49-F238E27FC236}">
                <a16:creationId xmlns:a16="http://schemas.microsoft.com/office/drawing/2014/main" id="{9FF428A0-ECB5-2CE3-19E9-60B13AB214DD}"/>
              </a:ext>
            </a:extLst>
          </p:cNvPr>
          <p:cNvSpPr>
            <a:spLocks noGrp="1"/>
          </p:cNvSpPr>
          <p:nvPr>
            <p:ph idx="1"/>
          </p:nvPr>
        </p:nvSpPr>
        <p:spPr/>
        <p:txBody>
          <a:bodyPr>
            <a:normAutofit/>
          </a:bodyPr>
          <a:lstStyle/>
          <a:p>
            <a:r>
              <a:rPr lang="en-US" dirty="0"/>
              <a:t>The largest buyers of Zomato’s is students with no income and middle-class employees with an income of 25K to 50K.</a:t>
            </a:r>
          </a:p>
          <a:p>
            <a:r>
              <a:rPr lang="en-US" dirty="0"/>
              <a:t>The least expensive cuisine yields the most in sales of the bottom 5 selling cuisines, while the most expensive is losing profit based on sales (healthy foods).</a:t>
            </a:r>
          </a:p>
          <a:p>
            <a:r>
              <a:rPr lang="en-US" dirty="0"/>
              <a:t>The lowest sold cuisines make up only 0.07% of the total sales of Zomato’s restaurant sales.</a:t>
            </a:r>
          </a:p>
          <a:p>
            <a:r>
              <a:rPr lang="en-US" dirty="0"/>
              <a:t>These findings can be important for the marketing team to target the students and middle-class group and try to improve sales of the lowest selling cuisines to better profits.</a:t>
            </a:r>
          </a:p>
        </p:txBody>
      </p:sp>
    </p:spTree>
    <p:extLst>
      <p:ext uri="{BB962C8B-B14F-4D97-AF65-F5344CB8AC3E}">
        <p14:creationId xmlns:p14="http://schemas.microsoft.com/office/powerpoint/2010/main" val="3934953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9A8D9-38BF-0BE7-DAB0-0E34789D96E7}"/>
              </a:ext>
            </a:extLst>
          </p:cNvPr>
          <p:cNvSpPr>
            <a:spLocks noGrp="1"/>
          </p:cNvSpPr>
          <p:nvPr>
            <p:ph type="title"/>
          </p:nvPr>
        </p:nvSpPr>
        <p:spPr/>
        <p:txBody>
          <a:bodyPr/>
          <a:lstStyle/>
          <a:p>
            <a:r>
              <a:rPr lang="en-US" dirty="0"/>
              <a:t>Recommendations</a:t>
            </a:r>
          </a:p>
        </p:txBody>
      </p:sp>
      <p:sp>
        <p:nvSpPr>
          <p:cNvPr id="3" name="Content Placeholder 2">
            <a:extLst>
              <a:ext uri="{FF2B5EF4-FFF2-40B4-BE49-F238E27FC236}">
                <a16:creationId xmlns:a16="http://schemas.microsoft.com/office/drawing/2014/main" id="{7571ABA4-20A6-6A79-50E7-9A2BBECB74C1}"/>
              </a:ext>
            </a:extLst>
          </p:cNvPr>
          <p:cNvSpPr>
            <a:spLocks noGrp="1"/>
          </p:cNvSpPr>
          <p:nvPr>
            <p:ph idx="1"/>
          </p:nvPr>
        </p:nvSpPr>
        <p:spPr/>
        <p:txBody>
          <a:bodyPr/>
          <a:lstStyle/>
          <a:p>
            <a:r>
              <a:rPr lang="en-US" dirty="0"/>
              <a:t>Offer discounts to middle-class and students as a loyalty program to retain their purchases as a gratitude and a referral bonus as a way to acquire new buyers.</a:t>
            </a:r>
          </a:p>
          <a:p>
            <a:r>
              <a:rPr lang="en-US" dirty="0"/>
              <a:t>Have marketing do surveys to get information on why certain groups don’t purchase these cuisines and how to improve based on the feedback.</a:t>
            </a:r>
          </a:p>
          <a:p>
            <a:r>
              <a:rPr lang="en-US" dirty="0"/>
              <a:t>Offer a limited time promotion of purchase 1 get half price of other items as an attraction to new buyers.</a:t>
            </a:r>
          </a:p>
          <a:p>
            <a:endParaRPr lang="en-US" dirty="0"/>
          </a:p>
        </p:txBody>
      </p:sp>
    </p:spTree>
    <p:extLst>
      <p:ext uri="{BB962C8B-B14F-4D97-AF65-F5344CB8AC3E}">
        <p14:creationId xmlns:p14="http://schemas.microsoft.com/office/powerpoint/2010/main" val="10006777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1505</TotalTime>
  <Words>546</Words>
  <Application>Microsoft Macintosh PowerPoint</Application>
  <PresentationFormat>Widescreen</PresentationFormat>
  <Paragraphs>39</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Calibri</vt:lpstr>
      <vt:lpstr>Century Gothic</vt:lpstr>
      <vt:lpstr>Wingdings 3</vt:lpstr>
      <vt:lpstr>Ion</vt:lpstr>
      <vt:lpstr>Overview</vt:lpstr>
      <vt:lpstr>Demographic Segmentation </vt:lpstr>
      <vt:lpstr>PowerPoint Presentation</vt:lpstr>
      <vt:lpstr>Demographic Findings</vt:lpstr>
      <vt:lpstr>Bottom 5 cuisines based on sales/occupation</vt:lpstr>
      <vt:lpstr>Low sales of the bottom 5 cuisines</vt:lpstr>
      <vt:lpstr>Summary of Findings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Daniel Carrizales</dc:creator>
  <cp:lastModifiedBy>Daniel Carrizales</cp:lastModifiedBy>
  <cp:revision>2</cp:revision>
  <dcterms:created xsi:type="dcterms:W3CDTF">2025-03-04T01:08:29Z</dcterms:created>
  <dcterms:modified xsi:type="dcterms:W3CDTF">2025-04-09T19:44:49Z</dcterms:modified>
</cp:coreProperties>
</file>