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5" r:id="rId4"/>
    <p:sldId id="276" r:id="rId5"/>
    <p:sldId id="266" r:id="rId6"/>
    <p:sldId id="277" r:id="rId7"/>
    <p:sldId id="267" r:id="rId8"/>
    <p:sldId id="278" r:id="rId9"/>
    <p:sldId id="268" r:id="rId10"/>
    <p:sldId id="279" r:id="rId11"/>
    <p:sldId id="270" r:id="rId12"/>
    <p:sldId id="280" r:id="rId13"/>
    <p:sldId id="281" r:id="rId14"/>
    <p:sldId id="283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17"/>
    <a:srgbClr val="12006C"/>
    <a:srgbClr val="83CED1"/>
    <a:srgbClr val="84CFD2"/>
    <a:srgbClr val="0787B4"/>
    <a:srgbClr val="04001A"/>
    <a:srgbClr val="0583B3"/>
    <a:srgbClr val="000000"/>
    <a:srgbClr val="068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280" autoAdjust="0"/>
  </p:normalViewPr>
  <p:slideViewPr>
    <p:cSldViewPr snapToGrid="0">
      <p:cViewPr>
        <p:scale>
          <a:sx n="50" d="100"/>
          <a:sy n="50" d="100"/>
        </p:scale>
        <p:origin x="1986" y="-564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F1AF7-DEC6-444B-BFEB-55966820A10B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6CD5F-DCB8-4BD7-BD35-B7C8F4CD9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4A6-323F-4A73-ACFB-7C67F25FEF0E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4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AE98-2169-471C-8D45-B442842880A0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5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BA26-28EB-44F7-BE70-5CFD33197950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25B-03B2-4D0E-B3C6-E92BF0C85B1B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CE7D-9DD5-47F5-A72D-B91AC407BE51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FF-F474-4C01-863D-0CF337DB9EE6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119-1CFC-4C45-90D8-46C54B1C3726}" type="datetime1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AE1C-7880-42F9-B36E-FA67A6CD0281}" type="datetime1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3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3FB-5DC1-4F01-A819-9C732A17DA19}" type="datetime1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9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AD54-FB10-4BC9-B733-800575DEB429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CC2-02EC-436C-AB8B-27FA8364009A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6452-0CCF-4D30-9F8B-099EFEEB4390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ASCENÇÃO DA IA - DANIEL CARVALHAIS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39DB-135C-4711-A134-A84E182ED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dcarvalhai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dape">
            <a:extLst>
              <a:ext uri="{FF2B5EF4-FFF2-40B4-BE49-F238E27FC236}">
                <a16:creationId xmlns:a16="http://schemas.microsoft.com/office/drawing/2014/main" id="{AA4F867D-1DFA-41A9-8C16-8B052F67F1D1}"/>
              </a:ext>
            </a:extLst>
          </p:cNvPr>
          <p:cNvSpPr txBox="1"/>
          <p:nvPr/>
        </p:nvSpPr>
        <p:spPr>
          <a:xfrm>
            <a:off x="3040390" y="11502439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Daniel Carvalhais</a:t>
            </a:r>
          </a:p>
        </p:txBody>
      </p:sp>
      <p:sp>
        <p:nvSpPr>
          <p:cNvPr id="8" name="Fundo">
            <a:extLst>
              <a:ext uri="{FF2B5EF4-FFF2-40B4-BE49-F238E27FC236}">
                <a16:creationId xmlns:a16="http://schemas.microsoft.com/office/drawing/2014/main" id="{F49D8406-77B8-4F14-96FC-CD0500F0C9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78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ASASD</a:t>
            </a:r>
          </a:p>
        </p:txBody>
      </p:sp>
      <p:sp>
        <p:nvSpPr>
          <p:cNvPr id="4" name="BackSubtitulo">
            <a:extLst>
              <a:ext uri="{FF2B5EF4-FFF2-40B4-BE49-F238E27FC236}">
                <a16:creationId xmlns:a16="http://schemas.microsoft.com/office/drawing/2014/main" id="{CB3D2D44-6448-483A-9B86-E27B0E00C48E}"/>
              </a:ext>
            </a:extLst>
          </p:cNvPr>
          <p:cNvSpPr/>
          <p:nvPr/>
        </p:nvSpPr>
        <p:spPr>
          <a:xfrm>
            <a:off x="0" y="1000701"/>
            <a:ext cx="9601200" cy="707886"/>
          </a:xfrm>
          <a:prstGeom prst="rect">
            <a:avLst/>
          </a:prstGeom>
          <a:solidFill>
            <a:srgbClr val="04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itulo">
            <a:extLst>
              <a:ext uri="{FF2B5EF4-FFF2-40B4-BE49-F238E27FC236}">
                <a16:creationId xmlns:a16="http://schemas.microsoft.com/office/drawing/2014/main" id="{2EADF192-39F8-4AD4-9C78-D802F43CBAEB}"/>
              </a:ext>
            </a:extLst>
          </p:cNvPr>
          <p:cNvSpPr txBox="1"/>
          <p:nvPr/>
        </p:nvSpPr>
        <p:spPr>
          <a:xfrm>
            <a:off x="437606" y="258247"/>
            <a:ext cx="87259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glow rad="508000">
                    <a:srgbClr val="83CED1"/>
                  </a:glow>
                </a:effectLst>
                <a:latin typeface="8BIT WONDER" panose="00000400000000000000" pitchFamily="2" charset="0"/>
                <a:cs typeface="Lucida Sans Unicode" panose="020B0602030504020204" pitchFamily="34" charset="0"/>
              </a:rPr>
              <a:t>A </a:t>
            </a:r>
            <a:r>
              <a:rPr lang="pt-BR" sz="2800" dirty="0" err="1">
                <a:effectLst>
                  <a:glow rad="508000">
                    <a:srgbClr val="83CED1"/>
                  </a:glow>
                </a:effectLst>
                <a:latin typeface="8BIT WONDER" panose="00000400000000000000" pitchFamily="2" charset="0"/>
                <a:cs typeface="Lucida Sans Unicode" panose="020B0602030504020204" pitchFamily="34" charset="0"/>
              </a:rPr>
              <a:t>ascencao</a:t>
            </a:r>
            <a:r>
              <a:rPr lang="pt-BR" sz="2800" dirty="0">
                <a:effectLst>
                  <a:glow rad="508000">
                    <a:srgbClr val="83CED1"/>
                  </a:glow>
                </a:effectLst>
                <a:latin typeface="8BIT WONDER" panose="00000400000000000000" pitchFamily="2" charset="0"/>
                <a:cs typeface="Lucida Sans Unicode" panose="020B0602030504020204" pitchFamily="34" charset="0"/>
              </a:rPr>
              <a:t> do aprendizado</a:t>
            </a:r>
          </a:p>
        </p:txBody>
      </p:sp>
      <p:sp>
        <p:nvSpPr>
          <p:cNvPr id="2" name="Subtitulo">
            <a:extLst>
              <a:ext uri="{FF2B5EF4-FFF2-40B4-BE49-F238E27FC236}">
                <a16:creationId xmlns:a16="http://schemas.microsoft.com/office/drawing/2014/main" id="{071D4881-C332-46E2-B089-095504244F2E}"/>
              </a:ext>
            </a:extLst>
          </p:cNvPr>
          <p:cNvSpPr txBox="1"/>
          <p:nvPr/>
        </p:nvSpPr>
        <p:spPr>
          <a:xfrm>
            <a:off x="1835330" y="1000701"/>
            <a:ext cx="593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effectLst>
                  <a:glow rad="101600">
                    <a:srgbClr val="84CFD2">
                      <a:alpha val="60000"/>
                    </a:srgbClr>
                  </a:glow>
                </a:effectLst>
                <a:latin typeface="Impact" panose="020B0806030902050204" pitchFamily="34" charset="0"/>
              </a:rPr>
              <a:t>CONFRONTANDO</a:t>
            </a:r>
            <a:r>
              <a:rPr lang="pt-BR" sz="4000" dirty="0">
                <a:solidFill>
                  <a:schemeClr val="bg1"/>
                </a:solidFill>
                <a:effectLst>
                  <a:glow rad="101600">
                    <a:srgbClr val="84CFD2">
                      <a:alpha val="60000"/>
                    </a:srgbClr>
                  </a:glow>
                </a:effectLst>
                <a:latin typeface="Impact" panose="020B0806030902050204" pitchFamily="34" charset="0"/>
              </a:rPr>
              <a:t> </a:t>
            </a:r>
            <a:r>
              <a:rPr lang="pt-BR" sz="3600" dirty="0">
                <a:solidFill>
                  <a:schemeClr val="bg1"/>
                </a:solidFill>
                <a:effectLst>
                  <a:glow rad="101600">
                    <a:srgbClr val="84CFD2">
                      <a:alpha val="60000"/>
                    </a:srgbClr>
                  </a:glow>
                </a:effectLst>
                <a:latin typeface="Impact" panose="020B0806030902050204" pitchFamily="34" charset="0"/>
              </a:rPr>
              <a:t>A IA</a:t>
            </a:r>
            <a:endParaRPr lang="pt-BR" sz="4000" dirty="0">
              <a:solidFill>
                <a:schemeClr val="bg1"/>
              </a:solidFill>
              <a:effectLst>
                <a:glow rad="101600">
                  <a:srgbClr val="84CFD2">
                    <a:alpha val="6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7" name="Main">
            <a:extLst>
              <a:ext uri="{FF2B5EF4-FFF2-40B4-BE49-F238E27FC236}">
                <a16:creationId xmlns:a16="http://schemas.microsoft.com/office/drawing/2014/main" id="{86390613-9987-47FA-BC8B-A3D09EFF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8" y="2799766"/>
            <a:ext cx="8725988" cy="8725988"/>
          </a:xfrm>
          <a:prstGeom prst="rect">
            <a:avLst/>
          </a:prstGeom>
          <a:ln>
            <a:noFill/>
          </a:ln>
        </p:spPr>
      </p:pic>
      <p:pic>
        <p:nvPicPr>
          <p:cNvPr id="9" name="IA">
            <a:extLst>
              <a:ext uri="{FF2B5EF4-FFF2-40B4-BE49-F238E27FC236}">
                <a16:creationId xmlns:a16="http://schemas.microsoft.com/office/drawing/2014/main" id="{F4DCBD62-7C89-4D4F-AB72-D7A394777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65" y="1822024"/>
            <a:ext cx="1220470" cy="1220470"/>
          </a:xfrm>
          <a:prstGeom prst="rect">
            <a:avLst/>
          </a:prstGeom>
        </p:spPr>
      </p:pic>
      <p:sp>
        <p:nvSpPr>
          <p:cNvPr id="10" name="BackSubtitulo">
            <a:extLst>
              <a:ext uri="{FF2B5EF4-FFF2-40B4-BE49-F238E27FC236}">
                <a16:creationId xmlns:a16="http://schemas.microsoft.com/office/drawing/2014/main" id="{5034864E-6B66-4D4C-B37E-E1CEF2CE01C8}"/>
              </a:ext>
            </a:extLst>
          </p:cNvPr>
          <p:cNvSpPr/>
          <p:nvPr/>
        </p:nvSpPr>
        <p:spPr>
          <a:xfrm>
            <a:off x="3040390" y="11809734"/>
            <a:ext cx="3554374" cy="707886"/>
          </a:xfrm>
          <a:prstGeom prst="rect">
            <a:avLst/>
          </a:prstGeom>
          <a:solidFill>
            <a:srgbClr val="04001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itulo">
            <a:extLst>
              <a:ext uri="{FF2B5EF4-FFF2-40B4-BE49-F238E27FC236}">
                <a16:creationId xmlns:a16="http://schemas.microsoft.com/office/drawing/2014/main" id="{F3A80244-66FD-4D89-983F-5D27D3B80294}"/>
              </a:ext>
            </a:extLst>
          </p:cNvPr>
          <p:cNvSpPr txBox="1"/>
          <p:nvPr/>
        </p:nvSpPr>
        <p:spPr>
          <a:xfrm>
            <a:off x="1835330" y="11925150"/>
            <a:ext cx="5930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chemeClr val="bg1"/>
                </a:solidFill>
                <a:effectLst>
                  <a:glow rad="101600">
                    <a:srgbClr val="84CFD2">
                      <a:alpha val="60000"/>
                    </a:srgbClr>
                  </a:glow>
                </a:effectLst>
                <a:latin typeface="Impact" panose="020B0806030902050204" pitchFamily="34" charset="0"/>
              </a:rPr>
              <a:t>DANIEL CARVALHAIS</a:t>
            </a:r>
          </a:p>
        </p:txBody>
      </p:sp>
    </p:spTree>
    <p:extLst>
      <p:ext uri="{BB962C8B-B14F-4D97-AF65-F5344CB8AC3E}">
        <p14:creationId xmlns:p14="http://schemas.microsoft.com/office/powerpoint/2010/main" val="88888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539444A-18F5-48AD-B316-31F67843C24E}"/>
              </a:ext>
            </a:extLst>
          </p:cNvPr>
          <p:cNvSpPr txBox="1"/>
          <p:nvPr/>
        </p:nvSpPr>
        <p:spPr>
          <a:xfrm>
            <a:off x="801806" y="756823"/>
            <a:ext cx="799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COMPARAÇÕES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5E4F6C-1A1C-47D6-977B-8A76F89A99CD}"/>
              </a:ext>
            </a:extLst>
          </p:cNvPr>
          <p:cNvSpPr/>
          <p:nvPr/>
        </p:nvSpPr>
        <p:spPr>
          <a:xfrm>
            <a:off x="657806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40D5C6-9907-42AF-957E-E14C995D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7351594"/>
            <a:ext cx="7997588" cy="36462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0E6EF00-7E57-4C87-8AF8-39432DBD4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6037572"/>
            <a:ext cx="7997588" cy="95188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86E522B-E1D5-4BAB-96AF-6F7054D7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3C4C5-A006-4364-A001-C85E77A4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10</a:t>
            </a:fld>
            <a:endParaRPr lang="pt-BR"/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FC9EDFD5-0839-42C3-A111-88C517554A36}"/>
              </a:ext>
            </a:extLst>
          </p:cNvPr>
          <p:cNvSpPr txBox="1"/>
          <p:nvPr/>
        </p:nvSpPr>
        <p:spPr>
          <a:xfrm>
            <a:off x="877158" y="4567832"/>
            <a:ext cx="799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EAF8A04-9C84-4294-81E3-345AD407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774934"/>
            <a:ext cx="7997587" cy="29794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CE1C35-94B0-413E-A64A-31F7E7205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2042031"/>
            <a:ext cx="8022900" cy="2643745"/>
          </a:xfrm>
          <a:prstGeom prst="rect">
            <a:avLst/>
          </a:prstGeom>
        </p:spPr>
      </p:pic>
      <p:pic>
        <p:nvPicPr>
          <p:cNvPr id="13" name="IA">
            <a:extLst>
              <a:ext uri="{FF2B5EF4-FFF2-40B4-BE49-F238E27FC236}">
                <a16:creationId xmlns:a16="http://schemas.microsoft.com/office/drawing/2014/main" id="{9A5445D6-67AB-4903-B836-1BF76B0B9F5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6" y="11169637"/>
            <a:ext cx="681567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3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9FACAF-E1F6-4B84-B667-4DC91DB611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3CDE8161-FD97-42C5-8CF9-F76F530A40A9}"/>
              </a:ext>
            </a:extLst>
          </p:cNvPr>
          <p:cNvSpPr txBox="1"/>
          <p:nvPr/>
        </p:nvSpPr>
        <p:spPr>
          <a:xfrm>
            <a:off x="443043" y="6400800"/>
            <a:ext cx="87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PERGUNTAS HIPOTÉTICAS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FDB19A58-78C0-4073-A65C-5DCDDFACE912}"/>
              </a:ext>
            </a:extLst>
          </p:cNvPr>
          <p:cNvSpPr txBox="1"/>
          <p:nvPr/>
        </p:nvSpPr>
        <p:spPr>
          <a:xfrm>
            <a:off x="443043" y="2089555"/>
            <a:ext cx="87151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CED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B27F0-1DE6-4060-9809-EE7E7AD85DD1}"/>
              </a:ext>
            </a:extLst>
          </p:cNvPr>
          <p:cNvSpPr/>
          <p:nvPr/>
        </p:nvSpPr>
        <p:spPr>
          <a:xfrm>
            <a:off x="848328" y="7828100"/>
            <a:ext cx="7904543" cy="33774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udo_componente">
            <a:extLst>
              <a:ext uri="{FF2B5EF4-FFF2-40B4-BE49-F238E27FC236}">
                <a16:creationId xmlns:a16="http://schemas.microsoft.com/office/drawing/2014/main" id="{EE763C57-870C-438A-AB16-CB22C97A3ECF}"/>
              </a:ext>
            </a:extLst>
          </p:cNvPr>
          <p:cNvSpPr txBox="1"/>
          <p:nvPr/>
        </p:nvSpPr>
        <p:spPr>
          <a:xfrm>
            <a:off x="848328" y="8577477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Perguntar "o que aconteceria se..." pode ajudá-lo a entender melhor o comportamento do código em diferentes cenários.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5D661F8-1468-4504-9BE0-CF849B81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E424EB-A7A9-4978-8D52-5C06EB85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4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539444A-18F5-48AD-B316-31F67843C24E}"/>
              </a:ext>
            </a:extLst>
          </p:cNvPr>
          <p:cNvSpPr txBox="1"/>
          <p:nvPr/>
        </p:nvSpPr>
        <p:spPr>
          <a:xfrm>
            <a:off x="801806" y="756823"/>
            <a:ext cx="799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CONCRETOS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5E4F6C-1A1C-47D6-977B-8A76F89A99CD}"/>
              </a:ext>
            </a:extLst>
          </p:cNvPr>
          <p:cNvSpPr/>
          <p:nvPr/>
        </p:nvSpPr>
        <p:spPr>
          <a:xfrm>
            <a:off x="657806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301566-FDA1-4029-A55F-8DB9ACDC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6" y="7348189"/>
            <a:ext cx="8282994" cy="10184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CCB1BB-8CA9-4B88-8F6C-4C1737F3C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3" y="6069902"/>
            <a:ext cx="8282994" cy="849741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72A694C-5772-4B15-853E-6DA22D16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9DA3E-D7A8-48BE-BF9A-8C6A3408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12</a:t>
            </a:fld>
            <a:endParaRPr lang="pt-BR"/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1AE9702C-F965-4B09-9CFA-39C263C07033}"/>
              </a:ext>
            </a:extLst>
          </p:cNvPr>
          <p:cNvSpPr txBox="1"/>
          <p:nvPr/>
        </p:nvSpPr>
        <p:spPr>
          <a:xfrm>
            <a:off x="877158" y="4567832"/>
            <a:ext cx="799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Exemplo: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D380A3-2BD0-49A3-944B-15F6CB9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774934"/>
            <a:ext cx="7997587" cy="29794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8FAEB1-C884-473E-99B3-5CD270A7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2042031"/>
            <a:ext cx="8022900" cy="2643745"/>
          </a:xfrm>
          <a:prstGeom prst="rect">
            <a:avLst/>
          </a:prstGeom>
        </p:spPr>
      </p:pic>
      <p:pic>
        <p:nvPicPr>
          <p:cNvPr id="12" name="IA">
            <a:extLst>
              <a:ext uri="{FF2B5EF4-FFF2-40B4-BE49-F238E27FC236}">
                <a16:creationId xmlns:a16="http://schemas.microsoft.com/office/drawing/2014/main" id="{CA607C8E-DF6C-49AE-A34C-3C3917272C8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6" y="11169637"/>
            <a:ext cx="681567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3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9FACAF-E1F6-4B84-B667-4DC91DB611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3CDE8161-FD97-42C5-8CF9-F76F530A40A9}"/>
              </a:ext>
            </a:extLst>
          </p:cNvPr>
          <p:cNvSpPr txBox="1"/>
          <p:nvPr/>
        </p:nvSpPr>
        <p:spPr>
          <a:xfrm>
            <a:off x="443044" y="5239769"/>
            <a:ext cx="87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B27F0-1DE6-4060-9809-EE7E7AD85DD1}"/>
              </a:ext>
            </a:extLst>
          </p:cNvPr>
          <p:cNvSpPr/>
          <p:nvPr/>
        </p:nvSpPr>
        <p:spPr>
          <a:xfrm>
            <a:off x="848329" y="6667069"/>
            <a:ext cx="7904543" cy="33774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5D661F8-1468-4504-9BE0-CF849B81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E424EB-A7A9-4978-8D52-5C06EB85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8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208229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92277" y="7483652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2"/>
              </a:rPr>
              <a:t>https://github.com/dcarvalhais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62" y="5973877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C32B4EF-4F7C-4935-B8DE-484B10E6E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2" y="417993"/>
            <a:ext cx="7997587" cy="29794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21213D3-C129-4540-A93D-7E20585D1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8" y="9903011"/>
            <a:ext cx="8022900" cy="2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udo_componente">
            <a:extLst>
              <a:ext uri="{FF2B5EF4-FFF2-40B4-BE49-F238E27FC236}">
                <a16:creationId xmlns:a16="http://schemas.microsoft.com/office/drawing/2014/main" id="{30C566BF-2D73-4244-A453-79AB80473325}"/>
              </a:ext>
            </a:extLst>
          </p:cNvPr>
          <p:cNvSpPr txBox="1"/>
          <p:nvPr/>
        </p:nvSpPr>
        <p:spPr>
          <a:xfrm>
            <a:off x="801806" y="2849610"/>
            <a:ext cx="7997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uso de assistentes de IA como o </a:t>
            </a:r>
            <a:r>
              <a:rPr lang="pt-BR" sz="2400" dirty="0" err="1"/>
              <a:t>ChatGPT</a:t>
            </a:r>
            <a:r>
              <a:rPr lang="pt-BR" sz="2400" dirty="0"/>
              <a:t> pode ser uma ferramenta poderosa para a aprendizagem. Para maximizar os benefícios, é essencial saber como estruturar seus prompts (ou solicitações) de maneira eficaz. Este </a:t>
            </a:r>
            <a:r>
              <a:rPr lang="pt-BR" sz="2400" dirty="0" err="1"/>
              <a:t>eBook</a:t>
            </a:r>
            <a:r>
              <a:rPr lang="pt-BR" sz="2400" dirty="0"/>
              <a:t> irá guiá-lo através das principais técnicas de </a:t>
            </a:r>
            <a:r>
              <a:rPr lang="pt-BR" sz="2400" dirty="0" err="1"/>
              <a:t>prompting</a:t>
            </a:r>
            <a:r>
              <a:rPr lang="pt-BR" sz="2400" dirty="0"/>
              <a:t>, com exemplos práticos que mostram como aplicar essas técnicas em contextos reais.</a:t>
            </a:r>
          </a:p>
        </p:txBody>
      </p:sp>
      <p:sp>
        <p:nvSpPr>
          <p:cNvPr id="5" name="subtitulo_componente">
            <a:extLst>
              <a:ext uri="{FF2B5EF4-FFF2-40B4-BE49-F238E27FC236}">
                <a16:creationId xmlns:a16="http://schemas.microsoft.com/office/drawing/2014/main" id="{F4B85B12-0B3B-47B4-98C0-AC952261D006}"/>
              </a:ext>
            </a:extLst>
          </p:cNvPr>
          <p:cNvSpPr txBox="1"/>
          <p:nvPr/>
        </p:nvSpPr>
        <p:spPr>
          <a:xfrm>
            <a:off x="801806" y="1928321"/>
            <a:ext cx="799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Técnicas de </a:t>
            </a:r>
            <a:r>
              <a:rPr lang="pt-BR" sz="2800" dirty="0" err="1">
                <a:latin typeface="+mj-lt"/>
              </a:rPr>
              <a:t>Prompting</a:t>
            </a:r>
            <a:r>
              <a:rPr lang="pt-BR" sz="2800" dirty="0">
                <a:latin typeface="+mj-lt"/>
              </a:rPr>
              <a:t> para Aprimorar sua Experiência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539444A-18F5-48AD-B316-31F67843C24E}"/>
              </a:ext>
            </a:extLst>
          </p:cNvPr>
          <p:cNvSpPr txBox="1"/>
          <p:nvPr/>
        </p:nvSpPr>
        <p:spPr>
          <a:xfrm>
            <a:off x="801806" y="756823"/>
            <a:ext cx="799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APRENDENDO COM CHATGPT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5E4F6C-1A1C-47D6-977B-8A76F89A99CD}"/>
              </a:ext>
            </a:extLst>
          </p:cNvPr>
          <p:cNvSpPr/>
          <p:nvPr/>
        </p:nvSpPr>
        <p:spPr>
          <a:xfrm>
            <a:off x="657806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BB0F59-2B92-40F8-84B0-CAA35CF8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7" y="8128417"/>
            <a:ext cx="7402865" cy="182357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1A911E9-507B-4538-B716-49E64032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8CD94DF-CC95-4495-8FB5-F882A90C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2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9FACAF-E1F6-4B84-B667-4DC91DB611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3CDE8161-FD97-42C5-8CF9-F76F530A40A9}"/>
              </a:ext>
            </a:extLst>
          </p:cNvPr>
          <p:cNvSpPr txBox="1"/>
          <p:nvPr/>
        </p:nvSpPr>
        <p:spPr>
          <a:xfrm>
            <a:off x="443043" y="6400800"/>
            <a:ext cx="87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CLAREZA E ESPECIFICIDADE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FDB19A58-78C0-4073-A65C-5DCDDFACE912}"/>
              </a:ext>
            </a:extLst>
          </p:cNvPr>
          <p:cNvSpPr txBox="1"/>
          <p:nvPr/>
        </p:nvSpPr>
        <p:spPr>
          <a:xfrm>
            <a:off x="443043" y="2089555"/>
            <a:ext cx="87151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CED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B27F0-1DE6-4060-9809-EE7E7AD85DD1}"/>
              </a:ext>
            </a:extLst>
          </p:cNvPr>
          <p:cNvSpPr/>
          <p:nvPr/>
        </p:nvSpPr>
        <p:spPr>
          <a:xfrm>
            <a:off x="848328" y="7828100"/>
            <a:ext cx="7904543" cy="33774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udo_componente">
            <a:extLst>
              <a:ext uri="{FF2B5EF4-FFF2-40B4-BE49-F238E27FC236}">
                <a16:creationId xmlns:a16="http://schemas.microsoft.com/office/drawing/2014/main" id="{84EAC83F-EA41-4250-AA82-499C5B9CC890}"/>
              </a:ext>
            </a:extLst>
          </p:cNvPr>
          <p:cNvSpPr txBox="1"/>
          <p:nvPr/>
        </p:nvSpPr>
        <p:spPr>
          <a:xfrm>
            <a:off x="848328" y="8577477"/>
            <a:ext cx="7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Ao formular um prompt, seja claro e específico sobre o que você quer. Isso ajuda o assistente a entender melhor sua solicitação e fornecer uma resposta mais precisa.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40B68BC-BE89-4EA2-948C-F56A48EC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B69E69-B2E4-40BE-86B9-AF488EC5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ulo_componente">
            <a:extLst>
              <a:ext uri="{FF2B5EF4-FFF2-40B4-BE49-F238E27FC236}">
                <a16:creationId xmlns:a16="http://schemas.microsoft.com/office/drawing/2014/main" id="{F4B85B12-0B3B-47B4-98C0-AC952261D006}"/>
              </a:ext>
            </a:extLst>
          </p:cNvPr>
          <p:cNvSpPr txBox="1"/>
          <p:nvPr/>
        </p:nvSpPr>
        <p:spPr>
          <a:xfrm>
            <a:off x="877158" y="4567832"/>
            <a:ext cx="799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Exemplo: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539444A-18F5-48AD-B316-31F67843C24E}"/>
              </a:ext>
            </a:extLst>
          </p:cNvPr>
          <p:cNvSpPr txBox="1"/>
          <p:nvPr/>
        </p:nvSpPr>
        <p:spPr>
          <a:xfrm>
            <a:off x="801806" y="756823"/>
            <a:ext cx="799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OBJETIVIDADE E ESPECIFICIDADE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5E4F6C-1A1C-47D6-977B-8A76F89A99CD}"/>
              </a:ext>
            </a:extLst>
          </p:cNvPr>
          <p:cNvSpPr/>
          <p:nvPr/>
        </p:nvSpPr>
        <p:spPr>
          <a:xfrm>
            <a:off x="657806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73C1AB-D498-471B-ACCB-4A9504E3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6007924"/>
            <a:ext cx="8148292" cy="13000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20BB2-D8F3-4FFE-96F1-A195A1E4D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7644789"/>
            <a:ext cx="8148292" cy="146458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BEFCCA2-DED2-48D6-B601-A6C4DB2B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1D4D1E-E1F3-4643-B9A4-0332335D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4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7FAD0A5-1A2B-45FA-921C-8EBE0951B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774934"/>
            <a:ext cx="7997587" cy="29794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C82AA3-9D98-4C21-BB06-DDAF6AE5A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2042031"/>
            <a:ext cx="8022900" cy="2643745"/>
          </a:xfrm>
          <a:prstGeom prst="rect">
            <a:avLst/>
          </a:prstGeom>
        </p:spPr>
      </p:pic>
      <p:pic>
        <p:nvPicPr>
          <p:cNvPr id="19" name="IA">
            <a:extLst>
              <a:ext uri="{FF2B5EF4-FFF2-40B4-BE49-F238E27FC236}">
                <a16:creationId xmlns:a16="http://schemas.microsoft.com/office/drawing/2014/main" id="{1D17B05F-3F1A-40AE-81D9-70334F6C499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6" y="11169637"/>
            <a:ext cx="681567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6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9FACAF-E1F6-4B84-B667-4DC91DB611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3CDE8161-FD97-42C5-8CF9-F76F530A40A9}"/>
              </a:ext>
            </a:extLst>
          </p:cNvPr>
          <p:cNvSpPr txBox="1"/>
          <p:nvPr/>
        </p:nvSpPr>
        <p:spPr>
          <a:xfrm>
            <a:off x="443043" y="6400800"/>
            <a:ext cx="87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DIVIDA E CONQUISTE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FDB19A58-78C0-4073-A65C-5DCDDFACE912}"/>
              </a:ext>
            </a:extLst>
          </p:cNvPr>
          <p:cNvSpPr txBox="1"/>
          <p:nvPr/>
        </p:nvSpPr>
        <p:spPr>
          <a:xfrm>
            <a:off x="443043" y="2089555"/>
            <a:ext cx="87151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CED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B27F0-1DE6-4060-9809-EE7E7AD85DD1}"/>
              </a:ext>
            </a:extLst>
          </p:cNvPr>
          <p:cNvSpPr/>
          <p:nvPr/>
        </p:nvSpPr>
        <p:spPr>
          <a:xfrm>
            <a:off x="848328" y="7828100"/>
            <a:ext cx="7904543" cy="33774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udo_componente">
            <a:extLst>
              <a:ext uri="{FF2B5EF4-FFF2-40B4-BE49-F238E27FC236}">
                <a16:creationId xmlns:a16="http://schemas.microsoft.com/office/drawing/2014/main" id="{137A45A2-00A2-4300-8671-DCE5B8BE193D}"/>
              </a:ext>
            </a:extLst>
          </p:cNvPr>
          <p:cNvSpPr txBox="1"/>
          <p:nvPr/>
        </p:nvSpPr>
        <p:spPr>
          <a:xfrm>
            <a:off x="848328" y="8577477"/>
            <a:ext cx="7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Quando estiver lidando com um problema complexo, divida-o em partes menores e peça ajuda para cada parte individualmente.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5CBC22A-81CD-4E14-8A18-BA1A3181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B65F1D-B228-4E68-9E07-BA1933E9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3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539444A-18F5-48AD-B316-31F67843C24E}"/>
              </a:ext>
            </a:extLst>
          </p:cNvPr>
          <p:cNvSpPr txBox="1"/>
          <p:nvPr/>
        </p:nvSpPr>
        <p:spPr>
          <a:xfrm>
            <a:off x="801806" y="756823"/>
            <a:ext cx="799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DIVIDA E CONQUISTE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5E4F6C-1A1C-47D6-977B-8A76F89A99CD}"/>
              </a:ext>
            </a:extLst>
          </p:cNvPr>
          <p:cNvSpPr/>
          <p:nvPr/>
        </p:nvSpPr>
        <p:spPr>
          <a:xfrm>
            <a:off x="657806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DB2C60-801A-45ED-8CA2-BD5AAE4C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1" y="5890415"/>
            <a:ext cx="8143058" cy="15710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75A557-4FB9-4434-9F08-7F1BE572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1" y="8026050"/>
            <a:ext cx="8183734" cy="2292457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AF3CC75-99CA-4795-AF11-5B985B2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D4EC62-7D8B-40D4-A8CF-D5E2948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6</a:t>
            </a:fld>
            <a:endParaRPr lang="pt-BR"/>
          </a:p>
        </p:txBody>
      </p:sp>
      <p:sp>
        <p:nvSpPr>
          <p:cNvPr id="12" name="subtitulo_componente">
            <a:extLst>
              <a:ext uri="{FF2B5EF4-FFF2-40B4-BE49-F238E27FC236}">
                <a16:creationId xmlns:a16="http://schemas.microsoft.com/office/drawing/2014/main" id="{95CF4202-0E85-4276-8524-3A029C8F4010}"/>
              </a:ext>
            </a:extLst>
          </p:cNvPr>
          <p:cNvSpPr txBox="1"/>
          <p:nvPr/>
        </p:nvSpPr>
        <p:spPr>
          <a:xfrm>
            <a:off x="877158" y="4567832"/>
            <a:ext cx="799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Exemplo: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0EF011-0425-4A7E-93D4-CA1091995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774934"/>
            <a:ext cx="7997587" cy="297949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1C58477-63F7-4425-87EC-870FD5799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2042031"/>
            <a:ext cx="8022900" cy="2643745"/>
          </a:xfrm>
          <a:prstGeom prst="rect">
            <a:avLst/>
          </a:prstGeom>
        </p:spPr>
      </p:pic>
      <p:pic>
        <p:nvPicPr>
          <p:cNvPr id="15" name="IA">
            <a:extLst>
              <a:ext uri="{FF2B5EF4-FFF2-40B4-BE49-F238E27FC236}">
                <a16:creationId xmlns:a16="http://schemas.microsoft.com/office/drawing/2014/main" id="{93DD75D7-D613-4E0A-A0D0-111325D6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6" y="11169637"/>
            <a:ext cx="681567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9FACAF-E1F6-4B84-B667-4DC91DB611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3CDE8161-FD97-42C5-8CF9-F76F530A40A9}"/>
              </a:ext>
            </a:extLst>
          </p:cNvPr>
          <p:cNvSpPr txBox="1"/>
          <p:nvPr/>
        </p:nvSpPr>
        <p:spPr>
          <a:xfrm>
            <a:off x="443043" y="6400800"/>
            <a:ext cx="87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EXEMPLOS CONCRETOS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FDB19A58-78C0-4073-A65C-5DCDDFACE912}"/>
              </a:ext>
            </a:extLst>
          </p:cNvPr>
          <p:cNvSpPr txBox="1"/>
          <p:nvPr/>
        </p:nvSpPr>
        <p:spPr>
          <a:xfrm>
            <a:off x="443043" y="2089555"/>
            <a:ext cx="87151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CED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B27F0-1DE6-4060-9809-EE7E7AD85DD1}"/>
              </a:ext>
            </a:extLst>
          </p:cNvPr>
          <p:cNvSpPr/>
          <p:nvPr/>
        </p:nvSpPr>
        <p:spPr>
          <a:xfrm>
            <a:off x="848328" y="7828100"/>
            <a:ext cx="7904543" cy="33774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udo_componente">
            <a:extLst>
              <a:ext uri="{FF2B5EF4-FFF2-40B4-BE49-F238E27FC236}">
                <a16:creationId xmlns:a16="http://schemas.microsoft.com/office/drawing/2014/main" id="{CCC05DBF-BBC0-42F4-849F-FC32B30A4308}"/>
              </a:ext>
            </a:extLst>
          </p:cNvPr>
          <p:cNvSpPr txBox="1"/>
          <p:nvPr/>
        </p:nvSpPr>
        <p:spPr>
          <a:xfrm>
            <a:off x="848328" y="8577477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Solicitar explicações ou ajuda com base em exemplos concretos pode tornar a resposta mais relevante e prática.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A708139-E148-4822-BF9E-19BC3413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D43523-15EA-446F-8306-F06AA1C2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24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1539444A-18F5-48AD-B316-31F67843C24E}"/>
              </a:ext>
            </a:extLst>
          </p:cNvPr>
          <p:cNvSpPr txBox="1"/>
          <p:nvPr/>
        </p:nvSpPr>
        <p:spPr>
          <a:xfrm>
            <a:off x="801806" y="756823"/>
            <a:ext cx="799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CONCRETOS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5E4F6C-1A1C-47D6-977B-8A76F89A99CD}"/>
              </a:ext>
            </a:extLst>
          </p:cNvPr>
          <p:cNvSpPr/>
          <p:nvPr/>
        </p:nvSpPr>
        <p:spPr>
          <a:xfrm>
            <a:off x="657806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96A6D5-2ED3-496F-8880-9F1FC41E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6064245"/>
            <a:ext cx="7997588" cy="15430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CF4BD0-3565-4F66-BC5C-99CCE7AB4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7980253"/>
            <a:ext cx="7997588" cy="2653908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320B413-5DCC-4DCB-878B-7749B9BA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5E77A8-36E7-4E04-8FBB-763134EF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8</a:t>
            </a:fld>
            <a:endParaRPr lang="pt-BR"/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4C94A9B4-E916-44EA-987A-EE6DDDFD3D4B}"/>
              </a:ext>
            </a:extLst>
          </p:cNvPr>
          <p:cNvSpPr txBox="1"/>
          <p:nvPr/>
        </p:nvSpPr>
        <p:spPr>
          <a:xfrm>
            <a:off x="877158" y="4567832"/>
            <a:ext cx="799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F85AA7E-D8A5-4010-A17F-42A36FCCE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774934"/>
            <a:ext cx="7997587" cy="29794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E2523C-89D6-48B4-AF93-B97334E70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1" y="2042031"/>
            <a:ext cx="8022900" cy="2643745"/>
          </a:xfrm>
          <a:prstGeom prst="rect">
            <a:avLst/>
          </a:prstGeom>
        </p:spPr>
      </p:pic>
      <p:pic>
        <p:nvPicPr>
          <p:cNvPr id="13" name="IA">
            <a:extLst>
              <a:ext uri="{FF2B5EF4-FFF2-40B4-BE49-F238E27FC236}">
                <a16:creationId xmlns:a16="http://schemas.microsoft.com/office/drawing/2014/main" id="{19C64306-897D-4B15-849E-33FD4D8F66A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6" y="11169637"/>
            <a:ext cx="681567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9FACAF-E1F6-4B84-B667-4DC91DB611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3CDE8161-FD97-42C5-8CF9-F76F530A40A9}"/>
              </a:ext>
            </a:extLst>
          </p:cNvPr>
          <p:cNvSpPr txBox="1"/>
          <p:nvPr/>
        </p:nvSpPr>
        <p:spPr>
          <a:xfrm>
            <a:off x="443043" y="6400800"/>
            <a:ext cx="87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COMPARAÇÕES</a:t>
            </a:r>
          </a:p>
        </p:txBody>
      </p:sp>
      <p:sp>
        <p:nvSpPr>
          <p:cNvPr id="8" name="titulo_componente">
            <a:extLst>
              <a:ext uri="{FF2B5EF4-FFF2-40B4-BE49-F238E27FC236}">
                <a16:creationId xmlns:a16="http://schemas.microsoft.com/office/drawing/2014/main" id="{FDB19A58-78C0-4073-A65C-5DCDDFACE912}"/>
              </a:ext>
            </a:extLst>
          </p:cNvPr>
          <p:cNvSpPr txBox="1"/>
          <p:nvPr/>
        </p:nvSpPr>
        <p:spPr>
          <a:xfrm>
            <a:off x="443043" y="2089555"/>
            <a:ext cx="87151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CED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B27F0-1DE6-4060-9809-EE7E7AD85DD1}"/>
              </a:ext>
            </a:extLst>
          </p:cNvPr>
          <p:cNvSpPr/>
          <p:nvPr/>
        </p:nvSpPr>
        <p:spPr>
          <a:xfrm>
            <a:off x="848328" y="7828100"/>
            <a:ext cx="7904543" cy="337740"/>
          </a:xfrm>
          <a:prstGeom prst="rect">
            <a:avLst/>
          </a:prstGeom>
          <a:gradFill flip="none" rotWithShape="1">
            <a:gsLst>
              <a:gs pos="0">
                <a:srgbClr val="83CE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4001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udo_componente">
            <a:extLst>
              <a:ext uri="{FF2B5EF4-FFF2-40B4-BE49-F238E27FC236}">
                <a16:creationId xmlns:a16="http://schemas.microsoft.com/office/drawing/2014/main" id="{414D0FAA-B6B7-4AFF-8E32-050225DF3C0E}"/>
              </a:ext>
            </a:extLst>
          </p:cNvPr>
          <p:cNvSpPr txBox="1"/>
          <p:nvPr/>
        </p:nvSpPr>
        <p:spPr>
          <a:xfrm>
            <a:off x="848328" y="8577477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Pedir para comparar conceitos pode ajudar a esclarecer as diferenças e similaridades, facilitando a compreensão.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1576C4-021F-4AD6-B7E4-B1D7C76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ASCENÇÃO DA IA - DANIEL CARVALHAIS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9F77120-93EE-4DC0-80E1-E0E72D16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39DB-135C-4711-A134-A84E182EDD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96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384</Words>
  <Application>Microsoft Office PowerPoint</Application>
  <PresentationFormat>Papel A3 (297 x 420 mm)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27</cp:revision>
  <dcterms:created xsi:type="dcterms:W3CDTF">2024-06-01T22:58:16Z</dcterms:created>
  <dcterms:modified xsi:type="dcterms:W3CDTF">2024-06-06T01:20:13Z</dcterms:modified>
</cp:coreProperties>
</file>