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3" r:id="rId1"/>
  </p:sldMasterIdLst>
  <p:notesMasterIdLst>
    <p:notesMasterId r:id="rId21"/>
  </p:notesMasterIdLst>
  <p:sldIdLst>
    <p:sldId id="256" r:id="rId2"/>
    <p:sldId id="273" r:id="rId3"/>
    <p:sldId id="279" r:id="rId4"/>
    <p:sldId id="271" r:id="rId5"/>
    <p:sldId id="258" r:id="rId6"/>
    <p:sldId id="259" r:id="rId7"/>
    <p:sldId id="265" r:id="rId8"/>
    <p:sldId id="272" r:id="rId9"/>
    <p:sldId id="269" r:id="rId10"/>
    <p:sldId id="281" r:id="rId11"/>
    <p:sldId id="260" r:id="rId12"/>
    <p:sldId id="278" r:id="rId13"/>
    <p:sldId id="263" r:id="rId14"/>
    <p:sldId id="274" r:id="rId15"/>
    <p:sldId id="264" r:id="rId16"/>
    <p:sldId id="261" r:id="rId17"/>
    <p:sldId id="270" r:id="rId18"/>
    <p:sldId id="268" r:id="rId19"/>
    <p:sldId id="267" r:id="rId2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3BDAEC0-845F-F344-BF84-A189A7B83F4D}">
          <p14:sldIdLst>
            <p14:sldId id="256"/>
            <p14:sldId id="273"/>
            <p14:sldId id="279"/>
            <p14:sldId id="271"/>
            <p14:sldId id="258"/>
            <p14:sldId id="259"/>
            <p14:sldId id="265"/>
            <p14:sldId id="272"/>
            <p14:sldId id="269"/>
            <p14:sldId id="281"/>
            <p14:sldId id="260"/>
            <p14:sldId id="278"/>
            <p14:sldId id="263"/>
            <p14:sldId id="274"/>
            <p14:sldId id="264"/>
            <p14:sldId id="261"/>
            <p14:sldId id="270"/>
            <p14:sldId id="268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84"/>
    <p:restoredTop sz="86407"/>
  </p:normalViewPr>
  <p:slideViewPr>
    <p:cSldViewPr snapToGrid="0" snapToObjects="1">
      <p:cViewPr varScale="1">
        <p:scale>
          <a:sx n="110" d="100"/>
          <a:sy n="110" d="100"/>
        </p:scale>
        <p:origin x="440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2" d="100"/>
          <a:sy n="82" d="100"/>
        </p:scale>
        <p:origin x="335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543540-6C2E-E74F-B62A-ECC9245892B0}" type="datetimeFigureOut">
              <a:rPr lang="it-IT" smtClean="0"/>
              <a:t>13/06/19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24F5DA-A97C-FC4F-A748-B1A77C27DCD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866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4F5DA-A97C-FC4F-A748-B1A77C27DCD5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492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3CE34-6403-8544-A458-E84D0CF96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132605-0BE5-3545-BC62-8442D43BF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C5D55-5802-DA49-9FCE-FC03D68F4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9C5D-DEAA-D849-A63F-301037F3B08C}" type="datetimeFigureOut">
              <a:rPr lang="it-IT" smtClean="0"/>
              <a:t>13/06/19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192FB-9651-3C4E-9995-50C09987F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E7FD3-3E9B-EF42-8057-211BAE4FB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220B-E692-6945-A3D3-281F937445F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1142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6D637-F956-7148-B26B-C84E0B474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13D002-94E6-DF43-B2B3-E193185EF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65286-164E-BD45-9A25-5A4431951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9C5D-DEAA-D849-A63F-301037F3B08C}" type="datetimeFigureOut">
              <a:rPr lang="it-IT" smtClean="0"/>
              <a:t>13/06/19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4AD1D-E875-5146-AE8A-1305B421C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44586-D4B6-9D4B-8222-A230E92F2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220B-E692-6945-A3D3-281F937445F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415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42B169-4740-E942-90D2-5EDDBCC4AA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943F23-EDFD-B346-93B5-20E22B97C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2B849-1453-EB49-BF37-64E9B1E0A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9C5D-DEAA-D849-A63F-301037F3B08C}" type="datetimeFigureOut">
              <a:rPr lang="it-IT" smtClean="0"/>
              <a:t>13/06/19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557D1-09C7-EC4E-BE60-0459BFA68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86465-E986-A442-B661-888844883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220B-E692-6945-A3D3-281F937445F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4727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D4756-77B3-0844-A7D7-A73B9BEB97F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  <a:round/>
          </a:ln>
        </p:spPr>
        <p:txBody>
          <a:bodyPr/>
          <a:lstStyle/>
          <a:p>
            <a:r>
              <a:rPr lang="en-US" dirty="0"/>
              <a:t>Click to edit Master title style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A48F8-910A-104C-AB3F-95DE4AAEAE05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EA0C6-6CB4-1344-AE88-388B38B2F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9C5D-DEAA-D849-A63F-301037F3B08C}" type="datetimeFigureOut">
              <a:rPr lang="it-IT" smtClean="0"/>
              <a:t>13/06/19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C9A45-96D0-B746-AD36-DDD9664E6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0F6ED-8FC6-214D-97A0-0BFD56490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220B-E692-6945-A3D3-281F937445FD}" type="slidenum">
              <a:rPr lang="it-IT" smtClean="0"/>
              <a:t>‹#›</a:t>
            </a:fld>
            <a:endParaRPr lang="it-IT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0B1FB65-61E8-F242-A5DD-ABBD554C92CA}"/>
              </a:ext>
            </a:extLst>
          </p:cNvPr>
          <p:cNvCxnSpPr>
            <a:cxnSpLocks/>
          </p:cNvCxnSpPr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512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36190-053A-9C4B-9E7B-5E9145441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2AD01-66C2-384F-9ED7-55EED172C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8F512-E4B2-8C4A-8E19-C40F35828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9C5D-DEAA-D849-A63F-301037F3B08C}" type="datetimeFigureOut">
              <a:rPr lang="it-IT" smtClean="0"/>
              <a:t>13/06/19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C044E-6A17-1D47-B087-92393F392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FF58B-3270-5C45-9C1F-80B4FFE99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220B-E692-6945-A3D3-281F937445F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2799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0CDB4-3822-8A45-B859-2C3DA13C7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5B070-C394-4548-B14F-6F02438316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E6039-E661-BE4C-A784-9AEE1F470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C02CB-4B48-7744-935A-E128A7ADF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9C5D-DEAA-D849-A63F-301037F3B08C}" type="datetimeFigureOut">
              <a:rPr lang="it-IT" smtClean="0"/>
              <a:t>13/06/19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5604F9-65B1-BE48-A8A5-32B8E5100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EF466-9BC9-D54A-8B1F-0F0419937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220B-E692-6945-A3D3-281F937445FD}" type="slidenum">
              <a:rPr lang="it-IT" smtClean="0"/>
              <a:t>‹#›</a:t>
            </a:fld>
            <a:endParaRPr lang="it-IT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EE75931-A117-C04E-81F8-92EBA9B27106}"/>
              </a:ext>
            </a:extLst>
          </p:cNvPr>
          <p:cNvCxnSpPr>
            <a:cxnSpLocks/>
          </p:cNvCxnSpPr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049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2ECBB-CCE3-DC44-8ECD-F1DD70BFD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0B519-C158-4D4F-9D4F-F6ED66287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E17E7C-FBE9-264C-AA1D-74C93B7C0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A502E4-7F10-854E-9A83-2B6B2B0BC4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51537F-0DA9-A746-A4A9-89A97BBB72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C865E3-4F12-464A-8D4F-B84C023B9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9C5D-DEAA-D849-A63F-301037F3B08C}" type="datetimeFigureOut">
              <a:rPr lang="it-IT" smtClean="0"/>
              <a:t>13/06/19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9CDCD3-78AD-7B43-8FD6-31F39C17E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CF0E12-6352-0D42-A514-A908A146D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220B-E692-6945-A3D3-281F937445F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2996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0E5DD-CA44-B04D-B9B0-9D27660EF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98FC7B-E0FF-9843-A291-A3551D5EC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9C5D-DEAA-D849-A63F-301037F3B08C}" type="datetimeFigureOut">
              <a:rPr lang="it-IT" smtClean="0"/>
              <a:t>13/06/19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5D0764-DEAC-E246-9C4B-E344A24CE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A2D60-B634-4746-8E0C-7240E836C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220B-E692-6945-A3D3-281F937445F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2114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781351-E7C1-4344-B3C4-3C4CB7031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9C5D-DEAA-D849-A63F-301037F3B08C}" type="datetimeFigureOut">
              <a:rPr lang="it-IT" smtClean="0"/>
              <a:t>13/06/19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306AE-249B-EA40-A700-52A860694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8F6057-0CCE-3647-8CDA-39EADC8E3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220B-E692-6945-A3D3-281F937445F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6162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1F208-87A9-6449-879A-5D8580BB0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3576C-8F95-884C-B9FC-7668C7D64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900DAA-8678-0842-B333-D7424BB01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503A6-D93F-EF43-AA67-B9BF7F904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9C5D-DEAA-D849-A63F-301037F3B08C}" type="datetimeFigureOut">
              <a:rPr lang="it-IT" smtClean="0"/>
              <a:t>13/06/19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82DDE-3EA1-1448-B397-4D9758C1F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D1AFB7-DB8D-884B-8873-278642BCD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220B-E692-6945-A3D3-281F937445F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4140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30E15-1ED0-8A4F-AE38-AE991C6C2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6E94CB-664B-1749-9149-E61336DD35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D6CF3B-37F1-1B44-AB9C-2A0D3A26C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7C1FC2-9419-E945-8705-0D8DB0DF1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9C5D-DEAA-D849-A63F-301037F3B08C}" type="datetimeFigureOut">
              <a:rPr lang="it-IT" smtClean="0"/>
              <a:t>13/06/19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7AB54-75F7-4B4F-9756-A066BCDBD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747488-A02D-664E-838B-0974656B4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220B-E692-6945-A3D3-281F937445F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5189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3CB950-C8CD-314F-881E-2A6B36AF9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1546A-F847-174B-96E8-2C2CFE5EE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7B436-553F-9C4C-91FA-CFF006061D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79C5D-DEAA-D849-A63F-301037F3B08C}" type="datetimeFigureOut">
              <a:rPr lang="it-IT" smtClean="0"/>
              <a:t>13/06/19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90B55-C115-F047-8D61-15E90D0AD0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76101-F09C-1646-9E2E-92170B8AED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B220B-E692-6945-A3D3-281F937445F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6468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casenove/WiFi-Topolog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F0C055-418D-E347-AC57-37CF6C50D5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89050"/>
            <a:ext cx="9144000" cy="2387600"/>
          </a:xfrm>
        </p:spPr>
        <p:txBody>
          <a:bodyPr>
            <a:normAutofit/>
          </a:bodyPr>
          <a:lstStyle/>
          <a:p>
            <a:br>
              <a:rPr lang="it-IT" sz="3500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</a:br>
            <a:r>
              <a:rPr lang="it-IT" sz="2000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Dipartimento di Informatica</a:t>
            </a:r>
            <a:br>
              <a:rPr lang="it-IT" sz="2000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</a:br>
            <a:br>
              <a:rPr lang="it-IT" sz="3500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</a:br>
            <a:r>
              <a:rPr lang="it-IT" sz="3500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Rilevazione di disservizi nella connettività di rete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0EBD7-EEDE-4847-BCEB-8D2FC4EEB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13188"/>
            <a:ext cx="9144000" cy="1655762"/>
          </a:xfrm>
        </p:spPr>
        <p:txBody>
          <a:bodyPr>
            <a:normAutofit/>
          </a:bodyPr>
          <a:lstStyle/>
          <a:p>
            <a:endParaRPr lang="it-IT" dirty="0">
              <a:latin typeface="Helvetica" pitchFamily="2" charset="0"/>
            </a:endParaRPr>
          </a:p>
          <a:p>
            <a:r>
              <a:rPr lang="it-IT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Candidato:							Relatore:</a:t>
            </a:r>
          </a:p>
          <a:p>
            <a:r>
              <a:rPr lang="it-IT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Daniel Casenove						 Luca </a:t>
            </a:r>
            <a:r>
              <a:rPr lang="it-IT" dirty="0" err="1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Deri</a:t>
            </a:r>
            <a:endParaRPr lang="it-IT" dirty="0"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D68F26-A8E2-B64D-B5D5-ED55F7258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775" y="192088"/>
            <a:ext cx="1822450" cy="186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50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27FFB-7246-6C43-8887-F44DCD498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Esempio di utilizzo </a:t>
            </a:r>
            <a:r>
              <a:rPr lang="it-IT" dirty="0" err="1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WiFi-Topology</a:t>
            </a:r>
            <a:endParaRPr lang="it-IT" dirty="0"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FECE77-A5F9-F14E-89A4-90CE5181A2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3500" y="2032794"/>
            <a:ext cx="9525000" cy="3937000"/>
          </a:xfrm>
        </p:spPr>
      </p:pic>
    </p:spTree>
    <p:extLst>
      <p:ext uri="{BB962C8B-B14F-4D97-AF65-F5344CB8AC3E}">
        <p14:creationId xmlns:p14="http://schemas.microsoft.com/office/powerpoint/2010/main" val="3588751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BEBE5-6F8D-934E-972A-889CF2339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Validazione su reti con topologia semplice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838C085-0EAA-9941-B43E-62AC4939C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Rete casalinga o SMB</a:t>
            </a:r>
          </a:p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Dispositivi direttamente collegati ad un </a:t>
            </a:r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access</a:t>
            </a:r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 </a:t>
            </a:r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point</a:t>
            </a:r>
            <a:endParaRPr lang="it-IT" dirty="0"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Analisi validata dalla conoscenza della rete</a:t>
            </a:r>
          </a:p>
          <a:p>
            <a:endParaRPr lang="it-IT" dirty="0"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endParaRPr lang="it-IT" dirty="0"/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3D232C09-17D2-6840-83E6-9A34F42130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144242" y="3469965"/>
            <a:ext cx="7903516" cy="1062658"/>
          </a:xfr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478D460-2A3C-064C-A0F9-B124962FD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242" y="4834533"/>
            <a:ext cx="7903516" cy="104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667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BEBE5-6F8D-934E-972A-889CF2339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Validazione su reti con </a:t>
            </a:r>
            <a:r>
              <a:rPr lang="it-IT" dirty="0" err="1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repeater</a:t>
            </a:r>
            <a:endParaRPr lang="it-IT" dirty="0"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4367A7-C5E5-6141-B292-BB275EA6B1D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652281" y="1894240"/>
            <a:ext cx="5701519" cy="1101974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7461C-5064-1447-BAFF-5DAE20608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9" y="1825625"/>
            <a:ext cx="5036821" cy="4563886"/>
          </a:xfrm>
        </p:spPr>
        <p:txBody>
          <a:bodyPr/>
          <a:lstStyle/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Presenza di </a:t>
            </a:r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repeater</a:t>
            </a:r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 ed altri dispositivi che annunciano reti wireless</a:t>
            </a:r>
          </a:p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Ricostruzione attraverso euristiche e validazione data dalla conoscenza della topologia della rete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5518E4-5734-734E-8FDD-4AECDCABC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282" y="3360472"/>
            <a:ext cx="5701518" cy="13255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01A028-C601-024E-84E8-0E580D1126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2281" y="4788642"/>
            <a:ext cx="5701519" cy="127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313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BEBE5-6F8D-934E-972A-889CF2339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Validazione su reti professionali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8A2B94-6978-814A-8EBC-641D2D72884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58000" y="2756694"/>
            <a:ext cx="4495800" cy="1244600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D982408-10A1-B749-AF40-96A20587A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439400" cy="4351338"/>
          </a:xfrm>
        </p:spPr>
        <p:txBody>
          <a:bodyPr/>
          <a:lstStyle/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Corretta identificazione di più reti Wi-Fi per </a:t>
            </a:r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access</a:t>
            </a:r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 </a:t>
            </a:r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point</a:t>
            </a:r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 (</a:t>
            </a:r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Unipi</a:t>
            </a:r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, Area CNR di Pisa)</a:t>
            </a:r>
          </a:p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Difficile da validare: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Alto numero di dispositivi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Topologia non conosciuta a priori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6328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C0D2A-105A-2A46-BCDA-2D846645C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Analisi della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79D51-232E-1A40-B09A-A20E845C5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Uso di memoria dipendente dal traffico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~20MB per 30,000 pacchetti catturati ed analizzati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Generalmente ~5MB per catture live di 15 secondi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Cattura a line rate anche su reti con molti dispositivi</a:t>
            </a:r>
          </a:p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Tempo di calcolo principalmente dovuto alla cattura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Cattura costante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Cattura programmata per una durata a scelta</a:t>
            </a:r>
          </a:p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Soluzione implementabile su: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Router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Smartphone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SBC</a:t>
            </a:r>
          </a:p>
          <a:p>
            <a:pPr lvl="1"/>
            <a:endParaRPr lang="it-IT" dirty="0"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pPr lvl="1"/>
            <a:endParaRPr lang="it-IT" dirty="0"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pPr lvl="1"/>
            <a:endParaRPr lang="it-IT" dirty="0"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pPr lvl="1"/>
            <a:endParaRPr lang="it-IT" dirty="0"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998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AD127-879B-3449-8443-9F007902E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Lavori futuri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45B69-E527-2E4C-96EB-F0497A7C9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Estendere il supporto di </a:t>
            </a:r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WiFi-Topology</a:t>
            </a:r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 a reti professionali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Analisi dei frame destinati a Wireless Distribution Systems (WDS)</a:t>
            </a:r>
          </a:p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Aggiunta di euristiche riguardanti canali Wi-Fi</a:t>
            </a:r>
          </a:p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Calcolo di statistiche TCP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Perdita pacchetti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Pacchetti out-of-</a:t>
            </a:r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order</a:t>
            </a:r>
            <a:endParaRPr lang="it-IT" dirty="0"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Ritrasmissioni</a:t>
            </a:r>
          </a:p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Implementazione di tecniche per il service </a:t>
            </a:r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discovery</a:t>
            </a:r>
            <a:endParaRPr lang="it-IT" dirty="0"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Database di indirizzi MAC</a:t>
            </a:r>
          </a:p>
          <a:p>
            <a:endParaRPr lang="it-IT" dirty="0"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93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8745-367F-5F4A-B990-81AE6953D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Conclusioni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D43A0-35E8-3244-B110-3172A9AF5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Definizione di un nuovo algoritmo per la rilevazione di topologie di reti Wi-Fi.</a:t>
            </a:r>
          </a:p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Sviluppo ed implementazione di una soluzione open-source</a:t>
            </a:r>
          </a:p>
          <a:p>
            <a:pPr lvl="1"/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ArpScanner</a:t>
            </a:r>
            <a:endParaRPr lang="it-IT" dirty="0"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pPr lvl="1"/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WiFi-Topology</a:t>
            </a:r>
            <a:endParaRPr lang="it-IT" dirty="0"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Validata correttamente su diversi tipi di reti: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Semplici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Complesse</a:t>
            </a:r>
          </a:p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Rilevamento specifico di nodi affetti da disservizi</a:t>
            </a:r>
          </a:p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Contenuto utilizzo di risorse</a:t>
            </a:r>
          </a:p>
        </p:txBody>
      </p:sp>
    </p:spTree>
    <p:extLst>
      <p:ext uri="{BB962C8B-B14F-4D97-AF65-F5344CB8AC3E}">
        <p14:creationId xmlns:p14="http://schemas.microsoft.com/office/powerpoint/2010/main" val="1384587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3F61B8-84B7-8246-9AEC-5C26E7307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63966"/>
            <a:ext cx="10515600" cy="965034"/>
          </a:xfrm>
        </p:spPr>
        <p:txBody>
          <a:bodyPr/>
          <a:lstStyle/>
          <a:p>
            <a:pPr algn="ctr"/>
            <a:r>
              <a:rPr lang="it-IT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Grazie per l’attenzione</a:t>
            </a:r>
          </a:p>
        </p:txBody>
      </p:sp>
    </p:spTree>
    <p:extLst>
      <p:ext uri="{BB962C8B-B14F-4D97-AF65-F5344CB8AC3E}">
        <p14:creationId xmlns:p14="http://schemas.microsoft.com/office/powerpoint/2010/main" val="1021218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88316-EBBA-654C-B9FB-5217348FF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802.11 </a:t>
            </a:r>
            <a:r>
              <a:rPr lang="it-IT" dirty="0" err="1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Frames</a:t>
            </a:r>
            <a:endParaRPr lang="it-IT" dirty="0"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09B19-C98B-BD46-BD00-432F2A5CC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FC: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Tipi di frame</a:t>
            </a:r>
          </a:p>
          <a:p>
            <a:pPr lvl="2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Management frame</a:t>
            </a:r>
          </a:p>
          <a:p>
            <a:pPr lvl="2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Control frame</a:t>
            </a:r>
          </a:p>
          <a:p>
            <a:pPr lvl="2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Data frame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Sottotipi di frame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To DS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From DS</a:t>
            </a:r>
          </a:p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Indirizzi MAC</a:t>
            </a:r>
          </a:p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Frame body</a:t>
            </a:r>
          </a:p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FCS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74BA4C6-D77C-1946-8E2D-13A8E8A3E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1508" y="4255910"/>
            <a:ext cx="5763192" cy="589933"/>
          </a:xfrm>
          <a:prstGeom prst="rect">
            <a:avLst/>
          </a:prstGeom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496116-153C-254D-8D09-D4CEC6F90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508" y="5254889"/>
            <a:ext cx="5763192" cy="58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950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988A5-6468-044A-B211-6F5913642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Indirizzi MAC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7EABEE-6F6F-344B-A88B-9B06DFAE480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82542" y="2724944"/>
            <a:ext cx="4584700" cy="2552700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B66286E-2D71-7446-B1CB-9779F1191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552842" cy="4351338"/>
          </a:xfrm>
        </p:spPr>
        <p:txBody>
          <a:bodyPr/>
          <a:lstStyle/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Identificano unicamente una scheda di rete</a:t>
            </a:r>
          </a:p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Suddivisi in due gruppi di ottetti: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OUI: Assegnato dall’ IEEE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NIC: Scelto dal produttore</a:t>
            </a:r>
          </a:p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Il primo ottetto determina:</a:t>
            </a:r>
          </a:p>
          <a:p>
            <a:pPr lvl="1"/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Globally</a:t>
            </a:r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 </a:t>
            </a:r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Assigned</a:t>
            </a:r>
            <a:endParaRPr lang="it-IT" dirty="0"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pPr lvl="1"/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Locally</a:t>
            </a:r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 </a:t>
            </a:r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Assigned</a:t>
            </a:r>
            <a:endParaRPr lang="it-IT" dirty="0"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pPr lvl="1"/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Unicast</a:t>
            </a:r>
            <a:endParaRPr lang="it-IT" dirty="0"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Multicast</a:t>
            </a:r>
          </a:p>
          <a:p>
            <a:endParaRPr lang="it-IT" dirty="0"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342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E8C56-E1D0-9840-AE1E-81E377D0B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Motivazione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61787-69BE-954E-A165-A0F1961F7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Numero di dispositivi wireless connessi in aumento</a:t>
            </a:r>
          </a:p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Cambio del mezzo trasmissivo in favore del Wi-Fi</a:t>
            </a:r>
          </a:p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Nuovi paradigmi per la fruizione dei servizi: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Streaming</a:t>
            </a:r>
          </a:p>
          <a:p>
            <a:pPr lvl="1"/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Cloud</a:t>
            </a:r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 </a:t>
            </a:r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storage</a:t>
            </a:r>
            <a:endParaRPr lang="it-IT" dirty="0"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Necessità di monitorare reti locali per rilevare disservizi</a:t>
            </a:r>
          </a:p>
          <a:p>
            <a:endParaRPr lang="it-IT" dirty="0"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85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C566-4345-2840-B637-B009D59B0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Analisi Wi-Fi: Stato dell’Arte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C3CDB-26DA-0E46-B5B3-06C944F46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Algoritmi per l’analisi del segnale Wi-Fi: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Qualità del segnale: SNR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Topologia: non presenti in letteratura</a:t>
            </a:r>
          </a:p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Cattura del traffico di rete mediante standard monitor mode e </a:t>
            </a:r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radiotap</a:t>
            </a:r>
            <a:endParaRPr lang="it-IT" dirty="0"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Strumenti «simili»:</a:t>
            </a:r>
          </a:p>
          <a:p>
            <a:pPr lvl="1"/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Netspot</a:t>
            </a:r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: </a:t>
            </a:r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heatmap</a:t>
            </a:r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 di qualità del segnale Wi-Fi</a:t>
            </a:r>
          </a:p>
          <a:p>
            <a:pPr lvl="1"/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UniFi</a:t>
            </a:r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 by </a:t>
            </a:r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Ubiquiti</a:t>
            </a:r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: soluzione proprietaria per il monitoraggio di reti</a:t>
            </a:r>
          </a:p>
          <a:p>
            <a:pPr lvl="1"/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Kismet</a:t>
            </a:r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: limitato al numero di client per AP e potenza del segnale</a:t>
            </a:r>
          </a:p>
        </p:txBody>
      </p:sp>
    </p:spTree>
    <p:extLst>
      <p:ext uri="{BB962C8B-B14F-4D97-AF65-F5344CB8AC3E}">
        <p14:creationId xmlns:p14="http://schemas.microsoft.com/office/powerpoint/2010/main" val="3100354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C62E2-8B18-BB4C-A2E0-CAF5F79EA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Analisi Wi-Fi: Limiti delle attuali soluzioni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9526F-BE59-AB41-8191-3A82B8655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Focus principale sullo stato </a:t>
            </a:r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dell’access</a:t>
            </a:r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 </a:t>
            </a:r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point</a:t>
            </a:r>
            <a:endParaRPr lang="it-IT" dirty="0"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Valori di bontà del segnale 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Suggerimenti non real-time per un’ottimizzazione della connessione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Soluzione professionali e proprietarie non interoperabili: non utilizzabili in ambito domestico e SMB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Mancanza di una visione totale della rete e dei dispositivi ad essa connessi</a:t>
            </a:r>
          </a:p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Obiettivo del lavoro: fornire una soluzione per la rilevazione di disservizi in reti di tipo domestico e SMB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221C66-34C2-E74E-8280-5E916EFBD0E1}"/>
              </a:ext>
            </a:extLst>
          </p:cNvPr>
          <p:cNvSpPr txBox="1"/>
          <p:nvPr/>
        </p:nvSpPr>
        <p:spPr>
          <a:xfrm>
            <a:off x="3291840" y="7200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45319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33D69-F1CB-154B-8ED1-A11D328F1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ArpScanner</a:t>
            </a:r>
            <a:r>
              <a:rPr lang="it-IT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&amp; Wi-Fi </a:t>
            </a:r>
            <a:r>
              <a:rPr lang="it-IT" dirty="0" err="1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Topology</a:t>
            </a:r>
            <a:br>
              <a:rPr lang="it-IT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</a:br>
            <a:r>
              <a:rPr lang="it-IT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Risultati del Tirocinio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A3C68-FC22-C54B-95AF-6DAFD9098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2400"/>
          </a:xfrm>
        </p:spPr>
        <p:txBody>
          <a:bodyPr/>
          <a:lstStyle/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Sviluppo di uno strumento per: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Analisi real-time del traffico della rete</a:t>
            </a:r>
          </a:p>
          <a:p>
            <a:pPr lvl="2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Ricostruzione della topologia di rete a livello II</a:t>
            </a:r>
          </a:p>
          <a:p>
            <a:pPr lvl="2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Misure della qualità del segnale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Monitoraggio dei dispositivi connessi alla rete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Identificazione dei nodi affetti da disservizi di connessione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Facile utilizzo e contenuto uso di risorse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Codice sorgente disponibile su </a:t>
            </a:r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  <a:hlinkClick r:id="rId2"/>
              </a:rPr>
              <a:t>GitHub</a:t>
            </a:r>
            <a:endParaRPr lang="it-IT" dirty="0"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Risultato originale: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Definizione di un algoritmo per la rilevazione della topologia di reti Wi-Fi totalmente passivo ed indipendente da un costruttore</a:t>
            </a:r>
          </a:p>
        </p:txBody>
      </p:sp>
    </p:spTree>
    <p:extLst>
      <p:ext uri="{BB962C8B-B14F-4D97-AF65-F5344CB8AC3E}">
        <p14:creationId xmlns:p14="http://schemas.microsoft.com/office/powerpoint/2010/main" val="3159557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3AC7-962A-0C4C-8EB6-FEE3F7399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ArpScanner</a:t>
            </a:r>
            <a:r>
              <a:rPr lang="it-IT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: Caratteristiche Principali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2DEE0-3990-0848-AE87-82145D234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Monitoraggio attivo</a:t>
            </a:r>
          </a:p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Effettua </a:t>
            </a:r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Arp</a:t>
            </a:r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 </a:t>
            </a:r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Scan</a:t>
            </a:r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 sulla rete in analisi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Assegna indirizzi MAC ad indirizzi IPv4</a:t>
            </a:r>
          </a:p>
          <a:p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Arp</a:t>
            </a:r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 </a:t>
            </a:r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Ping</a:t>
            </a:r>
            <a:endParaRPr lang="it-IT" dirty="0"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Calcolo del RTT dei pacchetti inviati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Metrica utile per dispositivi cablati e Wi-Fi</a:t>
            </a:r>
          </a:p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Fornisce dati utili alla libreria </a:t>
            </a:r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WiFi-Topology</a:t>
            </a:r>
            <a:endParaRPr lang="it-IT" dirty="0"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9DFE17-0662-1A4C-B55F-E6BC9F7D9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1697" y="2675731"/>
            <a:ext cx="399210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458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49C2A-59AD-F945-A187-CE13E849F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WiFi-Topology</a:t>
            </a:r>
            <a:r>
              <a:rPr lang="it-IT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: Caratteristiche Principali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268DC-7A04-A64E-AE12-7AEDA1ACD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Monitoraggio passivo</a:t>
            </a:r>
          </a:p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Cattura del traffico 802.11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Ricostruzione della topologia della rete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Calcolo della potenza del segnale Wi-Fi</a:t>
            </a:r>
          </a:p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Utilizzo di euristiche per determinare: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Access </a:t>
            </a:r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point</a:t>
            </a:r>
            <a:endParaRPr lang="it-IT" dirty="0"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pPr lvl="1"/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Repeater</a:t>
            </a:r>
            <a:endParaRPr lang="it-IT" dirty="0"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740179-3782-9544-A153-04E84EB17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068" y="4328931"/>
            <a:ext cx="4120732" cy="122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217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2AD89-93D1-A24E-BC7A-1B9C12694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WiFi-Topology</a:t>
            </a:r>
            <a:r>
              <a:rPr lang="it-IT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: Rilevazione di disservizi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5241A32-5282-7947-B564-DFCB79B0A9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655389"/>
              </p:ext>
            </p:extLst>
          </p:nvPr>
        </p:nvGraphicFramePr>
        <p:xfrm>
          <a:off x="4153152" y="4231410"/>
          <a:ext cx="7113156" cy="1947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1052">
                  <a:extLst>
                    <a:ext uri="{9D8B030D-6E8A-4147-A177-3AD203B41FA5}">
                      <a16:colId xmlns:a16="http://schemas.microsoft.com/office/drawing/2014/main" val="2067166664"/>
                    </a:ext>
                  </a:extLst>
                </a:gridCol>
                <a:gridCol w="2371052">
                  <a:extLst>
                    <a:ext uri="{9D8B030D-6E8A-4147-A177-3AD203B41FA5}">
                      <a16:colId xmlns:a16="http://schemas.microsoft.com/office/drawing/2014/main" val="1930508936"/>
                    </a:ext>
                  </a:extLst>
                </a:gridCol>
                <a:gridCol w="2371052">
                  <a:extLst>
                    <a:ext uri="{9D8B030D-6E8A-4147-A177-3AD203B41FA5}">
                      <a16:colId xmlns:a16="http://schemas.microsoft.com/office/drawing/2014/main" val="3475299494"/>
                    </a:ext>
                  </a:extLst>
                </a:gridCol>
              </a:tblGrid>
              <a:tr h="324538">
                <a:tc>
                  <a:txBody>
                    <a:bodyPr/>
                    <a:lstStyle/>
                    <a:p>
                      <a:r>
                        <a:rPr lang="it-IT" sz="1600" dirty="0"/>
                        <a:t>SNR (dB)A</a:t>
                      </a:r>
                    </a:p>
                  </a:txBody>
                  <a:tcPr marL="80023" marR="80023" marT="40012" marB="40012"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Segnale</a:t>
                      </a:r>
                    </a:p>
                  </a:txBody>
                  <a:tcPr marL="80023" marR="80023" marT="40012" marB="40012"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Velocità</a:t>
                      </a:r>
                    </a:p>
                  </a:txBody>
                  <a:tcPr marL="80023" marR="80023" marT="40012" marB="40012"/>
                </a:tc>
                <a:extLst>
                  <a:ext uri="{0D108BD9-81ED-4DB2-BD59-A6C34878D82A}">
                    <a16:rowId xmlns:a16="http://schemas.microsoft.com/office/drawing/2014/main" val="3460548756"/>
                  </a:ext>
                </a:extLst>
              </a:tr>
              <a:tr h="324538">
                <a:tc>
                  <a:txBody>
                    <a:bodyPr/>
                    <a:lstStyle/>
                    <a:p>
                      <a:r>
                        <a:rPr lang="it-IT" sz="1600" dirty="0"/>
                        <a:t>&gt;40</a:t>
                      </a:r>
                    </a:p>
                  </a:txBody>
                  <a:tcPr marL="80023" marR="80023" marT="40012" marB="40012"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Eccellente</a:t>
                      </a:r>
                    </a:p>
                  </a:txBody>
                  <a:tcPr marL="80023" marR="80023" marT="40012" marB="40012"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Massima</a:t>
                      </a:r>
                    </a:p>
                  </a:txBody>
                  <a:tcPr marL="80023" marR="80023" marT="40012" marB="40012"/>
                </a:tc>
                <a:extLst>
                  <a:ext uri="{0D108BD9-81ED-4DB2-BD59-A6C34878D82A}">
                    <a16:rowId xmlns:a16="http://schemas.microsoft.com/office/drawing/2014/main" val="3247562110"/>
                  </a:ext>
                </a:extLst>
              </a:tr>
              <a:tr h="324538">
                <a:tc>
                  <a:txBody>
                    <a:bodyPr/>
                    <a:lstStyle/>
                    <a:p>
                      <a:r>
                        <a:rPr lang="it-IT" sz="1600" dirty="0"/>
                        <a:t>25-40</a:t>
                      </a:r>
                    </a:p>
                  </a:txBody>
                  <a:tcPr marL="80023" marR="80023" marT="40012" marB="40012"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Molto buono</a:t>
                      </a:r>
                    </a:p>
                  </a:txBody>
                  <a:tcPr marL="80023" marR="80023" marT="40012" marB="40012"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Ottima</a:t>
                      </a:r>
                    </a:p>
                  </a:txBody>
                  <a:tcPr marL="80023" marR="80023" marT="40012" marB="40012"/>
                </a:tc>
                <a:extLst>
                  <a:ext uri="{0D108BD9-81ED-4DB2-BD59-A6C34878D82A}">
                    <a16:rowId xmlns:a16="http://schemas.microsoft.com/office/drawing/2014/main" val="4155178004"/>
                  </a:ext>
                </a:extLst>
              </a:tr>
              <a:tr h="324538">
                <a:tc>
                  <a:txBody>
                    <a:bodyPr/>
                    <a:lstStyle/>
                    <a:p>
                      <a:r>
                        <a:rPr lang="it-IT" sz="1600" dirty="0"/>
                        <a:t>15-25</a:t>
                      </a:r>
                    </a:p>
                  </a:txBody>
                  <a:tcPr marL="80023" marR="80023" marT="40012" marB="40012"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Basso</a:t>
                      </a:r>
                    </a:p>
                  </a:txBody>
                  <a:tcPr marL="80023" marR="80023" marT="40012" marB="40012"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Buona</a:t>
                      </a:r>
                    </a:p>
                  </a:txBody>
                  <a:tcPr marL="80023" marR="80023" marT="40012" marB="40012"/>
                </a:tc>
                <a:extLst>
                  <a:ext uri="{0D108BD9-81ED-4DB2-BD59-A6C34878D82A}">
                    <a16:rowId xmlns:a16="http://schemas.microsoft.com/office/drawing/2014/main" val="2617474281"/>
                  </a:ext>
                </a:extLst>
              </a:tr>
              <a:tr h="324538">
                <a:tc>
                  <a:txBody>
                    <a:bodyPr/>
                    <a:lstStyle/>
                    <a:p>
                      <a:r>
                        <a:rPr lang="it-IT" sz="1600" dirty="0"/>
                        <a:t>10-15</a:t>
                      </a:r>
                    </a:p>
                  </a:txBody>
                  <a:tcPr marL="80023" marR="80023" marT="40012" marB="40012"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Molto basso</a:t>
                      </a:r>
                    </a:p>
                  </a:txBody>
                  <a:tcPr marL="80023" marR="80023" marT="40012" marB="40012"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Bassa</a:t>
                      </a:r>
                    </a:p>
                  </a:txBody>
                  <a:tcPr marL="80023" marR="80023" marT="40012" marB="40012"/>
                </a:tc>
                <a:extLst>
                  <a:ext uri="{0D108BD9-81ED-4DB2-BD59-A6C34878D82A}">
                    <a16:rowId xmlns:a16="http://schemas.microsoft.com/office/drawing/2014/main" val="2208478325"/>
                  </a:ext>
                </a:extLst>
              </a:tr>
              <a:tr h="324538">
                <a:tc>
                  <a:txBody>
                    <a:bodyPr/>
                    <a:lstStyle/>
                    <a:p>
                      <a:r>
                        <a:rPr lang="it-IT" sz="1600" dirty="0"/>
                        <a:t>&lt;10</a:t>
                      </a:r>
                    </a:p>
                  </a:txBody>
                  <a:tcPr marL="80023" marR="80023" marT="40012" marB="40012"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Assente</a:t>
                      </a:r>
                    </a:p>
                  </a:txBody>
                  <a:tcPr marL="80023" marR="80023" marT="40012" marB="40012"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Assente</a:t>
                      </a:r>
                    </a:p>
                  </a:txBody>
                  <a:tcPr marL="80023" marR="80023" marT="40012" marB="40012"/>
                </a:tc>
                <a:extLst>
                  <a:ext uri="{0D108BD9-81ED-4DB2-BD59-A6C34878D82A}">
                    <a16:rowId xmlns:a16="http://schemas.microsoft.com/office/drawing/2014/main" val="3479689619"/>
                  </a:ext>
                </a:extLst>
              </a:tr>
            </a:tbl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009925B-82CA-8A4F-A312-2F5B65DAC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428109" cy="4811571"/>
          </a:xfrm>
        </p:spPr>
        <p:txBody>
          <a:bodyPr>
            <a:normAutofit/>
          </a:bodyPr>
          <a:lstStyle/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Round Trip Time (RTT): &lt; 1ms all’interno della rete</a:t>
            </a:r>
          </a:p>
          <a:p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Signal</a:t>
            </a:r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 to </a:t>
            </a:r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Noise</a:t>
            </a:r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 Ratio (SNR): differenza tra potenza segnale e rumore di fondo</a:t>
            </a:r>
          </a:p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Rilevazione del nodo specifico affetto da disservizio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Topologia rilevata più misure di bontà del segnale </a:t>
            </a:r>
          </a:p>
        </p:txBody>
      </p:sp>
    </p:spTree>
    <p:extLst>
      <p:ext uri="{BB962C8B-B14F-4D97-AF65-F5344CB8AC3E}">
        <p14:creationId xmlns:p14="http://schemas.microsoft.com/office/powerpoint/2010/main" val="3883438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21167-8452-A54A-A836-E7AD6AD6C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Analisi ed euristiche: un nuovo algoritmo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E5F4F-F455-D448-86AA-16449158A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Cattura di frame 802.11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Management </a:t>
            </a:r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frames</a:t>
            </a:r>
            <a:endParaRPr lang="it-IT" dirty="0"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Control </a:t>
            </a:r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frames</a:t>
            </a:r>
            <a:endParaRPr lang="it-IT" dirty="0"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Data </a:t>
            </a:r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frames</a:t>
            </a:r>
            <a:endParaRPr lang="it-IT" dirty="0"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Analisi di correttezza del frame ricevuto</a:t>
            </a:r>
          </a:p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Aggiunta di relazioni tra indirizzi MAC che interagiscono:</a:t>
            </a:r>
          </a:p>
          <a:p>
            <a:pPr lvl="1"/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Talker</a:t>
            </a:r>
            <a:endParaRPr lang="it-IT" dirty="0"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Entry </a:t>
            </a:r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point</a:t>
            </a:r>
            <a:endParaRPr lang="it-IT" dirty="0"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Exit </a:t>
            </a:r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point</a:t>
            </a:r>
            <a:endParaRPr lang="it-IT" dirty="0"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Identificazione di </a:t>
            </a:r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access</a:t>
            </a:r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 </a:t>
            </a:r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point</a:t>
            </a:r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 e </a:t>
            </a:r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repeater</a:t>
            </a:r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 tramite euristiche su indirizzi MAC</a:t>
            </a:r>
          </a:p>
          <a:p>
            <a:endParaRPr lang="it-IT" dirty="0"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pPr lvl="1"/>
            <a:endParaRPr lang="it-IT" dirty="0"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endParaRPr lang="it-IT" dirty="0"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771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9183</TotalTime>
  <Words>750</Words>
  <Application>Microsoft Macintosh PowerPoint</Application>
  <PresentationFormat>Widescreen</PresentationFormat>
  <Paragraphs>160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Helvetica</vt:lpstr>
      <vt:lpstr>SF Pro Display</vt:lpstr>
      <vt:lpstr>SF Pro Text</vt:lpstr>
      <vt:lpstr>Office Theme</vt:lpstr>
      <vt:lpstr> Dipartimento di Informatica  Rilevazione di disservizi nella connettività di rete</vt:lpstr>
      <vt:lpstr>Motivazione</vt:lpstr>
      <vt:lpstr>Analisi Wi-Fi: Stato dell’Arte</vt:lpstr>
      <vt:lpstr>Analisi Wi-Fi: Limiti delle attuali soluzioni</vt:lpstr>
      <vt:lpstr>ArpScanner &amp; Wi-Fi Topology Risultati del Tirocinio</vt:lpstr>
      <vt:lpstr>ArpScanner: Caratteristiche Principali</vt:lpstr>
      <vt:lpstr>WiFi-Topology: Caratteristiche Principali</vt:lpstr>
      <vt:lpstr>WiFi-Topology: Rilevazione di disservizi</vt:lpstr>
      <vt:lpstr>Analisi ed euristiche: un nuovo algoritmo</vt:lpstr>
      <vt:lpstr>Esempio di utilizzo WiFi-Topology</vt:lpstr>
      <vt:lpstr>Validazione su reti con topologia semplice</vt:lpstr>
      <vt:lpstr>Validazione su reti con repeater</vt:lpstr>
      <vt:lpstr>Validazione su reti professionali</vt:lpstr>
      <vt:lpstr>Analisi della performance</vt:lpstr>
      <vt:lpstr>Lavori futuri</vt:lpstr>
      <vt:lpstr>Conclusioni</vt:lpstr>
      <vt:lpstr>Grazie per l’attenzione</vt:lpstr>
      <vt:lpstr>802.11 Frames</vt:lpstr>
      <vt:lpstr>Indirizzi MAC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Titolo</dc:title>
  <dc:creator>DANIEL CASENOVE</dc:creator>
  <cp:lastModifiedBy>DANIEL CASENOVE</cp:lastModifiedBy>
  <cp:revision>178</cp:revision>
  <cp:lastPrinted>2019-06-12T19:59:19Z</cp:lastPrinted>
  <dcterms:created xsi:type="dcterms:W3CDTF">2019-06-07T09:49:44Z</dcterms:created>
  <dcterms:modified xsi:type="dcterms:W3CDTF">2019-06-13T20:57:06Z</dcterms:modified>
</cp:coreProperties>
</file>