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notesMasterIdLst>
    <p:notesMasterId r:id="rId21"/>
  </p:notesMasterIdLst>
  <p:sldIdLst>
    <p:sldId id="256" r:id="rId2"/>
    <p:sldId id="273" r:id="rId3"/>
    <p:sldId id="279" r:id="rId4"/>
    <p:sldId id="271" r:id="rId5"/>
    <p:sldId id="258" r:id="rId6"/>
    <p:sldId id="259" r:id="rId7"/>
    <p:sldId id="265" r:id="rId8"/>
    <p:sldId id="272" r:id="rId9"/>
    <p:sldId id="269" r:id="rId10"/>
    <p:sldId id="280" r:id="rId11"/>
    <p:sldId id="260" r:id="rId12"/>
    <p:sldId id="278" r:id="rId13"/>
    <p:sldId id="263" r:id="rId14"/>
    <p:sldId id="274" r:id="rId15"/>
    <p:sldId id="264" r:id="rId16"/>
    <p:sldId id="261" r:id="rId17"/>
    <p:sldId id="270" r:id="rId18"/>
    <p:sldId id="268" r:id="rId19"/>
    <p:sldId id="267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DAEC0-845F-F344-BF84-A189A7B83F4D}">
          <p14:sldIdLst>
            <p14:sldId id="256"/>
            <p14:sldId id="273"/>
            <p14:sldId id="279"/>
            <p14:sldId id="271"/>
            <p14:sldId id="258"/>
            <p14:sldId id="259"/>
            <p14:sldId id="265"/>
            <p14:sldId id="272"/>
            <p14:sldId id="269"/>
            <p14:sldId id="280"/>
            <p14:sldId id="260"/>
            <p14:sldId id="278"/>
            <p14:sldId id="263"/>
            <p14:sldId id="274"/>
            <p14:sldId id="264"/>
            <p14:sldId id="261"/>
            <p14:sldId id="270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1"/>
    <p:restoredTop sz="86407"/>
  </p:normalViewPr>
  <p:slideViewPr>
    <p:cSldViewPr snapToGrid="0" snapToObjects="1">
      <p:cViewPr varScale="1">
        <p:scale>
          <a:sx n="110" d="100"/>
          <a:sy n="110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43540-6C2E-E74F-B62A-ECC9245892B0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F5DA-A97C-FC4F-A748-B1A77C27DCD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86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4F5DA-A97C-FC4F-A748-B1A77C27DCD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9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CE34-6403-8544-A458-E84D0CF96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2605-0BE5-3545-BC62-8442D43B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C5D55-5802-DA49-9FCE-FC03D68F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192FB-9651-3C4E-9995-50C09987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7FD3-3E9B-EF42-8057-211BAE4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14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D637-F956-7148-B26B-C84E0B47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3D002-94E6-DF43-B2B3-E193185E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65286-164E-BD45-9A25-5A44319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AD1D-E875-5146-AE8A-1305B421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4586-D4B6-9D4B-8222-A230E92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B169-4740-E942-90D2-5EDDBCC4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43F23-EDFD-B346-93B5-20E22B97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B849-1453-EB49-BF37-64E9B1E0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57D1-09C7-EC4E-BE60-0459BFA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6465-E986-A442-B661-88884488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47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4756-77B3-0844-A7D7-A73B9BE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  <a:round/>
          </a:ln>
        </p:spPr>
        <p:txBody>
          <a:bodyPr/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48F8-910A-104C-AB3F-95DE4AAEAE0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A0C6-6CB4-1344-AE88-388B38B2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9A45-96D0-B746-AD36-DDD9664E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0F6ED-8FC6-214D-97A0-0BFD5649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1FB65-61E8-F242-A5DD-ABBD554C92C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51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6190-053A-9C4B-9E7B-5E91454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AD01-66C2-384F-9ED7-55EED172C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F512-E4B2-8C4A-8E19-C40F3582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044E-6A17-1D47-B087-92393F39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FF58B-3270-5C45-9C1F-80B4FFE9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7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CDB4-3822-8A45-B859-2C3DA13C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B070-C394-4548-B14F-6F0243831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E6039-E661-BE4C-A784-9AEE1F4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02CB-4B48-7744-935A-E128A7A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04F9-65B1-BE48-A8A5-32B8E51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EF466-9BC9-D54A-8B1F-0F041993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E75931-A117-C04E-81F8-92EBA9B2710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4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CBB-CCE3-DC44-8ECD-F1DD70BF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B519-C158-4D4F-9D4F-F6ED6628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7E7C-FBE9-264C-AA1D-74C93B7C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502E4-7F10-854E-9A83-2B6B2B0BC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1537F-0DA9-A746-A4A9-89A97BBB7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865E3-4F12-464A-8D4F-B84C023B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CDCD3-78AD-7B43-8FD6-31F39C17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F0E12-6352-0D42-A514-A908A14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9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E5DD-CA44-B04D-B9B0-9D27660E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FC7B-E0FF-9843-A291-A3551D5E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D0764-DEAC-E246-9C4B-E344A24C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2D60-B634-4746-8E0C-7240E83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1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1351-E7C1-4344-B3C4-3C4CB703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06AE-249B-EA40-A700-52A86069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F6057-0CCE-3647-8CDA-39EADC8E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F208-87A9-6449-879A-5D8580BB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76C-8F95-884C-B9FC-7668C7D6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00DAA-8678-0842-B333-D7424BB01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503A6-D93F-EF43-AA67-B9BF7F90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2DDE-3EA1-1448-B397-4D9758C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AFB7-DB8D-884B-8873-278642BC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1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E15-1ED0-8A4F-AE38-AE991C6C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94CB-664B-1749-9149-E61336DD3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6CF3B-37F1-1B44-AB9C-2A0D3A26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1FC2-9419-E945-8705-0D8DB0D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AB54-75F7-4B4F-9756-A066BCD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47488-A02D-664E-838B-0974656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CB950-C8CD-314F-881E-2A6B36AF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1546A-F847-174B-96E8-2C2CFE5E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B436-553F-9C4C-91FA-CFF00606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9C5D-DEAA-D849-A63F-301037F3B08C}" type="datetimeFigureOut">
              <a:rPr lang="it-IT" smtClean="0"/>
              <a:t>12/06/19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90B55-C115-F047-8D61-15E90D0AD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6101-F09C-1646-9E2E-92170B8AE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B220B-E692-6945-A3D3-281F937445F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646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casenove/WiFi-Topolog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0C055-418D-E347-AC57-37CF6C50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9050"/>
            <a:ext cx="9144000" cy="2387600"/>
          </a:xfrm>
        </p:spPr>
        <p:txBody>
          <a:bodyPr>
            <a:normAutofit/>
          </a:bodyPr>
          <a:lstStyle/>
          <a:p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20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Dipartimento di Informatica</a:t>
            </a:r>
            <a:br>
              <a:rPr lang="it-IT" sz="20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b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35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Rilevazione di disservizi nella connettività di rete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EBD7-EEDE-4847-BCEB-8D2FC4EE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188"/>
            <a:ext cx="9144000" cy="1655762"/>
          </a:xfrm>
        </p:spPr>
        <p:txBody>
          <a:bodyPr>
            <a:normAutofit/>
          </a:bodyPr>
          <a:lstStyle/>
          <a:p>
            <a:endParaRPr lang="it-IT" dirty="0">
              <a:latin typeface="Helvetica" pitchFamily="2" charset="0"/>
            </a:endParaRP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Candidato:							Relatore:</a:t>
            </a:r>
          </a:p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Daniel Casenove						 Luca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Deri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68F26-A8E2-B64D-B5D5-ED55F725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75" y="192088"/>
            <a:ext cx="182245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6FC3-EC69-2340-AECC-4EB9F96B7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Esempio di utilizzo </a:t>
            </a:r>
            <a:br>
              <a:rPr lang="it-IT" sz="4400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sz="4400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endParaRPr lang="it-IT" sz="4400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4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con topologia semplice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838C085-0EAA-9941-B43E-62AC4939C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Rete casalinga o SMB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direttamente collegati ad un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validata dalla conoscenza della rete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D232C09-17D2-6840-83E6-9A34F4213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4242" y="3469965"/>
            <a:ext cx="7903516" cy="1062658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78D460-2A3C-064C-A0F9-B124962FD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42" y="4834533"/>
            <a:ext cx="7903516" cy="1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67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con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repeater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367A7-C5E5-6141-B292-BB275EA6B1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2281" y="1894240"/>
            <a:ext cx="5701519" cy="110197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461C-5064-1447-BAFF-5DAE2060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5036821" cy="4563886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Presenza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ed altri dispositivi che annunciano reti wireless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attraverso euristiche e validazione data dalla conoscenza della topologia della rete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518E4-5734-734E-8FDD-4AECDCAB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282" y="3360472"/>
            <a:ext cx="570151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1A028-C601-024E-84E8-0E580D11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81" y="4788642"/>
            <a:ext cx="5701519" cy="12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BE5-6F8D-934E-972A-889CF23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Validazione su reti professionali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A2B94-6978-814A-8EBC-641D2D7288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0" y="2756694"/>
            <a:ext cx="4495800" cy="12446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982408-10A1-B749-AF40-96A20587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Corretta identificazione di più reti Wi-Fi per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(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Unipi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, Area CNR di Pisa)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Difficile da validare: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Alto numero di dispositivi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non conosciuta a priori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2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D2A-105A-2A46-BCDA-2D846645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della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9D51-232E-1A40-B09A-A20E845C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Uso di memoria dipendente dal traffico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~20MB per 30,000 pacchetti catturati ed analizzati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Generalmente ~5MB per catture live di 15 secondi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a line rate anche su reti con molti dispositivi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Tempo di calcolo principalmente dovuto alla cattura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costante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programmata per una durata a scelta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Soluzione implementabile su: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Router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SBC</a:t>
            </a: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9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D127-879B-3449-8443-9F007902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Lavori futuri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45B69-E527-2E4C-96EB-F0497A7C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Estendere il supporto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a reti professionali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dei frame destinati a Wireless Distribution Systems (WDS)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Aggiunta di euristiche riguardanti canali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di statistiche TCP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Perdita pacchetti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Pacchetti out-of-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order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Ritrasmissioni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Implementazione di tecniche per il service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discovery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Database di indirizzi MAC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8745-367F-5F4A-B990-81AE6953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43A0-35E8-3244-B110-3172A9AF5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Definizione di un nuovo algoritmo per la rilevazione di topologie di reti Wi-Fi.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Sviluppo ed implementazione di una soluzione open-source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ArpScanner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Validata correttamente su diversi tipi di reti: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Semplici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Complesse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Rilevamento specifico di nodi affetti da disservizi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Contenuto utilizzo di risorse</a:t>
            </a:r>
          </a:p>
        </p:txBody>
      </p:sp>
    </p:spTree>
    <p:extLst>
      <p:ext uri="{BB962C8B-B14F-4D97-AF65-F5344CB8AC3E}">
        <p14:creationId xmlns:p14="http://schemas.microsoft.com/office/powerpoint/2010/main" val="138458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3F61B8-84B7-8246-9AEC-5C26E730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3966"/>
            <a:ext cx="10515600" cy="965034"/>
          </a:xfrm>
        </p:spPr>
        <p:txBody>
          <a:bodyPr/>
          <a:lstStyle/>
          <a:p>
            <a:pPr algn="ctr"/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21218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316-EBBA-654C-B9FB-5217348F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802.11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Frames</a:t>
            </a:r>
            <a:endParaRPr lang="it-IT" dirty="0"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09B19-C98B-BD46-BD00-432F2A5C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Tipi di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Management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Control frame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Sottotipi di frame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 DS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From DS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Indirizzi MAC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Frame body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74BA4C6-D77C-1946-8E2D-13A8E8A3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508" y="4255910"/>
            <a:ext cx="5763192" cy="589933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96116-153C-254D-8D09-D4CEC6F9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08" y="5254889"/>
            <a:ext cx="5763192" cy="58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5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8A5-6468-044A-B211-6F59136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Indirizzi MAC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EABEE-6F6F-344B-A88B-9B06DFAE4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82542" y="2724944"/>
            <a:ext cx="4584700" cy="25527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66286E-2D71-7446-B1CB-9779F119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5"/>
            <a:ext cx="10552842" cy="4351338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Identificano unicamente una scheda di rete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Suddivisi in due gruppi di ottetti: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OUI: Assegnato dall’ IEEE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NIC: Scelto dal produttore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Il primo ottetto determina: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Globally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Locally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Assigned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Unicast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Multicast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4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8C56-E1D0-9840-AE1E-81E377D0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Motivazione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1787-69BE-954E-A165-A0F1961F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Numero di dispositivi wireless connessi in aumento: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Smartphone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Tablet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Dispositivi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IoT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Cambio del mezzo trasmissivo in favore del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Nuovi paradigmi per la fruizione dei servizi: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Streaming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Cloud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storage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Necessità di monitorare reti locali per rilevare disservizi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C566-4345-2840-B637-B009D59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Wi-Fi: Stato dell’Arte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3CDB-26DA-0E46-B5B3-06C944F4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Algoritmi per l’analisi del segnale Wi-Fi: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Qualità del segnale: SNR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Topologia: non presenti in letteratura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del traffico di rete mediante standard monitor mode 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radiotap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Strumenti «simili»: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Netspot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: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heatmap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di qualità del segnale Wi-Fi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UniFi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by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Ubiquiti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: soluzione proprietaria per il monitoraggio di reti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Kismet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: limitato al numero di client per AP e potenza del segnale</a:t>
            </a:r>
          </a:p>
        </p:txBody>
      </p:sp>
    </p:spTree>
    <p:extLst>
      <p:ext uri="{BB962C8B-B14F-4D97-AF65-F5344CB8AC3E}">
        <p14:creationId xmlns:p14="http://schemas.microsoft.com/office/powerpoint/2010/main" val="310035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62E2-8B18-BB4C-A2E0-CAF5F79E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Wi-Fi: Limiti delle attuali soluzioni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526F-BE59-AB41-8191-3A82B865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Focus principale sullo stato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dell’access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Valori di bontà del segnale 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Suggerimenti non real-time per un’ottimizzazione della connessione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Soluzione professionali e proprietarie non interoperabili: non utilizzabili in ambito domestico e SMB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Mancanza di una visione totale della rete e dei dispositivi ad essa connessi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Obiettivo del lavoro: fornire una soluzione per la rilevazione di disservizi in reti di tipo domestico e SMB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21C66-34C2-E74E-8280-5E916EFBD0E1}"/>
              </a:ext>
            </a:extLst>
          </p:cNvPr>
          <p:cNvSpPr txBox="1"/>
          <p:nvPr/>
        </p:nvSpPr>
        <p:spPr>
          <a:xfrm>
            <a:off x="3291840" y="7200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531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3D69-F1CB-154B-8ED1-A11D328F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ArpScanner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 &amp; Wi-Fi </a:t>
            </a:r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Topology</a:t>
            </a:r>
            <a:b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</a:b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Risultati del Tirocinio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C68-FC22-C54B-95AF-6DAFD9098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2400"/>
          </a:xfrm>
        </p:spPr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Sviluppo di uno strumento per: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real-time del traffico della rete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di rete a livello II</a:t>
            </a:r>
          </a:p>
          <a:p>
            <a:pPr lvl="2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Misure della qualità del segnale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dei dispositivi connessi alla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Identificazione dei nodi affetti da disservizi di connessione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Facile utilizzo e contenuto uso di risorse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Codice sorgente disponibile su 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  <a:hlinkClick r:id="rId2"/>
              </a:rPr>
              <a:t>GitHub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Risultato originale: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Definizione di un algoritmo per la rilevazione della topologia di reti Wi-Fi totalmente passivo ed indipendente da un costruttore</a:t>
            </a:r>
          </a:p>
        </p:txBody>
      </p:sp>
    </p:spTree>
    <p:extLst>
      <p:ext uri="{BB962C8B-B14F-4D97-AF65-F5344CB8AC3E}">
        <p14:creationId xmlns:p14="http://schemas.microsoft.com/office/powerpoint/2010/main" val="31595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3AC7-962A-0C4C-8EB6-FEE3F739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ArpScanner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Caratteristiche Principali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DEE0-3990-0848-AE87-82145D23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attivo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Effettua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Scan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sulla rete in analisi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Assegna indirizzi MAC ad indirizzi IPv4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Arp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Ping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 RTT dei pacchetti inviati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Metrica utile per dispositivi cablati 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Fornisce dati utili alla libreria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WiFi-Topology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DFE17-0662-1A4C-B55F-E6BC9F7D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697" y="2675731"/>
            <a:ext cx="399210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5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9C2A-59AD-F945-A187-CE13E849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Caratteristiche Principali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268DC-7A04-A64E-AE12-7AEDA1AC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Monitoraggio passivo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del traffico 802.11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Ricostruzione della topologia della rete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Calcolo della potenza del segnale Wi-Fi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Utilizzo di euristiche per determinare: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Access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40179-3782-9544-A153-04E84EB1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068" y="4328931"/>
            <a:ext cx="4120732" cy="12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AD89-93D1-A24E-BC7A-1B9C1269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WiFi-Topology</a:t>
            </a:r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: Rilevazione di disservizi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241A32-5282-7947-B564-DFCB79B0A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55389"/>
              </p:ext>
            </p:extLst>
          </p:nvPr>
        </p:nvGraphicFramePr>
        <p:xfrm>
          <a:off x="4153152" y="4231410"/>
          <a:ext cx="7113156" cy="194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052">
                  <a:extLst>
                    <a:ext uri="{9D8B030D-6E8A-4147-A177-3AD203B41FA5}">
                      <a16:colId xmlns:a16="http://schemas.microsoft.com/office/drawing/2014/main" val="2067166664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1930508936"/>
                    </a:ext>
                  </a:extLst>
                </a:gridCol>
                <a:gridCol w="2371052">
                  <a:extLst>
                    <a:ext uri="{9D8B030D-6E8A-4147-A177-3AD203B41FA5}">
                      <a16:colId xmlns:a16="http://schemas.microsoft.com/office/drawing/2014/main" val="3475299494"/>
                    </a:ext>
                  </a:extLst>
                </a:gridCol>
              </a:tblGrid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SNR (dB)A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Segnale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Velocità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60548756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&gt;40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Eccellente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Massima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247562110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25-40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buono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Ottima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4155178004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15-25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Buona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617474281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10-15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Molto basso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Bassa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2208478325"/>
                  </a:ext>
                </a:extLst>
              </a:tr>
              <a:tr h="324538">
                <a:tc>
                  <a:txBody>
                    <a:bodyPr/>
                    <a:lstStyle/>
                    <a:p>
                      <a:r>
                        <a:rPr lang="it-IT" sz="1600" dirty="0"/>
                        <a:t>&lt;10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Assente</a:t>
                      </a:r>
                    </a:p>
                  </a:txBody>
                  <a:tcPr marL="80023" marR="80023" marT="40012" marB="40012"/>
                </a:tc>
                <a:extLst>
                  <a:ext uri="{0D108BD9-81ED-4DB2-BD59-A6C34878D82A}">
                    <a16:rowId xmlns:a16="http://schemas.microsoft.com/office/drawing/2014/main" val="347968961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09925B-82CA-8A4F-A312-2F5B65DA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8109" cy="4811571"/>
          </a:xfrm>
        </p:spPr>
        <p:txBody>
          <a:bodyPr>
            <a:normAutofit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Round Trip Time (RTT): &lt; 1ms all’interno della rete</a:t>
            </a:r>
          </a:p>
          <a:p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Signal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to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Noise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Ratio (SNR): differenza tra potenza segnale e rumore di fondo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Rilevazione del nodo specifico affetto da disservizio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Topologia rilevata più misure di bontà del segnale </a:t>
            </a:r>
          </a:p>
        </p:txBody>
      </p:sp>
    </p:spTree>
    <p:extLst>
      <p:ext uri="{BB962C8B-B14F-4D97-AF65-F5344CB8AC3E}">
        <p14:creationId xmlns:p14="http://schemas.microsoft.com/office/powerpoint/2010/main" val="388343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1167-8452-A54A-A836-E7AD6AD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Analisi ed euristiche: un nuovo algoritmo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5F4F-F455-D448-86AA-16449158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Cattura di frame 802.11</a:t>
            </a: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Management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frames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Control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frames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Data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frames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Analisi di correttezza del frame ricevuto</a:t>
            </a: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Aggiunta di relazioni tra indirizzi MAC che interagiscono:</a:t>
            </a:r>
          </a:p>
          <a:p>
            <a:pPr lvl="1"/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Talker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Entry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Exit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Identificazione di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access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point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e </a:t>
            </a:r>
            <a:r>
              <a:rPr lang="it-IT" dirty="0" err="1">
                <a:latin typeface="SF Pro Text" pitchFamily="2" charset="0"/>
                <a:ea typeface="SF Pro Text" pitchFamily="2" charset="0"/>
                <a:cs typeface="SF Pro Text" pitchFamily="2" charset="0"/>
              </a:rPr>
              <a:t>repeater</a:t>
            </a:r>
            <a:r>
              <a:rPr lang="it-IT" dirty="0">
                <a:latin typeface="SF Pro Text" pitchFamily="2" charset="0"/>
                <a:ea typeface="SF Pro Text" pitchFamily="2" charset="0"/>
                <a:cs typeface="SF Pro Text" pitchFamily="2" charset="0"/>
              </a:rPr>
              <a:t> tramite euristiche su indirizzi MAC</a:t>
            </a: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lvl="1"/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it-IT" dirty="0"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7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</TotalTime>
  <Words>754</Words>
  <Application>Microsoft Macintosh PowerPoint</Application>
  <PresentationFormat>Widescreen</PresentationFormat>
  <Paragraphs>163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SF Pro Display</vt:lpstr>
      <vt:lpstr>SF Pro Text</vt:lpstr>
      <vt:lpstr>Office Theme</vt:lpstr>
      <vt:lpstr> Dipartimento di Informatica  Rilevazione di disservizi nella connettività di rete</vt:lpstr>
      <vt:lpstr>Motivazione</vt:lpstr>
      <vt:lpstr>Analisi Wi-Fi: Stato dell’Arte</vt:lpstr>
      <vt:lpstr>Analisi Wi-Fi: Limiti delle attuali soluzioni</vt:lpstr>
      <vt:lpstr>ArpScanner &amp; Wi-Fi Topology Risultati del Tirocinio</vt:lpstr>
      <vt:lpstr>ArpScanner: Caratteristiche Principali</vt:lpstr>
      <vt:lpstr>WiFi-Topology: Caratteristiche Principali</vt:lpstr>
      <vt:lpstr>WiFi-Topology: Rilevazione di disservizi</vt:lpstr>
      <vt:lpstr>Analisi ed euristiche: un nuovo algoritmo</vt:lpstr>
      <vt:lpstr>Esempio di utilizzo  WiFi-Topology</vt:lpstr>
      <vt:lpstr>Validazione su reti con topologia semplice</vt:lpstr>
      <vt:lpstr>Validazione su reti con repeater</vt:lpstr>
      <vt:lpstr>Validazione su reti professionali</vt:lpstr>
      <vt:lpstr>Analisi della performance</vt:lpstr>
      <vt:lpstr>Lavori futuri</vt:lpstr>
      <vt:lpstr>Conclusioni</vt:lpstr>
      <vt:lpstr>Grazie per l’attenzione</vt:lpstr>
      <vt:lpstr>802.11 Frames</vt:lpstr>
      <vt:lpstr>Indirizzi MAC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</dc:title>
  <dc:creator>DANIEL CASENOVE</dc:creator>
  <cp:lastModifiedBy>DANIEL CASENOVE</cp:lastModifiedBy>
  <cp:revision>169</cp:revision>
  <cp:lastPrinted>2019-06-12T17:06:35Z</cp:lastPrinted>
  <dcterms:created xsi:type="dcterms:W3CDTF">2019-06-07T09:49:44Z</dcterms:created>
  <dcterms:modified xsi:type="dcterms:W3CDTF">2019-06-12T19:59:02Z</dcterms:modified>
</cp:coreProperties>
</file>