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3" r:id="rId7"/>
    <p:sldId id="264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FA6232-AEE4-46C1-B386-AD724D711D22}">
          <p14:sldIdLst>
            <p14:sldId id="256"/>
            <p14:sldId id="258"/>
            <p14:sldId id="261"/>
            <p14:sldId id="257"/>
            <p14:sldId id="259"/>
            <p14:sldId id="263"/>
            <p14:sldId id="264"/>
            <p14:sldId id="266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79" d="100"/>
          <a:sy n="79" d="100"/>
        </p:scale>
        <p:origin x="57" y="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6D1F-EB22-48F2-9283-668149C32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64AAF-5473-41DD-90BF-692C5FCE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A7A6-8EB5-4CEC-BAEB-60CB828B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5878-B9FC-4BA4-B2E8-ACC4619DEB1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F0521-FFEC-4F58-AADF-7D091BA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26A5-1DC9-4ACC-99A7-DF7A7666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A5F-A532-4A13-8F58-24587614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1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5803-68FD-483B-9A86-D8E7B3B3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CA135-B546-4EAE-AC76-653086F00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D375-FC9A-42C0-A8DD-B919AA0F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5878-B9FC-4BA4-B2E8-ACC4619DEB1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2D27F-1032-40E8-BE1C-6C302085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0438-C949-44CF-BE11-B880E865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A5F-A532-4A13-8F58-24587614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1D142-796F-4D17-9B90-100941B26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7BF96-B35C-4134-BD45-4445EEB9B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DF354-4425-436B-974C-5D6C8009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5878-B9FC-4BA4-B2E8-ACC4619DEB1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191E6-8C6C-49FE-901D-DCF8B213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B62E-4A46-45B3-AA9E-1F1000D9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A5F-A532-4A13-8F58-24587614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F49-7B16-45D5-BA17-B49D3A5C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E957-E505-4A56-BEB8-A645E1773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F753C-1D09-42C9-BDE5-48E921C2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5878-B9FC-4BA4-B2E8-ACC4619DEB1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DBB89-7C6B-4DE0-8F2D-50EE0D8D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F3F3-4200-409B-82F2-DE788F5B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A5F-A532-4A13-8F58-24587614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A0B8-78A3-426F-81A6-04CC5108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8A538-F6A1-4834-9564-78723EAF3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631F9-D6C7-4DA3-BC97-55F0BB41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5878-B9FC-4BA4-B2E8-ACC4619DEB1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91B3A-AA92-4FFA-940A-3AF833A2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E87A-8761-40E8-9F37-C8980B6C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A5F-A532-4A13-8F58-24587614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7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364D-6A58-44D2-9007-A4C08F66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6A7E-39D3-4BBB-8237-031D7AC1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441F0-FE51-4889-B8BD-79246CD79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5B361-0B3D-4CD3-8AFF-51A2EB0C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5878-B9FC-4BA4-B2E8-ACC4619DEB1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A4D64-9589-4306-8059-A3049238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9D476-EB51-499A-B65C-EF8E46F0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A5F-A532-4A13-8F58-24587614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8328-655B-4B94-81D2-38835B3F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F38C-F19D-41D2-A790-405E79ADF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4490F-3115-4A66-8032-57EF8E24C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91253-B5A4-405E-9F25-94D77230A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6103E-5B57-44BF-BFD6-A82B4B8F2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DB4EB-CD2D-49BE-A170-D9625628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5878-B9FC-4BA4-B2E8-ACC4619DEB1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90A14-08F1-45E9-B996-BF224D1B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4F581-BA80-4BC5-9328-5C3A8874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A5F-A532-4A13-8F58-24587614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0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E1B4-608D-4368-BAE9-15A129D5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564BD-9DE3-44BD-A01A-85634D5E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5878-B9FC-4BA4-B2E8-ACC4619DEB1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C4AC9-64D2-44FB-B647-25A7D91F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B9B29-9EA0-416F-AE2B-B500EA3E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A5F-A532-4A13-8F58-24587614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4841A-6F0E-4760-A6FF-943A266E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5878-B9FC-4BA4-B2E8-ACC4619DEB1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B8594-4BEA-432F-913A-B9F5E8CA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FA97B-EEBF-4E8F-A1DF-69F3EE5C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A5F-A532-4A13-8F58-24587614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7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3450-2575-4BA8-8CAF-18FE5D15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D7D4-82DE-41A5-A94F-5D3D279D7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F5AC9-E17E-43AB-8053-0E42D596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BA13-E76F-4DB0-8AFD-AEBDB8CD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5878-B9FC-4BA4-B2E8-ACC4619DEB1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BCA03-C9CC-455C-B885-A876280A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9CE6C-0E6D-4306-8CB5-284D1252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A5F-A532-4A13-8F58-24587614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316C-5597-4009-81F3-CAEFBBFD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C44F4-C468-47D5-8416-4EADDFDF8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735D5-D441-4425-BA12-53824EB4A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10139-8ECB-45FD-8A57-11F04270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5878-B9FC-4BA4-B2E8-ACC4619DEB1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7BBD5-B340-412F-B1FC-AD6CFAE3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EDAF8-9B8E-4847-BA35-0C3753F5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A5F-A532-4A13-8F58-24587614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D359E-9708-489C-92DB-11416FEE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E9C4-5235-48E2-A10A-F9A76CD8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5006-BF69-46E3-AB0E-3FA4E9B90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5878-B9FC-4BA4-B2E8-ACC4619DEB1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B933-FD68-48E4-A390-89B6AC7F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CAEA2-E61B-414D-88E5-C60B86A05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9A5F-A532-4A13-8F58-24587614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2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anstats.bts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spark-connector" TargetMode="External"/><Relationship Id="rId2" Type="http://schemas.openxmlformats.org/officeDocument/2006/relationships/hyperlink" Target="https://github.com/dcashon/bigdata2019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EAAD-CD26-4361-9007-36676C99A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17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Crunching Airline Data with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CC843-17EB-40CC-82C2-E1E52CD7D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213" y="3602038"/>
            <a:ext cx="9144000" cy="1655762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D. Cashon</a:t>
            </a:r>
          </a:p>
        </p:txBody>
      </p:sp>
    </p:spTree>
    <p:extLst>
      <p:ext uri="{BB962C8B-B14F-4D97-AF65-F5344CB8AC3E}">
        <p14:creationId xmlns:p14="http://schemas.microsoft.com/office/powerpoint/2010/main" val="168594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D6FA-363C-425F-B40B-764ADB52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05401-6938-42A4-B2DC-1D159340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78468" cy="4351338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https://transtats.bts.gov/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 idea: Put into Azure SQL DB via JDBC</a:t>
            </a:r>
          </a:p>
          <a:p>
            <a:pPr lvl="1"/>
            <a:r>
              <a:rPr lang="en-US" dirty="0"/>
              <a:t>Lesson: Spark may try to initiate too many connections to the DB</a:t>
            </a:r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2D07C-E5F7-4DD3-B363-14421CFF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4" y="6194604"/>
            <a:ext cx="4517499" cy="4736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F92B03-C1A3-468D-AD6B-35BB577A0DE0}"/>
              </a:ext>
            </a:extLst>
          </p:cNvPr>
          <p:cNvSpPr/>
          <p:nvPr/>
        </p:nvSpPr>
        <p:spPr>
          <a:xfrm>
            <a:off x="2827978" y="2460408"/>
            <a:ext cx="1489685" cy="11853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*.csv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120D2-239E-43A0-8EE7-EB2BEFACBC6E}"/>
              </a:ext>
            </a:extLst>
          </p:cNvPr>
          <p:cNvSpPr/>
          <p:nvPr/>
        </p:nvSpPr>
        <p:spPr>
          <a:xfrm>
            <a:off x="6312991" y="2460408"/>
            <a:ext cx="1967071" cy="11853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*.parquet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47E735-1C83-4958-A64C-3F7C3B3B8E24}"/>
              </a:ext>
            </a:extLst>
          </p:cNvPr>
          <p:cNvSpPr/>
          <p:nvPr/>
        </p:nvSpPr>
        <p:spPr>
          <a:xfrm>
            <a:off x="4317663" y="2936980"/>
            <a:ext cx="1967071" cy="32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AF320-0583-469A-AA5E-DFC8A9D026E1}"/>
              </a:ext>
            </a:extLst>
          </p:cNvPr>
          <p:cNvSpPr txBox="1"/>
          <p:nvPr/>
        </p:nvSpPr>
        <p:spPr>
          <a:xfrm>
            <a:off x="4268713" y="2617377"/>
            <a:ext cx="206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dbfs</a:t>
            </a:r>
            <a:r>
              <a:rPr lang="en-US" dirty="0"/>
              <a:t>, </a:t>
            </a:r>
            <a:r>
              <a:rPr lang="en-US" dirty="0" err="1"/>
              <a:t>unionByName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B91C2-6757-479E-9EB1-2E64B7C8C1B6}"/>
              </a:ext>
            </a:extLst>
          </p:cNvPr>
          <p:cNvSpPr txBox="1"/>
          <p:nvPr/>
        </p:nvSpPr>
        <p:spPr>
          <a:xfrm>
            <a:off x="4579569" y="3208199"/>
            <a:ext cx="206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inferSchema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8D5EF9-EB95-4864-A120-85CB534312BB}"/>
              </a:ext>
            </a:extLst>
          </p:cNvPr>
          <p:cNvGrpSpPr/>
          <p:nvPr/>
        </p:nvGrpSpPr>
        <p:grpSpPr>
          <a:xfrm>
            <a:off x="8913886" y="3946793"/>
            <a:ext cx="2882479" cy="1818166"/>
            <a:chOff x="1174792" y="4395947"/>
            <a:chExt cx="2312935" cy="14163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3BD2CE-77D6-486E-ACE7-DDF9DEF63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4792" y="4395947"/>
              <a:ext cx="2312935" cy="30443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6548A6C-54AF-4EB8-8A74-00101F890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4792" y="4683100"/>
              <a:ext cx="2312935" cy="112914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87E0186-F80D-4D37-9353-2A3653D2BFD5}"/>
              </a:ext>
            </a:extLst>
          </p:cNvPr>
          <p:cNvSpPr txBox="1"/>
          <p:nvPr/>
        </p:nvSpPr>
        <p:spPr>
          <a:xfrm>
            <a:off x="93357" y="5909657"/>
            <a:ext cx="410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 tip: Use JS to check checkboxes</a:t>
            </a:r>
          </a:p>
        </p:txBody>
      </p:sp>
    </p:spTree>
    <p:extLst>
      <p:ext uri="{BB962C8B-B14F-4D97-AF65-F5344CB8AC3E}">
        <p14:creationId xmlns:p14="http://schemas.microsoft.com/office/powerpoint/2010/main" val="352131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D09B-E6D7-4348-B908-8D50E89A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JDBC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A8F13-7FF0-49D2-BB97-D560A3C1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00" y="2021195"/>
            <a:ext cx="10675200" cy="28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8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748C-A8C2-4A51-A12D-74CA3F48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of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82FF-54AA-464D-B07D-B3ECE8FB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9503" cy="4351338"/>
          </a:xfrm>
        </p:spPr>
        <p:txBody>
          <a:bodyPr/>
          <a:lstStyle/>
          <a:p>
            <a:r>
              <a:rPr lang="en-US" dirty="0"/>
              <a:t>120 Fields for 13.7 million flights</a:t>
            </a:r>
          </a:p>
          <a:p>
            <a:pPr lvl="1"/>
            <a:r>
              <a:rPr lang="en-US" dirty="0"/>
              <a:t>Origin/Destination Info (Airports, Times, States)</a:t>
            </a:r>
          </a:p>
          <a:p>
            <a:pPr lvl="1"/>
            <a:r>
              <a:rPr lang="en-US" dirty="0"/>
              <a:t>Carrier Info</a:t>
            </a:r>
          </a:p>
          <a:p>
            <a:pPr lvl="1"/>
            <a:r>
              <a:rPr lang="en-US" dirty="0"/>
              <a:t>Flight Performance Info</a:t>
            </a:r>
          </a:p>
          <a:p>
            <a:r>
              <a:rPr lang="en-US" dirty="0"/>
              <a:t>28 Carriers</a:t>
            </a:r>
          </a:p>
          <a:p>
            <a:pPr lvl="1"/>
            <a:r>
              <a:rPr lang="en-US" dirty="0"/>
              <a:t>Southwest, Delta, American, </a:t>
            </a:r>
            <a:r>
              <a:rPr lang="en-US" dirty="0" err="1"/>
              <a:t>Skywest</a:t>
            </a:r>
            <a:r>
              <a:rPr lang="en-US" dirty="0"/>
              <a:t>, United, Alaska</a:t>
            </a:r>
          </a:p>
          <a:p>
            <a:r>
              <a:rPr lang="en-US" dirty="0"/>
              <a:t>375 Airports (Domestic) </a:t>
            </a:r>
          </a:p>
          <a:p>
            <a:r>
              <a:rPr lang="en-US" dirty="0"/>
              <a:t>Jan 2018 – Sept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08050-9162-4BAD-85C4-5F639063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563" y="1872357"/>
            <a:ext cx="4021042" cy="32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6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112C-5B71-4C40-A514-BA2E8EB7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Visualizations – Carriers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566080-A7E3-437C-B96D-EA50C24F2265}"/>
              </a:ext>
            </a:extLst>
          </p:cNvPr>
          <p:cNvGrpSpPr/>
          <p:nvPr/>
        </p:nvGrpSpPr>
        <p:grpSpPr>
          <a:xfrm>
            <a:off x="1092534" y="1554441"/>
            <a:ext cx="10007432" cy="4605514"/>
            <a:chOff x="1153093" y="1560497"/>
            <a:chExt cx="10007432" cy="46055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9E2310C-ACE1-4F67-AB7E-84E2D8BED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3093" y="1560497"/>
              <a:ext cx="10007432" cy="460551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CF6E66-91CB-453D-B90F-160CBED9EFCD}"/>
                </a:ext>
              </a:extLst>
            </p:cNvPr>
            <p:cNvSpPr txBox="1"/>
            <p:nvPr/>
          </p:nvSpPr>
          <p:spPr>
            <a:xfrm>
              <a:off x="4915405" y="2301138"/>
              <a:ext cx="1241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Southwest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E72BB8-5A28-4F07-84FC-6F68DF3BC8F7}"/>
                </a:ext>
              </a:extLst>
            </p:cNvPr>
            <p:cNvSpPr txBox="1"/>
            <p:nvPr/>
          </p:nvSpPr>
          <p:spPr>
            <a:xfrm>
              <a:off x="5836869" y="3452837"/>
              <a:ext cx="1241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EFC99C-9403-4F5C-87A1-1FC31873877F}"/>
                </a:ext>
              </a:extLst>
            </p:cNvPr>
            <p:cNvSpPr txBox="1"/>
            <p:nvPr/>
          </p:nvSpPr>
          <p:spPr>
            <a:xfrm>
              <a:off x="5384460" y="4507526"/>
              <a:ext cx="1241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American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9D8AD2-F37F-45EB-A610-5505721E105B}"/>
                </a:ext>
              </a:extLst>
            </p:cNvPr>
            <p:cNvSpPr txBox="1"/>
            <p:nvPr/>
          </p:nvSpPr>
          <p:spPr>
            <a:xfrm>
              <a:off x="4619688" y="5118893"/>
              <a:ext cx="1241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Skywest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17173F-CA37-444B-A454-AF7BC0697F64}"/>
                </a:ext>
              </a:extLst>
            </p:cNvPr>
            <p:cNvSpPr txBox="1"/>
            <p:nvPr/>
          </p:nvSpPr>
          <p:spPr>
            <a:xfrm>
              <a:off x="3795116" y="5114469"/>
              <a:ext cx="1241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85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112C-5B71-4C40-A514-BA2E8EB7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Visualizations – Top 12 Destinations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196E66-5512-47BF-BD62-E8A474B7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20" y="1776187"/>
            <a:ext cx="10175475" cy="46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1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92E5-E73F-48D6-A546-60652604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Visualizations – Market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01F02-4CA8-46DC-B944-7816AA1C0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65" y="1410663"/>
            <a:ext cx="9771262" cy="5150607"/>
          </a:xfrm>
          <a:prstGeom prst="rect">
            <a:avLst/>
          </a:prstGeom>
        </p:spPr>
      </p:pic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11A4A138-828E-46C2-9BB5-2D58575DDC8A}"/>
              </a:ext>
            </a:extLst>
          </p:cNvPr>
          <p:cNvSpPr/>
          <p:nvPr/>
        </p:nvSpPr>
        <p:spPr>
          <a:xfrm>
            <a:off x="4511444" y="5298676"/>
            <a:ext cx="1447295" cy="847787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March 13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(737 Max Grounded)</a:t>
            </a:r>
          </a:p>
        </p:txBody>
      </p:sp>
    </p:spTree>
    <p:extLst>
      <p:ext uri="{BB962C8B-B14F-4D97-AF65-F5344CB8AC3E}">
        <p14:creationId xmlns:p14="http://schemas.microsoft.com/office/powerpoint/2010/main" val="264699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92E5-E73F-48D6-A546-60652604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– Our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BE515-AE34-4902-A102-897D2CFE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42" y="1460001"/>
            <a:ext cx="10704916" cy="3299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32A3D9-E9FA-4DF0-A934-B42DB0F5A00B}"/>
              </a:ext>
            </a:extLst>
          </p:cNvPr>
          <p:cNvSpPr txBox="1"/>
          <p:nvPr/>
        </p:nvSpPr>
        <p:spPr>
          <a:xfrm>
            <a:off x="2325362" y="4390392"/>
            <a:ext cx="79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Alaska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666B1-57EA-4688-A37B-A1B37DFBF037}"/>
              </a:ext>
            </a:extLst>
          </p:cNvPr>
          <p:cNvSpPr txBox="1"/>
          <p:nvPr/>
        </p:nvSpPr>
        <p:spPr>
          <a:xfrm>
            <a:off x="3319494" y="2314321"/>
            <a:ext cx="98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Horizon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56E39-6705-43BC-8E09-5CCE402FF652}"/>
              </a:ext>
            </a:extLst>
          </p:cNvPr>
          <p:cNvSpPr txBox="1"/>
          <p:nvPr/>
        </p:nvSpPr>
        <p:spPr>
          <a:xfrm>
            <a:off x="4450887" y="2740530"/>
            <a:ext cx="98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Delta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B6AD94-C55F-490B-84E7-897692F88463}"/>
              </a:ext>
            </a:extLst>
          </p:cNvPr>
          <p:cNvSpPr txBox="1"/>
          <p:nvPr/>
        </p:nvSpPr>
        <p:spPr>
          <a:xfrm>
            <a:off x="5303721" y="3244334"/>
            <a:ext cx="12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Southwest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8FA33-65AA-4153-86A1-F664A5E6A119}"/>
              </a:ext>
            </a:extLst>
          </p:cNvPr>
          <p:cNvSpPr txBox="1"/>
          <p:nvPr/>
        </p:nvSpPr>
        <p:spPr>
          <a:xfrm>
            <a:off x="8606057" y="4414675"/>
            <a:ext cx="12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United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788E5-A92D-4C5C-AEA3-03A878E46F03}"/>
              </a:ext>
            </a:extLst>
          </p:cNvPr>
          <p:cNvSpPr txBox="1"/>
          <p:nvPr/>
        </p:nvSpPr>
        <p:spPr>
          <a:xfrm>
            <a:off x="9629748" y="4384396"/>
            <a:ext cx="12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American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58C7D5-7B9C-4FF4-82A8-ACDEB72A1A50}"/>
              </a:ext>
            </a:extLst>
          </p:cNvPr>
          <p:cNvSpPr txBox="1"/>
          <p:nvPr/>
        </p:nvSpPr>
        <p:spPr>
          <a:xfrm>
            <a:off x="6418966" y="3256476"/>
            <a:ext cx="12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Compass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70EF1-CE3B-4B4D-97D0-05825D6F0A0B}"/>
              </a:ext>
            </a:extLst>
          </p:cNvPr>
          <p:cNvSpPr txBox="1"/>
          <p:nvPr/>
        </p:nvSpPr>
        <p:spPr>
          <a:xfrm>
            <a:off x="7534211" y="3291296"/>
            <a:ext cx="12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Skywest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26722-92B5-4B05-9646-BD2514D0F7E6}"/>
              </a:ext>
            </a:extLst>
          </p:cNvPr>
          <p:cNvSpPr txBox="1"/>
          <p:nvPr/>
        </p:nvSpPr>
        <p:spPr>
          <a:xfrm>
            <a:off x="682986" y="5243664"/>
            <a:ext cx="9036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Compass and </a:t>
            </a:r>
            <a:r>
              <a:rPr lang="en-US" sz="2800" dirty="0" err="1"/>
              <a:t>Skywest</a:t>
            </a:r>
            <a:r>
              <a:rPr lang="en-US" sz="2800" dirty="0"/>
              <a:t> – Operating, not marketing carriers!</a:t>
            </a:r>
          </a:p>
        </p:txBody>
      </p:sp>
    </p:spTree>
    <p:extLst>
      <p:ext uri="{BB962C8B-B14F-4D97-AF65-F5344CB8AC3E}">
        <p14:creationId xmlns:p14="http://schemas.microsoft.com/office/powerpoint/2010/main" val="130069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A856-EBCF-4894-949C-9EFA2169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52CF-E8B4-4535-B2D9-D324AA20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and notebooks at: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https://github.com/dcashon/bigdata2019_project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/>
              <a:t>Using external databases: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https://docs.microsoft.com/en-us/azure/sql-database/sql-database-spark-connector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1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195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Crunching Airline Data with Spark</vt:lpstr>
      <vt:lpstr>Preprocessing</vt:lpstr>
      <vt:lpstr>Fun with JDBC</vt:lpstr>
      <vt:lpstr>Metadata of the data </vt:lpstr>
      <vt:lpstr>Global Visualizations – Carriers </vt:lpstr>
      <vt:lpstr>Global Visualizations – Top 12 Destinations</vt:lpstr>
      <vt:lpstr>Global Visualizations – Market Trends</vt:lpstr>
      <vt:lpstr>Visualizations – Our State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Crunching Airline Data with Spark</dc:title>
  <dc:creator>Daniel Cashon</dc:creator>
  <cp:lastModifiedBy>Daniel Cashon</cp:lastModifiedBy>
  <cp:revision>22</cp:revision>
  <dcterms:created xsi:type="dcterms:W3CDTF">2019-12-11T22:00:04Z</dcterms:created>
  <dcterms:modified xsi:type="dcterms:W3CDTF">2019-12-12T00:08:18Z</dcterms:modified>
</cp:coreProperties>
</file>