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5"/>
  </p:notesMasterIdLst>
  <p:sldIdLst>
    <p:sldId id="256" r:id="rId2"/>
    <p:sldId id="257" r:id="rId3"/>
    <p:sldId id="258" r:id="rId4"/>
    <p:sldId id="263" r:id="rId5"/>
    <p:sldId id="265" r:id="rId6"/>
    <p:sldId id="264" r:id="rId7"/>
    <p:sldId id="259" r:id="rId8"/>
    <p:sldId id="260" r:id="rId9"/>
    <p:sldId id="261" r:id="rId10"/>
    <p:sldId id="262" r:id="rId11"/>
    <p:sldId id="266" r:id="rId12"/>
    <p:sldId id="267" r:id="rId13"/>
    <p:sldId id="268" r:id="rId14"/>
    <p:sldId id="269" r:id="rId15"/>
    <p:sldId id="275" r:id="rId16"/>
    <p:sldId id="270" r:id="rId17"/>
    <p:sldId id="271" r:id="rId18"/>
    <p:sldId id="272" r:id="rId19"/>
    <p:sldId id="273" r:id="rId20"/>
    <p:sldId id="274"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02"/>
    <p:restoredTop sz="94648"/>
  </p:normalViewPr>
  <p:slideViewPr>
    <p:cSldViewPr snapToGrid="0">
      <p:cViewPr>
        <p:scale>
          <a:sx n="92" d="100"/>
          <a:sy n="92" d="100"/>
        </p:scale>
        <p:origin x="256"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E6BA1-17ED-4306-8E04-A660E34DB36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618ECCC-DCB8-4398-AB9E-7A95563EFBF2}">
      <dgm:prSet/>
      <dgm:spPr/>
      <dgm:t>
        <a:bodyPr/>
        <a:lstStyle/>
        <a:p>
          <a:r>
            <a:rPr lang="en-US"/>
            <a:t>Will utilize and compare Logistic Regression, Random Forest, and XGBoost.</a:t>
          </a:r>
        </a:p>
      </dgm:t>
    </dgm:pt>
    <dgm:pt modelId="{64128AED-886D-4CE6-82F8-366A5FF52ECD}" type="parTrans" cxnId="{5D12ACF8-F802-449C-A3F1-AD2B7D6CF8D7}">
      <dgm:prSet/>
      <dgm:spPr/>
      <dgm:t>
        <a:bodyPr/>
        <a:lstStyle/>
        <a:p>
          <a:endParaRPr lang="en-US"/>
        </a:p>
      </dgm:t>
    </dgm:pt>
    <dgm:pt modelId="{41DE24D2-1081-4606-87DE-FE95F9AFDCFD}" type="sibTrans" cxnId="{5D12ACF8-F802-449C-A3F1-AD2B7D6CF8D7}">
      <dgm:prSet/>
      <dgm:spPr/>
      <dgm:t>
        <a:bodyPr/>
        <a:lstStyle/>
        <a:p>
          <a:endParaRPr lang="en-US"/>
        </a:p>
      </dgm:t>
    </dgm:pt>
    <dgm:pt modelId="{0D8EBCF0-8630-49D0-B6CB-B3C96F785D77}">
      <dgm:prSet/>
      <dgm:spPr/>
      <dgm:t>
        <a:bodyPr/>
        <a:lstStyle/>
        <a:p>
          <a:r>
            <a:rPr lang="en-US"/>
            <a:t>Will use scikit-learn’s grid search and pipeline modules in order to automate and tune for best parameters.</a:t>
          </a:r>
        </a:p>
      </dgm:t>
    </dgm:pt>
    <dgm:pt modelId="{7F660F38-CA43-4DF5-BFB4-3340D02A31A9}" type="parTrans" cxnId="{6C81008A-AD2E-4357-8D31-D41EEC984F0F}">
      <dgm:prSet/>
      <dgm:spPr/>
      <dgm:t>
        <a:bodyPr/>
        <a:lstStyle/>
        <a:p>
          <a:endParaRPr lang="en-US"/>
        </a:p>
      </dgm:t>
    </dgm:pt>
    <dgm:pt modelId="{03920DBD-09DD-4794-A17C-88AAEBAC72AA}" type="sibTrans" cxnId="{6C81008A-AD2E-4357-8D31-D41EEC984F0F}">
      <dgm:prSet/>
      <dgm:spPr/>
      <dgm:t>
        <a:bodyPr/>
        <a:lstStyle/>
        <a:p>
          <a:endParaRPr lang="en-US"/>
        </a:p>
      </dgm:t>
    </dgm:pt>
    <dgm:pt modelId="{608535E8-C14E-4A7B-B25B-0996238A41D3}">
      <dgm:prSet/>
      <dgm:spPr/>
      <dgm:t>
        <a:bodyPr/>
        <a:lstStyle/>
        <a:p>
          <a:r>
            <a:rPr lang="en-US"/>
            <a:t>Use precision, recall and AUC scores to drive my model selection.</a:t>
          </a:r>
        </a:p>
      </dgm:t>
    </dgm:pt>
    <dgm:pt modelId="{D1051A0B-BCC4-4693-A288-88DA3904A7AB}" type="parTrans" cxnId="{1B1BF684-F8BF-42A9-9CED-DCF51FC7EEE5}">
      <dgm:prSet/>
      <dgm:spPr/>
      <dgm:t>
        <a:bodyPr/>
        <a:lstStyle/>
        <a:p>
          <a:endParaRPr lang="en-US"/>
        </a:p>
      </dgm:t>
    </dgm:pt>
    <dgm:pt modelId="{93C70F83-472D-4906-A0D0-C90F17DD25A0}" type="sibTrans" cxnId="{1B1BF684-F8BF-42A9-9CED-DCF51FC7EEE5}">
      <dgm:prSet/>
      <dgm:spPr/>
      <dgm:t>
        <a:bodyPr/>
        <a:lstStyle/>
        <a:p>
          <a:endParaRPr lang="en-US"/>
        </a:p>
      </dgm:t>
    </dgm:pt>
    <dgm:pt modelId="{D9230565-02BA-A64F-9CDD-6797EDC3E5E5}" type="pres">
      <dgm:prSet presAssocID="{070E6BA1-17ED-4306-8E04-A660E34DB368}" presName="hierChild1" presStyleCnt="0">
        <dgm:presLayoutVars>
          <dgm:chPref val="1"/>
          <dgm:dir/>
          <dgm:animOne val="branch"/>
          <dgm:animLvl val="lvl"/>
          <dgm:resizeHandles/>
        </dgm:presLayoutVars>
      </dgm:prSet>
      <dgm:spPr/>
    </dgm:pt>
    <dgm:pt modelId="{784A81AF-F050-8047-A2D2-2D9CFE41022A}" type="pres">
      <dgm:prSet presAssocID="{5618ECCC-DCB8-4398-AB9E-7A95563EFBF2}" presName="hierRoot1" presStyleCnt="0"/>
      <dgm:spPr/>
    </dgm:pt>
    <dgm:pt modelId="{2272BAAD-C703-8045-BA45-02B5C1D35F87}" type="pres">
      <dgm:prSet presAssocID="{5618ECCC-DCB8-4398-AB9E-7A95563EFBF2}" presName="composite" presStyleCnt="0"/>
      <dgm:spPr/>
    </dgm:pt>
    <dgm:pt modelId="{020173CF-C84B-1942-9DFE-1B2145C2A25B}" type="pres">
      <dgm:prSet presAssocID="{5618ECCC-DCB8-4398-AB9E-7A95563EFBF2}" presName="background" presStyleLbl="node0" presStyleIdx="0" presStyleCnt="3"/>
      <dgm:spPr/>
    </dgm:pt>
    <dgm:pt modelId="{D4BE3578-B202-424C-A558-9D0CBC2415D2}" type="pres">
      <dgm:prSet presAssocID="{5618ECCC-DCB8-4398-AB9E-7A95563EFBF2}" presName="text" presStyleLbl="fgAcc0" presStyleIdx="0" presStyleCnt="3">
        <dgm:presLayoutVars>
          <dgm:chPref val="3"/>
        </dgm:presLayoutVars>
      </dgm:prSet>
      <dgm:spPr/>
    </dgm:pt>
    <dgm:pt modelId="{2816EA99-8A52-F74B-A9BE-E2F2C0D3F328}" type="pres">
      <dgm:prSet presAssocID="{5618ECCC-DCB8-4398-AB9E-7A95563EFBF2}" presName="hierChild2" presStyleCnt="0"/>
      <dgm:spPr/>
    </dgm:pt>
    <dgm:pt modelId="{89856BFD-D878-774C-9D6E-2D2619468B92}" type="pres">
      <dgm:prSet presAssocID="{0D8EBCF0-8630-49D0-B6CB-B3C96F785D77}" presName="hierRoot1" presStyleCnt="0"/>
      <dgm:spPr/>
    </dgm:pt>
    <dgm:pt modelId="{370C147C-6737-C845-A4CB-1B9A03B06B85}" type="pres">
      <dgm:prSet presAssocID="{0D8EBCF0-8630-49D0-B6CB-B3C96F785D77}" presName="composite" presStyleCnt="0"/>
      <dgm:spPr/>
    </dgm:pt>
    <dgm:pt modelId="{5D95849E-510F-FB4B-9BFE-8659385BC884}" type="pres">
      <dgm:prSet presAssocID="{0D8EBCF0-8630-49D0-B6CB-B3C96F785D77}" presName="background" presStyleLbl="node0" presStyleIdx="1" presStyleCnt="3"/>
      <dgm:spPr/>
    </dgm:pt>
    <dgm:pt modelId="{4604D80E-7B39-7948-A583-7947D4EE82A7}" type="pres">
      <dgm:prSet presAssocID="{0D8EBCF0-8630-49D0-B6CB-B3C96F785D77}" presName="text" presStyleLbl="fgAcc0" presStyleIdx="1" presStyleCnt="3">
        <dgm:presLayoutVars>
          <dgm:chPref val="3"/>
        </dgm:presLayoutVars>
      </dgm:prSet>
      <dgm:spPr/>
    </dgm:pt>
    <dgm:pt modelId="{CBDC68F8-4CD1-EC4B-8B2F-20154F4BFB84}" type="pres">
      <dgm:prSet presAssocID="{0D8EBCF0-8630-49D0-B6CB-B3C96F785D77}" presName="hierChild2" presStyleCnt="0"/>
      <dgm:spPr/>
    </dgm:pt>
    <dgm:pt modelId="{C91CA708-FA3F-CB4B-BC32-EE9E22B09519}" type="pres">
      <dgm:prSet presAssocID="{608535E8-C14E-4A7B-B25B-0996238A41D3}" presName="hierRoot1" presStyleCnt="0"/>
      <dgm:spPr/>
    </dgm:pt>
    <dgm:pt modelId="{680F60E5-6F77-4247-90FA-C506EA28F088}" type="pres">
      <dgm:prSet presAssocID="{608535E8-C14E-4A7B-B25B-0996238A41D3}" presName="composite" presStyleCnt="0"/>
      <dgm:spPr/>
    </dgm:pt>
    <dgm:pt modelId="{D78166E8-4067-4C4A-A24F-7A3C4DFE4067}" type="pres">
      <dgm:prSet presAssocID="{608535E8-C14E-4A7B-B25B-0996238A41D3}" presName="background" presStyleLbl="node0" presStyleIdx="2" presStyleCnt="3"/>
      <dgm:spPr/>
    </dgm:pt>
    <dgm:pt modelId="{DAA9D931-A8A1-2C42-8203-36A758EDFB9B}" type="pres">
      <dgm:prSet presAssocID="{608535E8-C14E-4A7B-B25B-0996238A41D3}" presName="text" presStyleLbl="fgAcc0" presStyleIdx="2" presStyleCnt="3">
        <dgm:presLayoutVars>
          <dgm:chPref val="3"/>
        </dgm:presLayoutVars>
      </dgm:prSet>
      <dgm:spPr/>
    </dgm:pt>
    <dgm:pt modelId="{D9889459-620F-B149-BFEE-3F25A7D97249}" type="pres">
      <dgm:prSet presAssocID="{608535E8-C14E-4A7B-B25B-0996238A41D3}" presName="hierChild2" presStyleCnt="0"/>
      <dgm:spPr/>
    </dgm:pt>
  </dgm:ptLst>
  <dgm:cxnLst>
    <dgm:cxn modelId="{87304805-7DDA-0845-8A49-B59864F2F200}" type="presOf" srcId="{608535E8-C14E-4A7B-B25B-0996238A41D3}" destId="{DAA9D931-A8A1-2C42-8203-36A758EDFB9B}" srcOrd="0" destOrd="0" presId="urn:microsoft.com/office/officeart/2005/8/layout/hierarchy1"/>
    <dgm:cxn modelId="{CB475915-0BCF-854A-A369-C677F187CE84}" type="presOf" srcId="{0D8EBCF0-8630-49D0-B6CB-B3C96F785D77}" destId="{4604D80E-7B39-7948-A583-7947D4EE82A7}" srcOrd="0" destOrd="0" presId="urn:microsoft.com/office/officeart/2005/8/layout/hierarchy1"/>
    <dgm:cxn modelId="{33E43984-A1EE-AC40-A740-0A3890B6F8B2}" type="presOf" srcId="{5618ECCC-DCB8-4398-AB9E-7A95563EFBF2}" destId="{D4BE3578-B202-424C-A558-9D0CBC2415D2}" srcOrd="0" destOrd="0" presId="urn:microsoft.com/office/officeart/2005/8/layout/hierarchy1"/>
    <dgm:cxn modelId="{1B1BF684-F8BF-42A9-9CED-DCF51FC7EEE5}" srcId="{070E6BA1-17ED-4306-8E04-A660E34DB368}" destId="{608535E8-C14E-4A7B-B25B-0996238A41D3}" srcOrd="2" destOrd="0" parTransId="{D1051A0B-BCC4-4693-A288-88DA3904A7AB}" sibTransId="{93C70F83-472D-4906-A0D0-C90F17DD25A0}"/>
    <dgm:cxn modelId="{6C81008A-AD2E-4357-8D31-D41EEC984F0F}" srcId="{070E6BA1-17ED-4306-8E04-A660E34DB368}" destId="{0D8EBCF0-8630-49D0-B6CB-B3C96F785D77}" srcOrd="1" destOrd="0" parTransId="{7F660F38-CA43-4DF5-BFB4-3340D02A31A9}" sibTransId="{03920DBD-09DD-4794-A17C-88AAEBAC72AA}"/>
    <dgm:cxn modelId="{00CF95DD-7032-6C49-8FA1-400040FF0833}" type="presOf" srcId="{070E6BA1-17ED-4306-8E04-A660E34DB368}" destId="{D9230565-02BA-A64F-9CDD-6797EDC3E5E5}" srcOrd="0" destOrd="0" presId="urn:microsoft.com/office/officeart/2005/8/layout/hierarchy1"/>
    <dgm:cxn modelId="{5D12ACF8-F802-449C-A3F1-AD2B7D6CF8D7}" srcId="{070E6BA1-17ED-4306-8E04-A660E34DB368}" destId="{5618ECCC-DCB8-4398-AB9E-7A95563EFBF2}" srcOrd="0" destOrd="0" parTransId="{64128AED-886D-4CE6-82F8-366A5FF52ECD}" sibTransId="{41DE24D2-1081-4606-87DE-FE95F9AFDCFD}"/>
    <dgm:cxn modelId="{EE2A12B3-43E5-D144-8D96-D7AE5B0FE463}" type="presParOf" srcId="{D9230565-02BA-A64F-9CDD-6797EDC3E5E5}" destId="{784A81AF-F050-8047-A2D2-2D9CFE41022A}" srcOrd="0" destOrd="0" presId="urn:microsoft.com/office/officeart/2005/8/layout/hierarchy1"/>
    <dgm:cxn modelId="{1611D03A-7501-7F4C-89E5-B210D9EE8DA1}" type="presParOf" srcId="{784A81AF-F050-8047-A2D2-2D9CFE41022A}" destId="{2272BAAD-C703-8045-BA45-02B5C1D35F87}" srcOrd="0" destOrd="0" presId="urn:microsoft.com/office/officeart/2005/8/layout/hierarchy1"/>
    <dgm:cxn modelId="{13E7BA27-DAD2-ED44-964E-5C531DDA7737}" type="presParOf" srcId="{2272BAAD-C703-8045-BA45-02B5C1D35F87}" destId="{020173CF-C84B-1942-9DFE-1B2145C2A25B}" srcOrd="0" destOrd="0" presId="urn:microsoft.com/office/officeart/2005/8/layout/hierarchy1"/>
    <dgm:cxn modelId="{A84F3964-1970-254E-AA07-3204AFA019C9}" type="presParOf" srcId="{2272BAAD-C703-8045-BA45-02B5C1D35F87}" destId="{D4BE3578-B202-424C-A558-9D0CBC2415D2}" srcOrd="1" destOrd="0" presId="urn:microsoft.com/office/officeart/2005/8/layout/hierarchy1"/>
    <dgm:cxn modelId="{9A4DCA8F-6B00-974F-BDB8-C7F7D75F0B67}" type="presParOf" srcId="{784A81AF-F050-8047-A2D2-2D9CFE41022A}" destId="{2816EA99-8A52-F74B-A9BE-E2F2C0D3F328}" srcOrd="1" destOrd="0" presId="urn:microsoft.com/office/officeart/2005/8/layout/hierarchy1"/>
    <dgm:cxn modelId="{9620DF32-05C5-A74A-8E72-E7BAC0FB5A39}" type="presParOf" srcId="{D9230565-02BA-A64F-9CDD-6797EDC3E5E5}" destId="{89856BFD-D878-774C-9D6E-2D2619468B92}" srcOrd="1" destOrd="0" presId="urn:microsoft.com/office/officeart/2005/8/layout/hierarchy1"/>
    <dgm:cxn modelId="{DF8D5764-25FE-4D4C-BDFD-04FF9A4F48E0}" type="presParOf" srcId="{89856BFD-D878-774C-9D6E-2D2619468B92}" destId="{370C147C-6737-C845-A4CB-1B9A03B06B85}" srcOrd="0" destOrd="0" presId="urn:microsoft.com/office/officeart/2005/8/layout/hierarchy1"/>
    <dgm:cxn modelId="{1D414EC4-89E0-D942-83CD-B73D02DEB73D}" type="presParOf" srcId="{370C147C-6737-C845-A4CB-1B9A03B06B85}" destId="{5D95849E-510F-FB4B-9BFE-8659385BC884}" srcOrd="0" destOrd="0" presId="urn:microsoft.com/office/officeart/2005/8/layout/hierarchy1"/>
    <dgm:cxn modelId="{D1DB3E0C-CA10-8C49-89E9-F6706F13D627}" type="presParOf" srcId="{370C147C-6737-C845-A4CB-1B9A03B06B85}" destId="{4604D80E-7B39-7948-A583-7947D4EE82A7}" srcOrd="1" destOrd="0" presId="urn:microsoft.com/office/officeart/2005/8/layout/hierarchy1"/>
    <dgm:cxn modelId="{F3CCCD93-2494-1C44-8367-B19120D88608}" type="presParOf" srcId="{89856BFD-D878-774C-9D6E-2D2619468B92}" destId="{CBDC68F8-4CD1-EC4B-8B2F-20154F4BFB84}" srcOrd="1" destOrd="0" presId="urn:microsoft.com/office/officeart/2005/8/layout/hierarchy1"/>
    <dgm:cxn modelId="{A1D1A07E-DD39-FF41-81CB-7D0C35C544FD}" type="presParOf" srcId="{D9230565-02BA-A64F-9CDD-6797EDC3E5E5}" destId="{C91CA708-FA3F-CB4B-BC32-EE9E22B09519}" srcOrd="2" destOrd="0" presId="urn:microsoft.com/office/officeart/2005/8/layout/hierarchy1"/>
    <dgm:cxn modelId="{6C1EFF57-FB5F-E042-9C65-B137CE6BA3F4}" type="presParOf" srcId="{C91CA708-FA3F-CB4B-BC32-EE9E22B09519}" destId="{680F60E5-6F77-4247-90FA-C506EA28F088}" srcOrd="0" destOrd="0" presId="urn:microsoft.com/office/officeart/2005/8/layout/hierarchy1"/>
    <dgm:cxn modelId="{60AFADCE-43BB-3945-A644-EC46F66FBBBC}" type="presParOf" srcId="{680F60E5-6F77-4247-90FA-C506EA28F088}" destId="{D78166E8-4067-4C4A-A24F-7A3C4DFE4067}" srcOrd="0" destOrd="0" presId="urn:microsoft.com/office/officeart/2005/8/layout/hierarchy1"/>
    <dgm:cxn modelId="{38BF7AAA-F1BD-564B-A35D-61DBD71ED5B5}" type="presParOf" srcId="{680F60E5-6F77-4247-90FA-C506EA28F088}" destId="{DAA9D931-A8A1-2C42-8203-36A758EDFB9B}" srcOrd="1" destOrd="0" presId="urn:microsoft.com/office/officeart/2005/8/layout/hierarchy1"/>
    <dgm:cxn modelId="{F4A7E321-E291-0F41-89EB-60FDEC7A8521}" type="presParOf" srcId="{C91CA708-FA3F-CB4B-BC32-EE9E22B09519}" destId="{D9889459-620F-B149-BFEE-3F25A7D972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73A0DD-74D0-4DB7-928A-DC839047112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F7D8A14-754C-4ECE-B18F-0C39CA7B9CDC}">
      <dgm:prSet/>
      <dgm:spPr/>
      <dgm:t>
        <a:bodyPr/>
        <a:lstStyle/>
        <a:p>
          <a:r>
            <a:rPr lang="en-US" b="0" i="0"/>
            <a:t>ROC Curve is generated by varying threshold from 0 to 1. Which helps visualize the tradeoff between sensitivity and specificity and helps us understand how well-separated our populations are.</a:t>
          </a:r>
          <a:endParaRPr lang="en-US"/>
        </a:p>
      </dgm:t>
    </dgm:pt>
    <dgm:pt modelId="{CF16DA8B-8C32-4A6F-BE3F-BEF7F5154A22}" type="parTrans" cxnId="{3DCE0BFF-9BFE-4EC6-88E5-2224BC5583DC}">
      <dgm:prSet/>
      <dgm:spPr/>
      <dgm:t>
        <a:bodyPr/>
        <a:lstStyle/>
        <a:p>
          <a:endParaRPr lang="en-US"/>
        </a:p>
      </dgm:t>
    </dgm:pt>
    <dgm:pt modelId="{ECF11F69-85AE-4DF0-A47F-D75AC01F0475}" type="sibTrans" cxnId="{3DCE0BFF-9BFE-4EC6-88E5-2224BC5583DC}">
      <dgm:prSet/>
      <dgm:spPr/>
      <dgm:t>
        <a:bodyPr/>
        <a:lstStyle/>
        <a:p>
          <a:endParaRPr lang="en-US"/>
        </a:p>
      </dgm:t>
    </dgm:pt>
    <dgm:pt modelId="{84E4230B-0B09-46F7-9077-F71F56F317B8}">
      <dgm:prSet/>
      <dgm:spPr/>
      <dgm:t>
        <a:bodyPr/>
        <a:lstStyle/>
        <a:p>
          <a:r>
            <a:rPr lang="en-US" b="0" i="0"/>
            <a:t>When evaluating ROC AUC, the closer to 1 indicates the best model. XGBoost outperforms the RandomForest model by 20%. A score closer to 1 indicates a good separation of our positive and negative populations.</a:t>
          </a:r>
          <a:endParaRPr lang="en-US"/>
        </a:p>
      </dgm:t>
    </dgm:pt>
    <dgm:pt modelId="{9A357B00-AB35-4FD7-8463-54C46AC486C9}" type="parTrans" cxnId="{B6C8E10D-55DC-44F9-96AF-FC17DD0CBA49}">
      <dgm:prSet/>
      <dgm:spPr/>
      <dgm:t>
        <a:bodyPr/>
        <a:lstStyle/>
        <a:p>
          <a:endParaRPr lang="en-US"/>
        </a:p>
      </dgm:t>
    </dgm:pt>
    <dgm:pt modelId="{FA6B157F-662F-4E3B-A00A-FD64E848A468}" type="sibTrans" cxnId="{B6C8E10D-55DC-44F9-96AF-FC17DD0CBA49}">
      <dgm:prSet/>
      <dgm:spPr/>
      <dgm:t>
        <a:bodyPr/>
        <a:lstStyle/>
        <a:p>
          <a:endParaRPr lang="en-US"/>
        </a:p>
      </dgm:t>
    </dgm:pt>
    <dgm:pt modelId="{E16F9D35-8F93-4ED6-A8AE-E979426D4562}">
      <dgm:prSet/>
      <dgm:spPr/>
      <dgm:t>
        <a:bodyPr/>
        <a:lstStyle/>
        <a:p>
          <a:r>
            <a:rPr lang="en-US" b="0" i="0"/>
            <a:t>Logistic Regression trails by .20 and is closer to that .5 threshold which would make the model closer to having positive and negative populations overlapping. Which is bad.</a:t>
          </a:r>
          <a:endParaRPr lang="en-US"/>
        </a:p>
      </dgm:t>
    </dgm:pt>
    <dgm:pt modelId="{65514470-FA9F-458D-9511-C3C15B59E90A}" type="parTrans" cxnId="{8041E4B8-C5FF-453C-9E44-DC11611E9182}">
      <dgm:prSet/>
      <dgm:spPr/>
      <dgm:t>
        <a:bodyPr/>
        <a:lstStyle/>
        <a:p>
          <a:endParaRPr lang="en-US"/>
        </a:p>
      </dgm:t>
    </dgm:pt>
    <dgm:pt modelId="{2EF6B131-44E9-4D44-9DA9-C592DABAB8B3}" type="sibTrans" cxnId="{8041E4B8-C5FF-453C-9E44-DC11611E9182}">
      <dgm:prSet/>
      <dgm:spPr/>
      <dgm:t>
        <a:bodyPr/>
        <a:lstStyle/>
        <a:p>
          <a:endParaRPr lang="en-US"/>
        </a:p>
      </dgm:t>
    </dgm:pt>
    <dgm:pt modelId="{514B026F-5C01-3C47-BBA8-2F9E5E62B4A0}" type="pres">
      <dgm:prSet presAssocID="{3E73A0DD-74D0-4DB7-928A-DC839047112C}" presName="vert0" presStyleCnt="0">
        <dgm:presLayoutVars>
          <dgm:dir/>
          <dgm:animOne val="branch"/>
          <dgm:animLvl val="lvl"/>
        </dgm:presLayoutVars>
      </dgm:prSet>
      <dgm:spPr/>
    </dgm:pt>
    <dgm:pt modelId="{CC657979-1FC1-104D-ABA8-E45697926F75}" type="pres">
      <dgm:prSet presAssocID="{BF7D8A14-754C-4ECE-B18F-0C39CA7B9CDC}" presName="thickLine" presStyleLbl="alignNode1" presStyleIdx="0" presStyleCnt="3"/>
      <dgm:spPr/>
    </dgm:pt>
    <dgm:pt modelId="{B032DE48-61F5-0946-9831-243458BC4EE7}" type="pres">
      <dgm:prSet presAssocID="{BF7D8A14-754C-4ECE-B18F-0C39CA7B9CDC}" presName="horz1" presStyleCnt="0"/>
      <dgm:spPr/>
    </dgm:pt>
    <dgm:pt modelId="{F92294C6-DD3E-1841-9975-ABFE3D77F6EF}" type="pres">
      <dgm:prSet presAssocID="{BF7D8A14-754C-4ECE-B18F-0C39CA7B9CDC}" presName="tx1" presStyleLbl="revTx" presStyleIdx="0" presStyleCnt="3"/>
      <dgm:spPr/>
    </dgm:pt>
    <dgm:pt modelId="{E4F2B7F8-82A9-B14C-8E2F-7E091D83C41F}" type="pres">
      <dgm:prSet presAssocID="{BF7D8A14-754C-4ECE-B18F-0C39CA7B9CDC}" presName="vert1" presStyleCnt="0"/>
      <dgm:spPr/>
    </dgm:pt>
    <dgm:pt modelId="{09350B6C-9603-3143-88B3-8F1B7C342C68}" type="pres">
      <dgm:prSet presAssocID="{84E4230B-0B09-46F7-9077-F71F56F317B8}" presName="thickLine" presStyleLbl="alignNode1" presStyleIdx="1" presStyleCnt="3"/>
      <dgm:spPr/>
    </dgm:pt>
    <dgm:pt modelId="{D84B27C8-AD6B-D04F-B481-E1746013738B}" type="pres">
      <dgm:prSet presAssocID="{84E4230B-0B09-46F7-9077-F71F56F317B8}" presName="horz1" presStyleCnt="0"/>
      <dgm:spPr/>
    </dgm:pt>
    <dgm:pt modelId="{0D9BEDC3-CA4B-A04A-8B1B-8889C8B6390D}" type="pres">
      <dgm:prSet presAssocID="{84E4230B-0B09-46F7-9077-F71F56F317B8}" presName="tx1" presStyleLbl="revTx" presStyleIdx="1" presStyleCnt="3"/>
      <dgm:spPr/>
    </dgm:pt>
    <dgm:pt modelId="{A932840D-7AB3-1049-97F1-A1935ACE16F5}" type="pres">
      <dgm:prSet presAssocID="{84E4230B-0B09-46F7-9077-F71F56F317B8}" presName="vert1" presStyleCnt="0"/>
      <dgm:spPr/>
    </dgm:pt>
    <dgm:pt modelId="{E7207D65-C745-2141-BF62-931B446A46ED}" type="pres">
      <dgm:prSet presAssocID="{E16F9D35-8F93-4ED6-A8AE-E979426D4562}" presName="thickLine" presStyleLbl="alignNode1" presStyleIdx="2" presStyleCnt="3"/>
      <dgm:spPr/>
    </dgm:pt>
    <dgm:pt modelId="{3D7631CF-AF3A-354E-8371-0A33B323A8A8}" type="pres">
      <dgm:prSet presAssocID="{E16F9D35-8F93-4ED6-A8AE-E979426D4562}" presName="horz1" presStyleCnt="0"/>
      <dgm:spPr/>
    </dgm:pt>
    <dgm:pt modelId="{B1CC271B-6F66-7A44-B752-C55F5BC7C21B}" type="pres">
      <dgm:prSet presAssocID="{E16F9D35-8F93-4ED6-A8AE-E979426D4562}" presName="tx1" presStyleLbl="revTx" presStyleIdx="2" presStyleCnt="3"/>
      <dgm:spPr/>
    </dgm:pt>
    <dgm:pt modelId="{7032882E-D34E-054F-9F46-3E543A34F820}" type="pres">
      <dgm:prSet presAssocID="{E16F9D35-8F93-4ED6-A8AE-E979426D4562}" presName="vert1" presStyleCnt="0"/>
      <dgm:spPr/>
    </dgm:pt>
  </dgm:ptLst>
  <dgm:cxnLst>
    <dgm:cxn modelId="{B6C8E10D-55DC-44F9-96AF-FC17DD0CBA49}" srcId="{3E73A0DD-74D0-4DB7-928A-DC839047112C}" destId="{84E4230B-0B09-46F7-9077-F71F56F317B8}" srcOrd="1" destOrd="0" parTransId="{9A357B00-AB35-4FD7-8463-54C46AC486C9}" sibTransId="{FA6B157F-662F-4E3B-A00A-FD64E848A468}"/>
    <dgm:cxn modelId="{F1F30912-45A9-3D47-93A1-670E19656614}" type="presOf" srcId="{84E4230B-0B09-46F7-9077-F71F56F317B8}" destId="{0D9BEDC3-CA4B-A04A-8B1B-8889C8B6390D}" srcOrd="0" destOrd="0" presId="urn:microsoft.com/office/officeart/2008/layout/LinedList"/>
    <dgm:cxn modelId="{4580963B-B42B-9F40-B73A-D4B68DC8F6BD}" type="presOf" srcId="{BF7D8A14-754C-4ECE-B18F-0C39CA7B9CDC}" destId="{F92294C6-DD3E-1841-9975-ABFE3D77F6EF}" srcOrd="0" destOrd="0" presId="urn:microsoft.com/office/officeart/2008/layout/LinedList"/>
    <dgm:cxn modelId="{B0A32E75-C856-9049-87C0-192A29E758F7}" type="presOf" srcId="{E16F9D35-8F93-4ED6-A8AE-E979426D4562}" destId="{B1CC271B-6F66-7A44-B752-C55F5BC7C21B}" srcOrd="0" destOrd="0" presId="urn:microsoft.com/office/officeart/2008/layout/LinedList"/>
    <dgm:cxn modelId="{8041E4B8-C5FF-453C-9E44-DC11611E9182}" srcId="{3E73A0DD-74D0-4DB7-928A-DC839047112C}" destId="{E16F9D35-8F93-4ED6-A8AE-E979426D4562}" srcOrd="2" destOrd="0" parTransId="{65514470-FA9F-458D-9511-C3C15B59E90A}" sibTransId="{2EF6B131-44E9-4D44-9DA9-C592DABAB8B3}"/>
    <dgm:cxn modelId="{746D37D6-30B0-754F-99CD-15E343B64FF7}" type="presOf" srcId="{3E73A0DD-74D0-4DB7-928A-DC839047112C}" destId="{514B026F-5C01-3C47-BBA8-2F9E5E62B4A0}" srcOrd="0" destOrd="0" presId="urn:microsoft.com/office/officeart/2008/layout/LinedList"/>
    <dgm:cxn modelId="{3DCE0BFF-9BFE-4EC6-88E5-2224BC5583DC}" srcId="{3E73A0DD-74D0-4DB7-928A-DC839047112C}" destId="{BF7D8A14-754C-4ECE-B18F-0C39CA7B9CDC}" srcOrd="0" destOrd="0" parTransId="{CF16DA8B-8C32-4A6F-BE3F-BEF7F5154A22}" sibTransId="{ECF11F69-85AE-4DF0-A47F-D75AC01F0475}"/>
    <dgm:cxn modelId="{5C1BB5D3-C7C8-D040-B8E2-C7C7600E3377}" type="presParOf" srcId="{514B026F-5C01-3C47-BBA8-2F9E5E62B4A0}" destId="{CC657979-1FC1-104D-ABA8-E45697926F75}" srcOrd="0" destOrd="0" presId="urn:microsoft.com/office/officeart/2008/layout/LinedList"/>
    <dgm:cxn modelId="{89B52306-8A2B-C144-9350-CE13F7777B62}" type="presParOf" srcId="{514B026F-5C01-3C47-BBA8-2F9E5E62B4A0}" destId="{B032DE48-61F5-0946-9831-243458BC4EE7}" srcOrd="1" destOrd="0" presId="urn:microsoft.com/office/officeart/2008/layout/LinedList"/>
    <dgm:cxn modelId="{55021CFA-87B7-CF44-85E0-5B1A6EAD72D0}" type="presParOf" srcId="{B032DE48-61F5-0946-9831-243458BC4EE7}" destId="{F92294C6-DD3E-1841-9975-ABFE3D77F6EF}" srcOrd="0" destOrd="0" presId="urn:microsoft.com/office/officeart/2008/layout/LinedList"/>
    <dgm:cxn modelId="{2ACE8E30-034B-C94D-BCBA-8CD662430320}" type="presParOf" srcId="{B032DE48-61F5-0946-9831-243458BC4EE7}" destId="{E4F2B7F8-82A9-B14C-8E2F-7E091D83C41F}" srcOrd="1" destOrd="0" presId="urn:microsoft.com/office/officeart/2008/layout/LinedList"/>
    <dgm:cxn modelId="{39D820C2-8F58-9C4B-95B1-B156B5F4A91E}" type="presParOf" srcId="{514B026F-5C01-3C47-BBA8-2F9E5E62B4A0}" destId="{09350B6C-9603-3143-88B3-8F1B7C342C68}" srcOrd="2" destOrd="0" presId="urn:microsoft.com/office/officeart/2008/layout/LinedList"/>
    <dgm:cxn modelId="{D0D04554-8669-624F-B7C6-E9CD4444E0C4}" type="presParOf" srcId="{514B026F-5C01-3C47-BBA8-2F9E5E62B4A0}" destId="{D84B27C8-AD6B-D04F-B481-E1746013738B}" srcOrd="3" destOrd="0" presId="urn:microsoft.com/office/officeart/2008/layout/LinedList"/>
    <dgm:cxn modelId="{35E2AC3C-D05B-AC42-A357-200046AF364C}" type="presParOf" srcId="{D84B27C8-AD6B-D04F-B481-E1746013738B}" destId="{0D9BEDC3-CA4B-A04A-8B1B-8889C8B6390D}" srcOrd="0" destOrd="0" presId="urn:microsoft.com/office/officeart/2008/layout/LinedList"/>
    <dgm:cxn modelId="{9E3EDF32-BDA7-BE49-92F8-3B045BF67FAF}" type="presParOf" srcId="{D84B27C8-AD6B-D04F-B481-E1746013738B}" destId="{A932840D-7AB3-1049-97F1-A1935ACE16F5}" srcOrd="1" destOrd="0" presId="urn:microsoft.com/office/officeart/2008/layout/LinedList"/>
    <dgm:cxn modelId="{B6D982E3-F3DE-D043-B34E-907162DC5279}" type="presParOf" srcId="{514B026F-5C01-3C47-BBA8-2F9E5E62B4A0}" destId="{E7207D65-C745-2141-BF62-931B446A46ED}" srcOrd="4" destOrd="0" presId="urn:microsoft.com/office/officeart/2008/layout/LinedList"/>
    <dgm:cxn modelId="{A3875CF4-4E71-F347-B12D-1B13A83AFF70}" type="presParOf" srcId="{514B026F-5C01-3C47-BBA8-2F9E5E62B4A0}" destId="{3D7631CF-AF3A-354E-8371-0A33B323A8A8}" srcOrd="5" destOrd="0" presId="urn:microsoft.com/office/officeart/2008/layout/LinedList"/>
    <dgm:cxn modelId="{C6E0D0B5-6B14-7F4F-B7E4-A55DFAB1FBB3}" type="presParOf" srcId="{3D7631CF-AF3A-354E-8371-0A33B323A8A8}" destId="{B1CC271B-6F66-7A44-B752-C55F5BC7C21B}" srcOrd="0" destOrd="0" presId="urn:microsoft.com/office/officeart/2008/layout/LinedList"/>
    <dgm:cxn modelId="{D591F9E3-B347-C24D-AB5E-45901179BE35}" type="presParOf" srcId="{3D7631CF-AF3A-354E-8371-0A33B323A8A8}" destId="{7032882E-D34E-054F-9F46-3E543A34F82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614141-387F-4FAC-AE80-02764C9FBB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7B52D0-7F4B-491E-BDB6-1C15BA219A9C}">
      <dgm:prSet/>
      <dgm:spPr/>
      <dgm:t>
        <a:bodyPr/>
        <a:lstStyle/>
        <a:p>
          <a:r>
            <a:rPr lang="en-US" b="0" i="0"/>
            <a:t>Loan grade</a:t>
          </a:r>
          <a:endParaRPr lang="en-US"/>
        </a:p>
      </dgm:t>
    </dgm:pt>
    <dgm:pt modelId="{E369DB12-9A5D-481D-9ACE-C2B024771066}" type="parTrans" cxnId="{19A21749-F832-49F5-8E58-D97849861EC1}">
      <dgm:prSet/>
      <dgm:spPr/>
      <dgm:t>
        <a:bodyPr/>
        <a:lstStyle/>
        <a:p>
          <a:endParaRPr lang="en-US"/>
        </a:p>
      </dgm:t>
    </dgm:pt>
    <dgm:pt modelId="{83882E0E-C53E-4686-AE07-C91446B866FA}" type="sibTrans" cxnId="{19A21749-F832-49F5-8E58-D97849861EC1}">
      <dgm:prSet/>
      <dgm:spPr/>
      <dgm:t>
        <a:bodyPr/>
        <a:lstStyle/>
        <a:p>
          <a:endParaRPr lang="en-US"/>
        </a:p>
      </dgm:t>
    </dgm:pt>
    <dgm:pt modelId="{2CD45E40-A23F-4630-A056-8289CF00643F}">
      <dgm:prSet/>
      <dgm:spPr/>
      <dgm:t>
        <a:bodyPr/>
        <a:lstStyle/>
        <a:p>
          <a:r>
            <a:rPr lang="en-US" b="0" i="0"/>
            <a:t>Home Ownership Status as Rent</a:t>
          </a:r>
          <a:endParaRPr lang="en-US"/>
        </a:p>
      </dgm:t>
    </dgm:pt>
    <dgm:pt modelId="{7D907F78-4830-47C1-B256-7CE923114FB9}" type="parTrans" cxnId="{634ACFE8-7F28-4712-9DEE-5B9A60CF5892}">
      <dgm:prSet/>
      <dgm:spPr/>
      <dgm:t>
        <a:bodyPr/>
        <a:lstStyle/>
        <a:p>
          <a:endParaRPr lang="en-US"/>
        </a:p>
      </dgm:t>
    </dgm:pt>
    <dgm:pt modelId="{5CFA9CFC-F8F0-458D-AE65-86E3C2786EB2}" type="sibTrans" cxnId="{634ACFE8-7F28-4712-9DEE-5B9A60CF5892}">
      <dgm:prSet/>
      <dgm:spPr/>
      <dgm:t>
        <a:bodyPr/>
        <a:lstStyle/>
        <a:p>
          <a:endParaRPr lang="en-US"/>
        </a:p>
      </dgm:t>
    </dgm:pt>
    <dgm:pt modelId="{B65D65E8-1080-423D-B7B5-A3DB42899428}">
      <dgm:prSet/>
      <dgm:spPr/>
      <dgm:t>
        <a:bodyPr/>
        <a:lstStyle/>
        <a:p>
          <a:r>
            <a:rPr lang="en-US" b="0" i="0"/>
            <a:t>Loan Percent Income</a:t>
          </a:r>
          <a:endParaRPr lang="en-US"/>
        </a:p>
      </dgm:t>
    </dgm:pt>
    <dgm:pt modelId="{83BC84F4-3F8E-4BEF-ACC6-1CD650AFDC92}" type="parTrans" cxnId="{C77D2B6E-EA26-454E-B736-BD34431BDE77}">
      <dgm:prSet/>
      <dgm:spPr/>
      <dgm:t>
        <a:bodyPr/>
        <a:lstStyle/>
        <a:p>
          <a:endParaRPr lang="en-US"/>
        </a:p>
      </dgm:t>
    </dgm:pt>
    <dgm:pt modelId="{8D48994F-1298-4BCE-9B76-B8DC10CE9402}" type="sibTrans" cxnId="{C77D2B6E-EA26-454E-B736-BD34431BDE77}">
      <dgm:prSet/>
      <dgm:spPr/>
      <dgm:t>
        <a:bodyPr/>
        <a:lstStyle/>
        <a:p>
          <a:endParaRPr lang="en-US"/>
        </a:p>
      </dgm:t>
    </dgm:pt>
    <dgm:pt modelId="{45E6541E-D1E0-4D5F-8CF7-C2D7AE543F5C}">
      <dgm:prSet/>
      <dgm:spPr/>
      <dgm:t>
        <a:bodyPr/>
        <a:lstStyle/>
        <a:p>
          <a:r>
            <a:rPr lang="en-US" b="0" i="0"/>
            <a:t>Loan for medical purposes</a:t>
          </a:r>
          <a:endParaRPr lang="en-US"/>
        </a:p>
      </dgm:t>
    </dgm:pt>
    <dgm:pt modelId="{0BC0E9BF-6503-4C1C-B31B-D299DFFBFA25}" type="parTrans" cxnId="{4A47F1C8-7E16-4DF6-8F15-ABCA25E42CE5}">
      <dgm:prSet/>
      <dgm:spPr/>
      <dgm:t>
        <a:bodyPr/>
        <a:lstStyle/>
        <a:p>
          <a:endParaRPr lang="en-US"/>
        </a:p>
      </dgm:t>
    </dgm:pt>
    <dgm:pt modelId="{63BADDA9-1CC5-4185-BAC2-AE5E7F6886C8}" type="sibTrans" cxnId="{4A47F1C8-7E16-4DF6-8F15-ABCA25E42CE5}">
      <dgm:prSet/>
      <dgm:spPr/>
      <dgm:t>
        <a:bodyPr/>
        <a:lstStyle/>
        <a:p>
          <a:endParaRPr lang="en-US"/>
        </a:p>
      </dgm:t>
    </dgm:pt>
    <dgm:pt modelId="{796CD24C-318A-4BDF-ACF4-AFCA1031DADE}">
      <dgm:prSet/>
      <dgm:spPr/>
      <dgm:t>
        <a:bodyPr/>
        <a:lstStyle/>
        <a:p>
          <a:r>
            <a:rPr lang="en-US" b="0" i="0"/>
            <a:t>Loan for home improvement</a:t>
          </a:r>
          <a:endParaRPr lang="en-US"/>
        </a:p>
      </dgm:t>
    </dgm:pt>
    <dgm:pt modelId="{B0E2F1EE-3940-42F9-B15F-D391EBF9E0B4}" type="parTrans" cxnId="{D50D6D10-1C41-4E06-BA62-674ECAD920A9}">
      <dgm:prSet/>
      <dgm:spPr/>
      <dgm:t>
        <a:bodyPr/>
        <a:lstStyle/>
        <a:p>
          <a:endParaRPr lang="en-US"/>
        </a:p>
      </dgm:t>
    </dgm:pt>
    <dgm:pt modelId="{D86147E9-BE26-4B04-9ECD-C34392F76416}" type="sibTrans" cxnId="{D50D6D10-1C41-4E06-BA62-674ECAD920A9}">
      <dgm:prSet/>
      <dgm:spPr/>
      <dgm:t>
        <a:bodyPr/>
        <a:lstStyle/>
        <a:p>
          <a:endParaRPr lang="en-US"/>
        </a:p>
      </dgm:t>
    </dgm:pt>
    <dgm:pt modelId="{783A494A-7FFC-490B-8A6E-C6F9195B0F6F}" type="pres">
      <dgm:prSet presAssocID="{B6614141-387F-4FAC-AE80-02764C9FBBEE}" presName="root" presStyleCnt="0">
        <dgm:presLayoutVars>
          <dgm:dir/>
          <dgm:resizeHandles val="exact"/>
        </dgm:presLayoutVars>
      </dgm:prSet>
      <dgm:spPr/>
    </dgm:pt>
    <dgm:pt modelId="{20312BDB-91E9-4804-8479-52C10DB9644B}" type="pres">
      <dgm:prSet presAssocID="{A77B52D0-7F4B-491E-BDB6-1C15BA219A9C}" presName="compNode" presStyleCnt="0"/>
      <dgm:spPr/>
    </dgm:pt>
    <dgm:pt modelId="{0034E354-A701-4AB2-AEAA-834CB3BEC58C}" type="pres">
      <dgm:prSet presAssocID="{A77B52D0-7F4B-491E-BDB6-1C15BA219A9C}" presName="bgRect" presStyleLbl="bgShp" presStyleIdx="0" presStyleCnt="5"/>
      <dgm:spPr/>
    </dgm:pt>
    <dgm:pt modelId="{4E9251DB-2009-4611-8051-055DCE6D2421}" type="pres">
      <dgm:prSet presAssocID="{A77B52D0-7F4B-491E-BDB6-1C15BA219A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9CF09E72-3561-48C8-B610-AC65A73ABF20}" type="pres">
      <dgm:prSet presAssocID="{A77B52D0-7F4B-491E-BDB6-1C15BA219A9C}" presName="spaceRect" presStyleCnt="0"/>
      <dgm:spPr/>
    </dgm:pt>
    <dgm:pt modelId="{F9439317-6B4A-45AD-BDC2-B7D7AEBDF9E6}" type="pres">
      <dgm:prSet presAssocID="{A77B52D0-7F4B-491E-BDB6-1C15BA219A9C}" presName="parTx" presStyleLbl="revTx" presStyleIdx="0" presStyleCnt="5">
        <dgm:presLayoutVars>
          <dgm:chMax val="0"/>
          <dgm:chPref val="0"/>
        </dgm:presLayoutVars>
      </dgm:prSet>
      <dgm:spPr/>
    </dgm:pt>
    <dgm:pt modelId="{E7964A4F-1AD1-45AE-9588-9454B0EF790A}" type="pres">
      <dgm:prSet presAssocID="{83882E0E-C53E-4686-AE07-C91446B866FA}" presName="sibTrans" presStyleCnt="0"/>
      <dgm:spPr/>
    </dgm:pt>
    <dgm:pt modelId="{DAA8A992-158A-4013-AB69-2E267343E7ED}" type="pres">
      <dgm:prSet presAssocID="{2CD45E40-A23F-4630-A056-8289CF00643F}" presName="compNode" presStyleCnt="0"/>
      <dgm:spPr/>
    </dgm:pt>
    <dgm:pt modelId="{3CC899FF-D4B2-4A1F-B20C-78B7F4F67589}" type="pres">
      <dgm:prSet presAssocID="{2CD45E40-A23F-4630-A056-8289CF00643F}" presName="bgRect" presStyleLbl="bgShp" presStyleIdx="1" presStyleCnt="5"/>
      <dgm:spPr/>
    </dgm:pt>
    <dgm:pt modelId="{28A33805-57CB-44F7-B145-80D7A0B704D3}" type="pres">
      <dgm:prSet presAssocID="{2CD45E40-A23F-4630-A056-8289CF00643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6F930B10-13DC-467A-8AB2-1B5E5116DDEE}" type="pres">
      <dgm:prSet presAssocID="{2CD45E40-A23F-4630-A056-8289CF00643F}" presName="spaceRect" presStyleCnt="0"/>
      <dgm:spPr/>
    </dgm:pt>
    <dgm:pt modelId="{399E6165-72B5-4B6D-97B6-6C4BA1F0FE29}" type="pres">
      <dgm:prSet presAssocID="{2CD45E40-A23F-4630-A056-8289CF00643F}" presName="parTx" presStyleLbl="revTx" presStyleIdx="1" presStyleCnt="5">
        <dgm:presLayoutVars>
          <dgm:chMax val="0"/>
          <dgm:chPref val="0"/>
        </dgm:presLayoutVars>
      </dgm:prSet>
      <dgm:spPr/>
    </dgm:pt>
    <dgm:pt modelId="{3A0C08FF-6A7A-43CA-ADAF-4F69DED8CAFD}" type="pres">
      <dgm:prSet presAssocID="{5CFA9CFC-F8F0-458D-AE65-86E3C2786EB2}" presName="sibTrans" presStyleCnt="0"/>
      <dgm:spPr/>
    </dgm:pt>
    <dgm:pt modelId="{DEB4AF88-C169-4316-B8EF-334C73E19E94}" type="pres">
      <dgm:prSet presAssocID="{B65D65E8-1080-423D-B7B5-A3DB42899428}" presName="compNode" presStyleCnt="0"/>
      <dgm:spPr/>
    </dgm:pt>
    <dgm:pt modelId="{61EF3284-F23B-4BC3-9250-366DA7D80445}" type="pres">
      <dgm:prSet presAssocID="{B65D65E8-1080-423D-B7B5-A3DB42899428}" presName="bgRect" presStyleLbl="bgShp" presStyleIdx="2" presStyleCnt="5"/>
      <dgm:spPr/>
    </dgm:pt>
    <dgm:pt modelId="{23BD2EE3-1EA3-4ECC-9A85-B66DB38EBB81}" type="pres">
      <dgm:prSet presAssocID="{B65D65E8-1080-423D-B7B5-A3DB4289942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013BFAC1-3F23-44BF-AF48-54582E3E682C}" type="pres">
      <dgm:prSet presAssocID="{B65D65E8-1080-423D-B7B5-A3DB42899428}" presName="spaceRect" presStyleCnt="0"/>
      <dgm:spPr/>
    </dgm:pt>
    <dgm:pt modelId="{1124D037-5B96-40D6-BF4E-C6A51C7D21CB}" type="pres">
      <dgm:prSet presAssocID="{B65D65E8-1080-423D-B7B5-A3DB42899428}" presName="parTx" presStyleLbl="revTx" presStyleIdx="2" presStyleCnt="5">
        <dgm:presLayoutVars>
          <dgm:chMax val="0"/>
          <dgm:chPref val="0"/>
        </dgm:presLayoutVars>
      </dgm:prSet>
      <dgm:spPr/>
    </dgm:pt>
    <dgm:pt modelId="{EA3026C1-488F-4B45-B3E7-1834FDA31B7A}" type="pres">
      <dgm:prSet presAssocID="{8D48994F-1298-4BCE-9B76-B8DC10CE9402}" presName="sibTrans" presStyleCnt="0"/>
      <dgm:spPr/>
    </dgm:pt>
    <dgm:pt modelId="{CE38345E-9EE0-4823-9893-6F1801586823}" type="pres">
      <dgm:prSet presAssocID="{45E6541E-D1E0-4D5F-8CF7-C2D7AE543F5C}" presName="compNode" presStyleCnt="0"/>
      <dgm:spPr/>
    </dgm:pt>
    <dgm:pt modelId="{712D8346-20FA-452D-A6A8-4471437A46FB}" type="pres">
      <dgm:prSet presAssocID="{45E6541E-D1E0-4D5F-8CF7-C2D7AE543F5C}" presName="bgRect" presStyleLbl="bgShp" presStyleIdx="3" presStyleCnt="5"/>
      <dgm:spPr/>
    </dgm:pt>
    <dgm:pt modelId="{A932D38B-64CA-4A58-9C70-5672D17D0114}" type="pres">
      <dgm:prSet presAssocID="{45E6541E-D1E0-4D5F-8CF7-C2D7AE543F5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AAD3E314-B773-49FC-9275-C78421140382}" type="pres">
      <dgm:prSet presAssocID="{45E6541E-D1E0-4D5F-8CF7-C2D7AE543F5C}" presName="spaceRect" presStyleCnt="0"/>
      <dgm:spPr/>
    </dgm:pt>
    <dgm:pt modelId="{FE793758-7926-4423-8364-CB069B20766C}" type="pres">
      <dgm:prSet presAssocID="{45E6541E-D1E0-4D5F-8CF7-C2D7AE543F5C}" presName="parTx" presStyleLbl="revTx" presStyleIdx="3" presStyleCnt="5">
        <dgm:presLayoutVars>
          <dgm:chMax val="0"/>
          <dgm:chPref val="0"/>
        </dgm:presLayoutVars>
      </dgm:prSet>
      <dgm:spPr/>
    </dgm:pt>
    <dgm:pt modelId="{046788D2-BE89-4D83-8178-34A5238B84A3}" type="pres">
      <dgm:prSet presAssocID="{63BADDA9-1CC5-4185-BAC2-AE5E7F6886C8}" presName="sibTrans" presStyleCnt="0"/>
      <dgm:spPr/>
    </dgm:pt>
    <dgm:pt modelId="{DA25A999-3341-4FD9-969D-6E1E3B3405C0}" type="pres">
      <dgm:prSet presAssocID="{796CD24C-318A-4BDF-ACF4-AFCA1031DADE}" presName="compNode" presStyleCnt="0"/>
      <dgm:spPr/>
    </dgm:pt>
    <dgm:pt modelId="{BF0C43EE-0662-47D0-A938-BDA78BF5FE5F}" type="pres">
      <dgm:prSet presAssocID="{796CD24C-318A-4BDF-ACF4-AFCA1031DADE}" presName="bgRect" presStyleLbl="bgShp" presStyleIdx="4" presStyleCnt="5"/>
      <dgm:spPr/>
    </dgm:pt>
    <dgm:pt modelId="{075DB28C-EC25-4A37-90B8-BDDA5912C8C6}" type="pres">
      <dgm:prSet presAssocID="{796CD24C-318A-4BDF-ACF4-AFCA1031DA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me"/>
        </a:ext>
      </dgm:extLst>
    </dgm:pt>
    <dgm:pt modelId="{F9A5F9A6-4722-40C8-97E7-B4F9C7748BDB}" type="pres">
      <dgm:prSet presAssocID="{796CD24C-318A-4BDF-ACF4-AFCA1031DADE}" presName="spaceRect" presStyleCnt="0"/>
      <dgm:spPr/>
    </dgm:pt>
    <dgm:pt modelId="{58947B6E-BC90-4F38-9622-61573A9FAADF}" type="pres">
      <dgm:prSet presAssocID="{796CD24C-318A-4BDF-ACF4-AFCA1031DADE}" presName="parTx" presStyleLbl="revTx" presStyleIdx="4" presStyleCnt="5">
        <dgm:presLayoutVars>
          <dgm:chMax val="0"/>
          <dgm:chPref val="0"/>
        </dgm:presLayoutVars>
      </dgm:prSet>
      <dgm:spPr/>
    </dgm:pt>
  </dgm:ptLst>
  <dgm:cxnLst>
    <dgm:cxn modelId="{D50D6D10-1C41-4E06-BA62-674ECAD920A9}" srcId="{B6614141-387F-4FAC-AE80-02764C9FBBEE}" destId="{796CD24C-318A-4BDF-ACF4-AFCA1031DADE}" srcOrd="4" destOrd="0" parTransId="{B0E2F1EE-3940-42F9-B15F-D391EBF9E0B4}" sibTransId="{D86147E9-BE26-4B04-9ECD-C34392F76416}"/>
    <dgm:cxn modelId="{2B336840-BC66-4757-BFDE-48D7FE2F13A1}" type="presOf" srcId="{45E6541E-D1E0-4D5F-8CF7-C2D7AE543F5C}" destId="{FE793758-7926-4423-8364-CB069B20766C}" srcOrd="0" destOrd="0" presId="urn:microsoft.com/office/officeart/2018/2/layout/IconVerticalSolidList"/>
    <dgm:cxn modelId="{19A21749-F832-49F5-8E58-D97849861EC1}" srcId="{B6614141-387F-4FAC-AE80-02764C9FBBEE}" destId="{A77B52D0-7F4B-491E-BDB6-1C15BA219A9C}" srcOrd="0" destOrd="0" parTransId="{E369DB12-9A5D-481D-9ACE-C2B024771066}" sibTransId="{83882E0E-C53E-4686-AE07-C91446B866FA}"/>
    <dgm:cxn modelId="{1404B75E-3E3B-413B-9B1A-1FDA2769751B}" type="presOf" srcId="{B65D65E8-1080-423D-B7B5-A3DB42899428}" destId="{1124D037-5B96-40D6-BF4E-C6A51C7D21CB}" srcOrd="0" destOrd="0" presId="urn:microsoft.com/office/officeart/2018/2/layout/IconVerticalSolidList"/>
    <dgm:cxn modelId="{C77D2B6E-EA26-454E-B736-BD34431BDE77}" srcId="{B6614141-387F-4FAC-AE80-02764C9FBBEE}" destId="{B65D65E8-1080-423D-B7B5-A3DB42899428}" srcOrd="2" destOrd="0" parTransId="{83BC84F4-3F8E-4BEF-ACC6-1CD650AFDC92}" sibTransId="{8D48994F-1298-4BCE-9B76-B8DC10CE9402}"/>
    <dgm:cxn modelId="{DA65E680-7D35-4B9F-8B3D-1C5D2A2B51BC}" type="presOf" srcId="{B6614141-387F-4FAC-AE80-02764C9FBBEE}" destId="{783A494A-7FFC-490B-8A6E-C6F9195B0F6F}" srcOrd="0" destOrd="0" presId="urn:microsoft.com/office/officeart/2018/2/layout/IconVerticalSolidList"/>
    <dgm:cxn modelId="{73DF04B1-C83E-40E1-82D3-E258041E668A}" type="presOf" srcId="{A77B52D0-7F4B-491E-BDB6-1C15BA219A9C}" destId="{F9439317-6B4A-45AD-BDC2-B7D7AEBDF9E6}" srcOrd="0" destOrd="0" presId="urn:microsoft.com/office/officeart/2018/2/layout/IconVerticalSolidList"/>
    <dgm:cxn modelId="{9AD724B5-CF9D-4D01-A991-38D994690E9F}" type="presOf" srcId="{796CD24C-318A-4BDF-ACF4-AFCA1031DADE}" destId="{58947B6E-BC90-4F38-9622-61573A9FAADF}" srcOrd="0" destOrd="0" presId="urn:microsoft.com/office/officeart/2018/2/layout/IconVerticalSolidList"/>
    <dgm:cxn modelId="{508DE3BD-971F-407F-9491-C5470DCB56D6}" type="presOf" srcId="{2CD45E40-A23F-4630-A056-8289CF00643F}" destId="{399E6165-72B5-4B6D-97B6-6C4BA1F0FE29}" srcOrd="0" destOrd="0" presId="urn:microsoft.com/office/officeart/2018/2/layout/IconVerticalSolidList"/>
    <dgm:cxn modelId="{4A47F1C8-7E16-4DF6-8F15-ABCA25E42CE5}" srcId="{B6614141-387F-4FAC-AE80-02764C9FBBEE}" destId="{45E6541E-D1E0-4D5F-8CF7-C2D7AE543F5C}" srcOrd="3" destOrd="0" parTransId="{0BC0E9BF-6503-4C1C-B31B-D299DFFBFA25}" sibTransId="{63BADDA9-1CC5-4185-BAC2-AE5E7F6886C8}"/>
    <dgm:cxn modelId="{634ACFE8-7F28-4712-9DEE-5B9A60CF5892}" srcId="{B6614141-387F-4FAC-AE80-02764C9FBBEE}" destId="{2CD45E40-A23F-4630-A056-8289CF00643F}" srcOrd="1" destOrd="0" parTransId="{7D907F78-4830-47C1-B256-7CE923114FB9}" sibTransId="{5CFA9CFC-F8F0-458D-AE65-86E3C2786EB2}"/>
    <dgm:cxn modelId="{DABC160E-2530-45B4-9517-9CCC54DBD099}" type="presParOf" srcId="{783A494A-7FFC-490B-8A6E-C6F9195B0F6F}" destId="{20312BDB-91E9-4804-8479-52C10DB9644B}" srcOrd="0" destOrd="0" presId="urn:microsoft.com/office/officeart/2018/2/layout/IconVerticalSolidList"/>
    <dgm:cxn modelId="{C2FC9F8F-D1D0-4F2E-BBCC-4781E78D6F3D}" type="presParOf" srcId="{20312BDB-91E9-4804-8479-52C10DB9644B}" destId="{0034E354-A701-4AB2-AEAA-834CB3BEC58C}" srcOrd="0" destOrd="0" presId="urn:microsoft.com/office/officeart/2018/2/layout/IconVerticalSolidList"/>
    <dgm:cxn modelId="{EBBDCBA2-2BE8-44EF-85B2-22DB031486A1}" type="presParOf" srcId="{20312BDB-91E9-4804-8479-52C10DB9644B}" destId="{4E9251DB-2009-4611-8051-055DCE6D2421}" srcOrd="1" destOrd="0" presId="urn:microsoft.com/office/officeart/2018/2/layout/IconVerticalSolidList"/>
    <dgm:cxn modelId="{6BD510AB-4F40-40F6-B7E4-CAB41FB979B2}" type="presParOf" srcId="{20312BDB-91E9-4804-8479-52C10DB9644B}" destId="{9CF09E72-3561-48C8-B610-AC65A73ABF20}" srcOrd="2" destOrd="0" presId="urn:microsoft.com/office/officeart/2018/2/layout/IconVerticalSolidList"/>
    <dgm:cxn modelId="{57BA3575-AE2F-4212-9942-BB626CF10A5C}" type="presParOf" srcId="{20312BDB-91E9-4804-8479-52C10DB9644B}" destId="{F9439317-6B4A-45AD-BDC2-B7D7AEBDF9E6}" srcOrd="3" destOrd="0" presId="urn:microsoft.com/office/officeart/2018/2/layout/IconVerticalSolidList"/>
    <dgm:cxn modelId="{BC2065E5-8CEE-43CA-8D8C-E6FA48C4149D}" type="presParOf" srcId="{783A494A-7FFC-490B-8A6E-C6F9195B0F6F}" destId="{E7964A4F-1AD1-45AE-9588-9454B0EF790A}" srcOrd="1" destOrd="0" presId="urn:microsoft.com/office/officeart/2018/2/layout/IconVerticalSolidList"/>
    <dgm:cxn modelId="{B4C51562-7755-4CF6-8F6A-A0D5C9D6E884}" type="presParOf" srcId="{783A494A-7FFC-490B-8A6E-C6F9195B0F6F}" destId="{DAA8A992-158A-4013-AB69-2E267343E7ED}" srcOrd="2" destOrd="0" presId="urn:microsoft.com/office/officeart/2018/2/layout/IconVerticalSolidList"/>
    <dgm:cxn modelId="{84800DF5-35F0-40EC-A243-E61BD6433896}" type="presParOf" srcId="{DAA8A992-158A-4013-AB69-2E267343E7ED}" destId="{3CC899FF-D4B2-4A1F-B20C-78B7F4F67589}" srcOrd="0" destOrd="0" presId="urn:microsoft.com/office/officeart/2018/2/layout/IconVerticalSolidList"/>
    <dgm:cxn modelId="{FC95E1EC-FDA9-484E-B12D-E6E8FF28BD8F}" type="presParOf" srcId="{DAA8A992-158A-4013-AB69-2E267343E7ED}" destId="{28A33805-57CB-44F7-B145-80D7A0B704D3}" srcOrd="1" destOrd="0" presId="urn:microsoft.com/office/officeart/2018/2/layout/IconVerticalSolidList"/>
    <dgm:cxn modelId="{E3DB69E7-AEE8-4320-9339-D4456B4BAEB2}" type="presParOf" srcId="{DAA8A992-158A-4013-AB69-2E267343E7ED}" destId="{6F930B10-13DC-467A-8AB2-1B5E5116DDEE}" srcOrd="2" destOrd="0" presId="urn:microsoft.com/office/officeart/2018/2/layout/IconVerticalSolidList"/>
    <dgm:cxn modelId="{66A45970-EDB1-46AB-82B1-E1BDFDCEC7A9}" type="presParOf" srcId="{DAA8A992-158A-4013-AB69-2E267343E7ED}" destId="{399E6165-72B5-4B6D-97B6-6C4BA1F0FE29}" srcOrd="3" destOrd="0" presId="urn:microsoft.com/office/officeart/2018/2/layout/IconVerticalSolidList"/>
    <dgm:cxn modelId="{07B34B5E-90E2-42AD-8E67-79BEA62379B8}" type="presParOf" srcId="{783A494A-7FFC-490B-8A6E-C6F9195B0F6F}" destId="{3A0C08FF-6A7A-43CA-ADAF-4F69DED8CAFD}" srcOrd="3" destOrd="0" presId="urn:microsoft.com/office/officeart/2018/2/layout/IconVerticalSolidList"/>
    <dgm:cxn modelId="{68D6C9A2-59E5-4F97-95F7-84397D600D79}" type="presParOf" srcId="{783A494A-7FFC-490B-8A6E-C6F9195B0F6F}" destId="{DEB4AF88-C169-4316-B8EF-334C73E19E94}" srcOrd="4" destOrd="0" presId="urn:microsoft.com/office/officeart/2018/2/layout/IconVerticalSolidList"/>
    <dgm:cxn modelId="{77C23F2C-ED10-4558-9AB2-E9E8BE4D41F6}" type="presParOf" srcId="{DEB4AF88-C169-4316-B8EF-334C73E19E94}" destId="{61EF3284-F23B-4BC3-9250-366DA7D80445}" srcOrd="0" destOrd="0" presId="urn:microsoft.com/office/officeart/2018/2/layout/IconVerticalSolidList"/>
    <dgm:cxn modelId="{EBDDB7A8-36B5-4AA0-A490-7CE83B51AE7B}" type="presParOf" srcId="{DEB4AF88-C169-4316-B8EF-334C73E19E94}" destId="{23BD2EE3-1EA3-4ECC-9A85-B66DB38EBB81}" srcOrd="1" destOrd="0" presId="urn:microsoft.com/office/officeart/2018/2/layout/IconVerticalSolidList"/>
    <dgm:cxn modelId="{318E9290-86CF-4CC3-A0F9-A55E99D7F79C}" type="presParOf" srcId="{DEB4AF88-C169-4316-B8EF-334C73E19E94}" destId="{013BFAC1-3F23-44BF-AF48-54582E3E682C}" srcOrd="2" destOrd="0" presId="urn:microsoft.com/office/officeart/2018/2/layout/IconVerticalSolidList"/>
    <dgm:cxn modelId="{674AE48F-6AEB-493E-A486-555796E80DA3}" type="presParOf" srcId="{DEB4AF88-C169-4316-B8EF-334C73E19E94}" destId="{1124D037-5B96-40D6-BF4E-C6A51C7D21CB}" srcOrd="3" destOrd="0" presId="urn:microsoft.com/office/officeart/2018/2/layout/IconVerticalSolidList"/>
    <dgm:cxn modelId="{833EBC4A-392A-4CE4-8B63-6EEDF521369D}" type="presParOf" srcId="{783A494A-7FFC-490B-8A6E-C6F9195B0F6F}" destId="{EA3026C1-488F-4B45-B3E7-1834FDA31B7A}" srcOrd="5" destOrd="0" presId="urn:microsoft.com/office/officeart/2018/2/layout/IconVerticalSolidList"/>
    <dgm:cxn modelId="{15A80230-B69B-4580-896F-E959433FAED7}" type="presParOf" srcId="{783A494A-7FFC-490B-8A6E-C6F9195B0F6F}" destId="{CE38345E-9EE0-4823-9893-6F1801586823}" srcOrd="6" destOrd="0" presId="urn:microsoft.com/office/officeart/2018/2/layout/IconVerticalSolidList"/>
    <dgm:cxn modelId="{C6C77DC7-BB84-490A-97E5-ED1E85C837F5}" type="presParOf" srcId="{CE38345E-9EE0-4823-9893-6F1801586823}" destId="{712D8346-20FA-452D-A6A8-4471437A46FB}" srcOrd="0" destOrd="0" presId="urn:microsoft.com/office/officeart/2018/2/layout/IconVerticalSolidList"/>
    <dgm:cxn modelId="{264E6197-49C0-4582-B202-5F2BAC3C15F9}" type="presParOf" srcId="{CE38345E-9EE0-4823-9893-6F1801586823}" destId="{A932D38B-64CA-4A58-9C70-5672D17D0114}" srcOrd="1" destOrd="0" presId="urn:microsoft.com/office/officeart/2018/2/layout/IconVerticalSolidList"/>
    <dgm:cxn modelId="{F545F1B9-F783-49BE-8EC4-66973B8C37F5}" type="presParOf" srcId="{CE38345E-9EE0-4823-9893-6F1801586823}" destId="{AAD3E314-B773-49FC-9275-C78421140382}" srcOrd="2" destOrd="0" presId="urn:microsoft.com/office/officeart/2018/2/layout/IconVerticalSolidList"/>
    <dgm:cxn modelId="{0A288E4B-1876-4994-B688-8A4F0F5179F4}" type="presParOf" srcId="{CE38345E-9EE0-4823-9893-6F1801586823}" destId="{FE793758-7926-4423-8364-CB069B20766C}" srcOrd="3" destOrd="0" presId="urn:microsoft.com/office/officeart/2018/2/layout/IconVerticalSolidList"/>
    <dgm:cxn modelId="{9044F9F5-CF1A-440A-AC44-D34C76763994}" type="presParOf" srcId="{783A494A-7FFC-490B-8A6E-C6F9195B0F6F}" destId="{046788D2-BE89-4D83-8178-34A5238B84A3}" srcOrd="7" destOrd="0" presId="urn:microsoft.com/office/officeart/2018/2/layout/IconVerticalSolidList"/>
    <dgm:cxn modelId="{848E52F1-C70B-4D91-831A-8639D4F9D1A5}" type="presParOf" srcId="{783A494A-7FFC-490B-8A6E-C6F9195B0F6F}" destId="{DA25A999-3341-4FD9-969D-6E1E3B3405C0}" srcOrd="8" destOrd="0" presId="urn:microsoft.com/office/officeart/2018/2/layout/IconVerticalSolidList"/>
    <dgm:cxn modelId="{7A4407C3-67D3-4D9B-92AB-52080244ED5F}" type="presParOf" srcId="{DA25A999-3341-4FD9-969D-6E1E3B3405C0}" destId="{BF0C43EE-0662-47D0-A938-BDA78BF5FE5F}" srcOrd="0" destOrd="0" presId="urn:microsoft.com/office/officeart/2018/2/layout/IconVerticalSolidList"/>
    <dgm:cxn modelId="{C7FD2841-6ED5-494F-B4B7-336F41D221AB}" type="presParOf" srcId="{DA25A999-3341-4FD9-969D-6E1E3B3405C0}" destId="{075DB28C-EC25-4A37-90B8-BDDA5912C8C6}" srcOrd="1" destOrd="0" presId="urn:microsoft.com/office/officeart/2018/2/layout/IconVerticalSolidList"/>
    <dgm:cxn modelId="{E4D0A905-6EB4-4826-BD01-0567E4A2BD76}" type="presParOf" srcId="{DA25A999-3341-4FD9-969D-6E1E3B3405C0}" destId="{F9A5F9A6-4722-40C8-97E7-B4F9C7748BDB}" srcOrd="2" destOrd="0" presId="urn:microsoft.com/office/officeart/2018/2/layout/IconVerticalSolidList"/>
    <dgm:cxn modelId="{593A0C46-BB5F-4452-B4DE-54AB628F4C17}" type="presParOf" srcId="{DA25A999-3341-4FD9-969D-6E1E3B3405C0}" destId="{58947B6E-BC90-4F38-9622-61573A9FAA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E36972-A9F6-4B89-8906-0C671364812F}"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814BCEC3-CE08-413A-AE93-B866BA5AF92A}">
      <dgm:prSet/>
      <dgm:spPr/>
      <dgm:t>
        <a:bodyPr/>
        <a:lstStyle/>
        <a:p>
          <a:r>
            <a:rPr lang="en-US" b="0" i="0"/>
            <a:t>Circling back to our problem statement, improving the state-of-the-art credit scoring of borrowers entails really maximizing your current features.</a:t>
          </a:r>
          <a:endParaRPr lang="en-US"/>
        </a:p>
      </dgm:t>
    </dgm:pt>
    <dgm:pt modelId="{B6F525D8-C0AB-495E-8BAF-40B3413AF4F7}" type="parTrans" cxnId="{6016C288-5C31-4840-A076-65D9C3E024D2}">
      <dgm:prSet/>
      <dgm:spPr/>
      <dgm:t>
        <a:bodyPr/>
        <a:lstStyle/>
        <a:p>
          <a:endParaRPr lang="en-US"/>
        </a:p>
      </dgm:t>
    </dgm:pt>
    <dgm:pt modelId="{FCB599AE-7BA9-49F7-A09E-F5D5A7E578CA}" type="sibTrans" cxnId="{6016C288-5C31-4840-A076-65D9C3E024D2}">
      <dgm:prSet/>
      <dgm:spPr/>
      <dgm:t>
        <a:bodyPr/>
        <a:lstStyle/>
        <a:p>
          <a:endParaRPr lang="en-US"/>
        </a:p>
      </dgm:t>
    </dgm:pt>
    <dgm:pt modelId="{94A87567-1FFD-48C3-8EFF-1A2437F6DC8E}">
      <dgm:prSet/>
      <dgm:spPr/>
      <dgm:t>
        <a:bodyPr/>
        <a:lstStyle/>
        <a:p>
          <a:r>
            <a:rPr lang="en-US"/>
            <a:t>M</a:t>
          </a:r>
          <a:r>
            <a:rPr lang="en-US" b="0" i="0"/>
            <a:t>aximized by cleaning the data in ways such as dealing with null values, and outliers.</a:t>
          </a:r>
          <a:endParaRPr lang="en-US"/>
        </a:p>
      </dgm:t>
    </dgm:pt>
    <dgm:pt modelId="{3185BA0C-7A3F-42B3-B387-5A986E73242E}" type="parTrans" cxnId="{984C438B-9959-4189-AABF-3FCC92F565A0}">
      <dgm:prSet/>
      <dgm:spPr/>
      <dgm:t>
        <a:bodyPr/>
        <a:lstStyle/>
        <a:p>
          <a:endParaRPr lang="en-US"/>
        </a:p>
      </dgm:t>
    </dgm:pt>
    <dgm:pt modelId="{04650765-E325-4BC1-92BF-7D054115D9D2}" type="sibTrans" cxnId="{984C438B-9959-4189-AABF-3FCC92F565A0}">
      <dgm:prSet/>
      <dgm:spPr/>
      <dgm:t>
        <a:bodyPr/>
        <a:lstStyle/>
        <a:p>
          <a:endParaRPr lang="en-US"/>
        </a:p>
      </dgm:t>
    </dgm:pt>
    <dgm:pt modelId="{C1B540DB-C10D-447B-9A4E-03011CF15159}">
      <dgm:prSet/>
      <dgm:spPr/>
      <dgm:t>
        <a:bodyPr/>
        <a:lstStyle/>
        <a:p>
          <a:r>
            <a:rPr lang="en-US" b="0" i="0"/>
            <a:t>Process the data so we can take advantage of our categorical columns, so we encode or dummify them accordingly.</a:t>
          </a:r>
          <a:endParaRPr lang="en-US"/>
        </a:p>
      </dgm:t>
    </dgm:pt>
    <dgm:pt modelId="{36210E55-2944-45C9-95DC-5C06A9E82B02}" type="parTrans" cxnId="{36C0A4C3-22AC-40FD-9C6C-B290B5398828}">
      <dgm:prSet/>
      <dgm:spPr/>
      <dgm:t>
        <a:bodyPr/>
        <a:lstStyle/>
        <a:p>
          <a:endParaRPr lang="en-US"/>
        </a:p>
      </dgm:t>
    </dgm:pt>
    <dgm:pt modelId="{95370597-81EA-421D-8963-FB446C3DC9C8}" type="sibTrans" cxnId="{36C0A4C3-22AC-40FD-9C6C-B290B5398828}">
      <dgm:prSet/>
      <dgm:spPr/>
      <dgm:t>
        <a:bodyPr/>
        <a:lstStyle/>
        <a:p>
          <a:endParaRPr lang="en-US"/>
        </a:p>
      </dgm:t>
    </dgm:pt>
    <dgm:pt modelId="{9B01B1FD-00D8-491B-8CA1-03FEB87B05B1}">
      <dgm:prSet/>
      <dgm:spPr/>
      <dgm:t>
        <a:bodyPr/>
        <a:lstStyle/>
        <a:p>
          <a:r>
            <a:rPr lang="en-US" b="0" i="0"/>
            <a:t>Getting a sense of the data through aggregations &amp; visualizations.</a:t>
          </a:r>
          <a:endParaRPr lang="en-US"/>
        </a:p>
      </dgm:t>
    </dgm:pt>
    <dgm:pt modelId="{079DD65A-B4FE-4477-8555-068A2B74C368}" type="parTrans" cxnId="{F821D7BC-F696-40B9-8505-A9BAE716D6F6}">
      <dgm:prSet/>
      <dgm:spPr/>
      <dgm:t>
        <a:bodyPr/>
        <a:lstStyle/>
        <a:p>
          <a:endParaRPr lang="en-US"/>
        </a:p>
      </dgm:t>
    </dgm:pt>
    <dgm:pt modelId="{402834BD-DB39-4863-8EFE-3509E7FD2558}" type="sibTrans" cxnId="{F821D7BC-F696-40B9-8505-A9BAE716D6F6}">
      <dgm:prSet/>
      <dgm:spPr/>
      <dgm:t>
        <a:bodyPr/>
        <a:lstStyle/>
        <a:p>
          <a:endParaRPr lang="en-US"/>
        </a:p>
      </dgm:t>
    </dgm:pt>
    <dgm:pt modelId="{A1C073FF-9AB5-4ECF-A007-AFFB3DE8DEA3}">
      <dgm:prSet/>
      <dgm:spPr/>
      <dgm:t>
        <a:bodyPr/>
        <a:lstStyle/>
        <a:p>
          <a:r>
            <a:rPr lang="en-US" b="0" i="0" dirty="0"/>
            <a:t>Predict financial distress through our target variable (loan status) and use our features to build predictive classification models.</a:t>
          </a:r>
          <a:endParaRPr lang="en-US" dirty="0"/>
        </a:p>
      </dgm:t>
    </dgm:pt>
    <dgm:pt modelId="{EED1F953-108D-47F8-BCA4-66D2648DF1E0}" type="parTrans" cxnId="{DDF4878E-DDAB-409A-B243-0A3EF75E759E}">
      <dgm:prSet/>
      <dgm:spPr/>
      <dgm:t>
        <a:bodyPr/>
        <a:lstStyle/>
        <a:p>
          <a:endParaRPr lang="en-US"/>
        </a:p>
      </dgm:t>
    </dgm:pt>
    <dgm:pt modelId="{5720A319-5354-477F-94F6-20A7DAA856BE}" type="sibTrans" cxnId="{DDF4878E-DDAB-409A-B243-0A3EF75E759E}">
      <dgm:prSet/>
      <dgm:spPr/>
      <dgm:t>
        <a:bodyPr/>
        <a:lstStyle/>
        <a:p>
          <a:endParaRPr lang="en-US"/>
        </a:p>
      </dgm:t>
    </dgm:pt>
    <dgm:pt modelId="{2477BEC9-4079-4DEF-8947-F0A8A2B18234}">
      <dgm:prSet/>
      <dgm:spPr/>
      <dgm:t>
        <a:bodyPr/>
        <a:lstStyle/>
        <a:p>
          <a:r>
            <a:rPr lang="en-US" b="0" i="0"/>
            <a:t>We were able to use pipelines &amp; gridsearch to build finely tuned logistic regression, RandomForest and XGBoost models.</a:t>
          </a:r>
          <a:endParaRPr lang="en-US"/>
        </a:p>
      </dgm:t>
    </dgm:pt>
    <dgm:pt modelId="{BA08A526-DB65-44CD-9262-E898DAD68D58}" type="parTrans" cxnId="{8229921D-B128-4A0F-81B5-EE24831CF74C}">
      <dgm:prSet/>
      <dgm:spPr/>
      <dgm:t>
        <a:bodyPr/>
        <a:lstStyle/>
        <a:p>
          <a:endParaRPr lang="en-US"/>
        </a:p>
      </dgm:t>
    </dgm:pt>
    <dgm:pt modelId="{135DB212-C740-4DCB-90BD-48B3F985DB7C}" type="sibTrans" cxnId="{8229921D-B128-4A0F-81B5-EE24831CF74C}">
      <dgm:prSet/>
      <dgm:spPr/>
      <dgm:t>
        <a:bodyPr/>
        <a:lstStyle/>
        <a:p>
          <a:endParaRPr lang="en-US"/>
        </a:p>
      </dgm:t>
    </dgm:pt>
    <dgm:pt modelId="{E3BF8AA4-029F-47F2-B33F-F77C19881455}">
      <dgm:prSet/>
      <dgm:spPr/>
      <dgm:t>
        <a:bodyPr/>
        <a:lstStyle/>
        <a:p>
          <a:r>
            <a:rPr lang="en-US" b="0" i="0"/>
            <a:t>We determined that because our dataset was imbalanced</a:t>
          </a:r>
          <a:r>
            <a:rPr lang="en-US"/>
            <a:t>; </a:t>
          </a:r>
          <a:r>
            <a:rPr lang="en-US" b="0" i="0"/>
            <a:t>precision, recall &amp; AUC scores were the best way to assess our models (instead of accuracy).</a:t>
          </a:r>
          <a:endParaRPr lang="en-US"/>
        </a:p>
      </dgm:t>
    </dgm:pt>
    <dgm:pt modelId="{3FD77E48-2D88-41F7-BF08-12BE8B78D698}" type="parTrans" cxnId="{B729C4C8-CDFB-4901-81D4-6120C7B425BA}">
      <dgm:prSet/>
      <dgm:spPr/>
      <dgm:t>
        <a:bodyPr/>
        <a:lstStyle/>
        <a:p>
          <a:endParaRPr lang="en-US"/>
        </a:p>
      </dgm:t>
    </dgm:pt>
    <dgm:pt modelId="{38095A6A-7DD2-467F-B383-33B49246FE6D}" type="sibTrans" cxnId="{B729C4C8-CDFB-4901-81D4-6120C7B425BA}">
      <dgm:prSet/>
      <dgm:spPr/>
      <dgm:t>
        <a:bodyPr/>
        <a:lstStyle/>
        <a:p>
          <a:endParaRPr lang="en-US"/>
        </a:p>
      </dgm:t>
    </dgm:pt>
    <dgm:pt modelId="{F4916E25-9290-474D-BF00-6DB60E2CA35C}">
      <dgm:prSet/>
      <dgm:spPr/>
      <dgm:t>
        <a:bodyPr/>
        <a:lstStyle/>
        <a:p>
          <a:r>
            <a:rPr lang="en-US" b="0" i="0"/>
            <a:t>XGBoost achieved the highest in those key metrics.</a:t>
          </a:r>
          <a:endParaRPr lang="en-US"/>
        </a:p>
      </dgm:t>
    </dgm:pt>
    <dgm:pt modelId="{B2F8C0FF-BDBA-455F-8334-C77F6F800B44}" type="parTrans" cxnId="{4E9A3971-B32D-4939-86A2-47395AD37C2C}">
      <dgm:prSet/>
      <dgm:spPr/>
      <dgm:t>
        <a:bodyPr/>
        <a:lstStyle/>
        <a:p>
          <a:endParaRPr lang="en-US"/>
        </a:p>
      </dgm:t>
    </dgm:pt>
    <dgm:pt modelId="{AFB43E4F-83E0-42BA-9E4B-EE44D4DE7F94}" type="sibTrans" cxnId="{4E9A3971-B32D-4939-86A2-47395AD37C2C}">
      <dgm:prSet/>
      <dgm:spPr/>
      <dgm:t>
        <a:bodyPr/>
        <a:lstStyle/>
        <a:p>
          <a:endParaRPr lang="en-US"/>
        </a:p>
      </dgm:t>
    </dgm:pt>
    <dgm:pt modelId="{4D9E8E1D-760D-414B-B8C8-FF23A6A9631C}">
      <dgm:prSet/>
      <dgm:spPr/>
      <dgm:t>
        <a:bodyPr/>
        <a:lstStyle/>
        <a:p>
          <a:r>
            <a:rPr lang="en-US" b="0" i="0"/>
            <a:t>We were able to see the top five features that contributed to this model.</a:t>
          </a:r>
          <a:endParaRPr lang="en-US"/>
        </a:p>
      </dgm:t>
    </dgm:pt>
    <dgm:pt modelId="{C4589D76-E505-4B34-BB43-FEF78AF8FB66}" type="parTrans" cxnId="{A72ED1BD-DFCC-4BBA-A345-12C72E126442}">
      <dgm:prSet/>
      <dgm:spPr/>
      <dgm:t>
        <a:bodyPr/>
        <a:lstStyle/>
        <a:p>
          <a:endParaRPr lang="en-US"/>
        </a:p>
      </dgm:t>
    </dgm:pt>
    <dgm:pt modelId="{062F9C2C-9742-4997-ADF1-CACE256F53EA}" type="sibTrans" cxnId="{A72ED1BD-DFCC-4BBA-A345-12C72E126442}">
      <dgm:prSet/>
      <dgm:spPr/>
      <dgm:t>
        <a:bodyPr/>
        <a:lstStyle/>
        <a:p>
          <a:endParaRPr lang="en-US"/>
        </a:p>
      </dgm:t>
    </dgm:pt>
    <dgm:pt modelId="{B6450DF6-3B2F-CB41-94AB-1F9E96FDE33E}" type="pres">
      <dgm:prSet presAssocID="{5CE36972-A9F6-4B89-8906-0C671364812F}" presName="vert0" presStyleCnt="0">
        <dgm:presLayoutVars>
          <dgm:dir/>
          <dgm:animOne val="branch"/>
          <dgm:animLvl val="lvl"/>
        </dgm:presLayoutVars>
      </dgm:prSet>
      <dgm:spPr/>
    </dgm:pt>
    <dgm:pt modelId="{983C9B3D-96ED-F04A-92F7-524F015FA579}" type="pres">
      <dgm:prSet presAssocID="{814BCEC3-CE08-413A-AE93-B866BA5AF92A}" presName="thickLine" presStyleLbl="alignNode1" presStyleIdx="0" presStyleCnt="9"/>
      <dgm:spPr/>
    </dgm:pt>
    <dgm:pt modelId="{549E9B28-27AB-8F40-ADC8-A13F51CC0299}" type="pres">
      <dgm:prSet presAssocID="{814BCEC3-CE08-413A-AE93-B866BA5AF92A}" presName="horz1" presStyleCnt="0"/>
      <dgm:spPr/>
    </dgm:pt>
    <dgm:pt modelId="{29913D41-60F6-5E4C-8976-A1D76BBB813D}" type="pres">
      <dgm:prSet presAssocID="{814BCEC3-CE08-413A-AE93-B866BA5AF92A}" presName="tx1" presStyleLbl="revTx" presStyleIdx="0" presStyleCnt="9"/>
      <dgm:spPr/>
    </dgm:pt>
    <dgm:pt modelId="{140E54FB-A512-2346-B599-F8A85612B8D2}" type="pres">
      <dgm:prSet presAssocID="{814BCEC3-CE08-413A-AE93-B866BA5AF92A}" presName="vert1" presStyleCnt="0"/>
      <dgm:spPr/>
    </dgm:pt>
    <dgm:pt modelId="{18681DE8-897E-9C44-98F5-1602E9E81E8A}" type="pres">
      <dgm:prSet presAssocID="{94A87567-1FFD-48C3-8EFF-1A2437F6DC8E}" presName="thickLine" presStyleLbl="alignNode1" presStyleIdx="1" presStyleCnt="9"/>
      <dgm:spPr/>
    </dgm:pt>
    <dgm:pt modelId="{54294E6C-2129-7C4C-9CC8-032506119E6C}" type="pres">
      <dgm:prSet presAssocID="{94A87567-1FFD-48C3-8EFF-1A2437F6DC8E}" presName="horz1" presStyleCnt="0"/>
      <dgm:spPr/>
    </dgm:pt>
    <dgm:pt modelId="{36AF5DDE-DA66-8C41-9DCC-DC2E2DDA2F05}" type="pres">
      <dgm:prSet presAssocID="{94A87567-1FFD-48C3-8EFF-1A2437F6DC8E}" presName="tx1" presStyleLbl="revTx" presStyleIdx="1" presStyleCnt="9"/>
      <dgm:spPr/>
    </dgm:pt>
    <dgm:pt modelId="{2A2452E8-6C39-274E-8096-06ECF133EB1C}" type="pres">
      <dgm:prSet presAssocID="{94A87567-1FFD-48C3-8EFF-1A2437F6DC8E}" presName="vert1" presStyleCnt="0"/>
      <dgm:spPr/>
    </dgm:pt>
    <dgm:pt modelId="{9F7F5DCB-0148-D248-8C36-2663A0D19229}" type="pres">
      <dgm:prSet presAssocID="{C1B540DB-C10D-447B-9A4E-03011CF15159}" presName="thickLine" presStyleLbl="alignNode1" presStyleIdx="2" presStyleCnt="9"/>
      <dgm:spPr/>
    </dgm:pt>
    <dgm:pt modelId="{BDB8BADA-B521-6542-B34F-7D050AE047AC}" type="pres">
      <dgm:prSet presAssocID="{C1B540DB-C10D-447B-9A4E-03011CF15159}" presName="horz1" presStyleCnt="0"/>
      <dgm:spPr/>
    </dgm:pt>
    <dgm:pt modelId="{1C1ADE14-CA7E-0C4F-B514-CBFBFC959DD4}" type="pres">
      <dgm:prSet presAssocID="{C1B540DB-C10D-447B-9A4E-03011CF15159}" presName="tx1" presStyleLbl="revTx" presStyleIdx="2" presStyleCnt="9"/>
      <dgm:spPr/>
    </dgm:pt>
    <dgm:pt modelId="{3CDCF3DE-1943-884D-9397-3E3419C44935}" type="pres">
      <dgm:prSet presAssocID="{C1B540DB-C10D-447B-9A4E-03011CF15159}" presName="vert1" presStyleCnt="0"/>
      <dgm:spPr/>
    </dgm:pt>
    <dgm:pt modelId="{20B14E44-0C70-5C46-A53A-9EDA5718585E}" type="pres">
      <dgm:prSet presAssocID="{9B01B1FD-00D8-491B-8CA1-03FEB87B05B1}" presName="thickLine" presStyleLbl="alignNode1" presStyleIdx="3" presStyleCnt="9"/>
      <dgm:spPr/>
    </dgm:pt>
    <dgm:pt modelId="{55F3D90A-761F-F44B-A0E8-CAFA49C7C379}" type="pres">
      <dgm:prSet presAssocID="{9B01B1FD-00D8-491B-8CA1-03FEB87B05B1}" presName="horz1" presStyleCnt="0"/>
      <dgm:spPr/>
    </dgm:pt>
    <dgm:pt modelId="{D03F7947-B0AF-8540-871F-82F5850363FB}" type="pres">
      <dgm:prSet presAssocID="{9B01B1FD-00D8-491B-8CA1-03FEB87B05B1}" presName="tx1" presStyleLbl="revTx" presStyleIdx="3" presStyleCnt="9"/>
      <dgm:spPr/>
    </dgm:pt>
    <dgm:pt modelId="{A62847A7-FAEA-D04C-BBC2-95A1975CDF4D}" type="pres">
      <dgm:prSet presAssocID="{9B01B1FD-00D8-491B-8CA1-03FEB87B05B1}" presName="vert1" presStyleCnt="0"/>
      <dgm:spPr/>
    </dgm:pt>
    <dgm:pt modelId="{40C58589-5ED4-FD4E-8A4D-66A5A6028EE8}" type="pres">
      <dgm:prSet presAssocID="{A1C073FF-9AB5-4ECF-A007-AFFB3DE8DEA3}" presName="thickLine" presStyleLbl="alignNode1" presStyleIdx="4" presStyleCnt="9"/>
      <dgm:spPr/>
    </dgm:pt>
    <dgm:pt modelId="{1B617ED7-7EC4-5A49-9137-EC279266192B}" type="pres">
      <dgm:prSet presAssocID="{A1C073FF-9AB5-4ECF-A007-AFFB3DE8DEA3}" presName="horz1" presStyleCnt="0"/>
      <dgm:spPr/>
    </dgm:pt>
    <dgm:pt modelId="{CE4CE938-66D1-F240-A3B0-B052AB0CEB8D}" type="pres">
      <dgm:prSet presAssocID="{A1C073FF-9AB5-4ECF-A007-AFFB3DE8DEA3}" presName="tx1" presStyleLbl="revTx" presStyleIdx="4" presStyleCnt="9"/>
      <dgm:spPr/>
    </dgm:pt>
    <dgm:pt modelId="{5A027D7D-0177-8A45-976D-FD4704FC1167}" type="pres">
      <dgm:prSet presAssocID="{A1C073FF-9AB5-4ECF-A007-AFFB3DE8DEA3}" presName="vert1" presStyleCnt="0"/>
      <dgm:spPr/>
    </dgm:pt>
    <dgm:pt modelId="{A44BCC8D-DE14-AB44-A34C-25A631934E66}" type="pres">
      <dgm:prSet presAssocID="{2477BEC9-4079-4DEF-8947-F0A8A2B18234}" presName="thickLine" presStyleLbl="alignNode1" presStyleIdx="5" presStyleCnt="9"/>
      <dgm:spPr/>
    </dgm:pt>
    <dgm:pt modelId="{E3480EED-348A-3C45-B616-EAB24EC6E34C}" type="pres">
      <dgm:prSet presAssocID="{2477BEC9-4079-4DEF-8947-F0A8A2B18234}" presName="horz1" presStyleCnt="0"/>
      <dgm:spPr/>
    </dgm:pt>
    <dgm:pt modelId="{01F85F9F-538D-9749-BABC-7D0DF365F7FD}" type="pres">
      <dgm:prSet presAssocID="{2477BEC9-4079-4DEF-8947-F0A8A2B18234}" presName="tx1" presStyleLbl="revTx" presStyleIdx="5" presStyleCnt="9"/>
      <dgm:spPr/>
    </dgm:pt>
    <dgm:pt modelId="{8F1C38CB-6E4D-B047-A40D-356CFA94ADDA}" type="pres">
      <dgm:prSet presAssocID="{2477BEC9-4079-4DEF-8947-F0A8A2B18234}" presName="vert1" presStyleCnt="0"/>
      <dgm:spPr/>
    </dgm:pt>
    <dgm:pt modelId="{2E7C6D2C-9A18-FC44-9771-CBBA558598D3}" type="pres">
      <dgm:prSet presAssocID="{E3BF8AA4-029F-47F2-B33F-F77C19881455}" presName="thickLine" presStyleLbl="alignNode1" presStyleIdx="6" presStyleCnt="9"/>
      <dgm:spPr/>
    </dgm:pt>
    <dgm:pt modelId="{1E23B5FC-7D30-D14F-9D14-C37577654207}" type="pres">
      <dgm:prSet presAssocID="{E3BF8AA4-029F-47F2-B33F-F77C19881455}" presName="horz1" presStyleCnt="0"/>
      <dgm:spPr/>
    </dgm:pt>
    <dgm:pt modelId="{D5D5D374-7B99-A741-8E06-CDA5F72DE49D}" type="pres">
      <dgm:prSet presAssocID="{E3BF8AA4-029F-47F2-B33F-F77C19881455}" presName="tx1" presStyleLbl="revTx" presStyleIdx="6" presStyleCnt="9"/>
      <dgm:spPr/>
    </dgm:pt>
    <dgm:pt modelId="{930D39D3-D740-7C48-B71C-9664EC894EB9}" type="pres">
      <dgm:prSet presAssocID="{E3BF8AA4-029F-47F2-B33F-F77C19881455}" presName="vert1" presStyleCnt="0"/>
      <dgm:spPr/>
    </dgm:pt>
    <dgm:pt modelId="{38D693BF-855F-5D41-865F-41760B59A30D}" type="pres">
      <dgm:prSet presAssocID="{F4916E25-9290-474D-BF00-6DB60E2CA35C}" presName="thickLine" presStyleLbl="alignNode1" presStyleIdx="7" presStyleCnt="9"/>
      <dgm:spPr/>
    </dgm:pt>
    <dgm:pt modelId="{1D14436F-E7CA-A149-8327-2B1129F180C6}" type="pres">
      <dgm:prSet presAssocID="{F4916E25-9290-474D-BF00-6DB60E2CA35C}" presName="horz1" presStyleCnt="0"/>
      <dgm:spPr/>
    </dgm:pt>
    <dgm:pt modelId="{DD4C9090-6254-DA4B-A340-6CF7C31C90C3}" type="pres">
      <dgm:prSet presAssocID="{F4916E25-9290-474D-BF00-6DB60E2CA35C}" presName="tx1" presStyleLbl="revTx" presStyleIdx="7" presStyleCnt="9"/>
      <dgm:spPr/>
    </dgm:pt>
    <dgm:pt modelId="{A7396D0F-6A6D-A746-92AA-9193B0B4F0B4}" type="pres">
      <dgm:prSet presAssocID="{F4916E25-9290-474D-BF00-6DB60E2CA35C}" presName="vert1" presStyleCnt="0"/>
      <dgm:spPr/>
    </dgm:pt>
    <dgm:pt modelId="{05FAA6C8-B4D8-DB41-BECC-6360A55F1F06}" type="pres">
      <dgm:prSet presAssocID="{4D9E8E1D-760D-414B-B8C8-FF23A6A9631C}" presName="thickLine" presStyleLbl="alignNode1" presStyleIdx="8" presStyleCnt="9"/>
      <dgm:spPr/>
    </dgm:pt>
    <dgm:pt modelId="{4C0104E0-185E-8044-9CF5-DAC87F2C6C66}" type="pres">
      <dgm:prSet presAssocID="{4D9E8E1D-760D-414B-B8C8-FF23A6A9631C}" presName="horz1" presStyleCnt="0"/>
      <dgm:spPr/>
    </dgm:pt>
    <dgm:pt modelId="{0B78D0AC-D374-224B-9F7B-E2070A0F6F25}" type="pres">
      <dgm:prSet presAssocID="{4D9E8E1D-760D-414B-B8C8-FF23A6A9631C}" presName="tx1" presStyleLbl="revTx" presStyleIdx="8" presStyleCnt="9"/>
      <dgm:spPr/>
    </dgm:pt>
    <dgm:pt modelId="{7F2DBE54-C820-D247-BA7D-ADC7212767BE}" type="pres">
      <dgm:prSet presAssocID="{4D9E8E1D-760D-414B-B8C8-FF23A6A9631C}" presName="vert1" presStyleCnt="0"/>
      <dgm:spPr/>
    </dgm:pt>
  </dgm:ptLst>
  <dgm:cxnLst>
    <dgm:cxn modelId="{8229921D-B128-4A0F-81B5-EE24831CF74C}" srcId="{5CE36972-A9F6-4B89-8906-0C671364812F}" destId="{2477BEC9-4079-4DEF-8947-F0A8A2B18234}" srcOrd="5" destOrd="0" parTransId="{BA08A526-DB65-44CD-9262-E898DAD68D58}" sibTransId="{135DB212-C740-4DCB-90BD-48B3F985DB7C}"/>
    <dgm:cxn modelId="{0BFD6C2F-3FD9-384E-AFE7-6A8466314DA0}" type="presOf" srcId="{5CE36972-A9F6-4B89-8906-0C671364812F}" destId="{B6450DF6-3B2F-CB41-94AB-1F9E96FDE33E}" srcOrd="0" destOrd="0" presId="urn:microsoft.com/office/officeart/2008/layout/LinedList"/>
    <dgm:cxn modelId="{95949046-B902-A942-A62B-465C6BDE583E}" type="presOf" srcId="{A1C073FF-9AB5-4ECF-A007-AFFB3DE8DEA3}" destId="{CE4CE938-66D1-F240-A3B0-B052AB0CEB8D}" srcOrd="0" destOrd="0" presId="urn:microsoft.com/office/officeart/2008/layout/LinedList"/>
    <dgm:cxn modelId="{4E9A3971-B32D-4939-86A2-47395AD37C2C}" srcId="{5CE36972-A9F6-4B89-8906-0C671364812F}" destId="{F4916E25-9290-474D-BF00-6DB60E2CA35C}" srcOrd="7" destOrd="0" parTransId="{B2F8C0FF-BDBA-455F-8334-C77F6F800B44}" sibTransId="{AFB43E4F-83E0-42BA-9E4B-EE44D4DE7F94}"/>
    <dgm:cxn modelId="{7ECB967E-8BD0-C34F-8C6F-E2EB8A34332F}" type="presOf" srcId="{C1B540DB-C10D-447B-9A4E-03011CF15159}" destId="{1C1ADE14-CA7E-0C4F-B514-CBFBFC959DD4}" srcOrd="0" destOrd="0" presId="urn:microsoft.com/office/officeart/2008/layout/LinedList"/>
    <dgm:cxn modelId="{6668DE87-EC4A-5345-AB04-A7B598DCB477}" type="presOf" srcId="{2477BEC9-4079-4DEF-8947-F0A8A2B18234}" destId="{01F85F9F-538D-9749-BABC-7D0DF365F7FD}" srcOrd="0" destOrd="0" presId="urn:microsoft.com/office/officeart/2008/layout/LinedList"/>
    <dgm:cxn modelId="{6016C288-5C31-4840-A076-65D9C3E024D2}" srcId="{5CE36972-A9F6-4B89-8906-0C671364812F}" destId="{814BCEC3-CE08-413A-AE93-B866BA5AF92A}" srcOrd="0" destOrd="0" parTransId="{B6F525D8-C0AB-495E-8BAF-40B3413AF4F7}" sibTransId="{FCB599AE-7BA9-49F7-A09E-F5D5A7E578CA}"/>
    <dgm:cxn modelId="{984C438B-9959-4189-AABF-3FCC92F565A0}" srcId="{5CE36972-A9F6-4B89-8906-0C671364812F}" destId="{94A87567-1FFD-48C3-8EFF-1A2437F6DC8E}" srcOrd="1" destOrd="0" parTransId="{3185BA0C-7A3F-42B3-B387-5A986E73242E}" sibTransId="{04650765-E325-4BC1-92BF-7D054115D9D2}"/>
    <dgm:cxn modelId="{DDF4878E-DDAB-409A-B243-0A3EF75E759E}" srcId="{5CE36972-A9F6-4B89-8906-0C671364812F}" destId="{A1C073FF-9AB5-4ECF-A007-AFFB3DE8DEA3}" srcOrd="4" destOrd="0" parTransId="{EED1F953-108D-47F8-BCA4-66D2648DF1E0}" sibTransId="{5720A319-5354-477F-94F6-20A7DAA856BE}"/>
    <dgm:cxn modelId="{B2514594-FF5F-3F47-87E4-C9F3C681D476}" type="presOf" srcId="{4D9E8E1D-760D-414B-B8C8-FF23A6A9631C}" destId="{0B78D0AC-D374-224B-9F7B-E2070A0F6F25}" srcOrd="0" destOrd="0" presId="urn:microsoft.com/office/officeart/2008/layout/LinedList"/>
    <dgm:cxn modelId="{C68256A6-8CD0-CF4A-92F6-1CD5B6106AC8}" type="presOf" srcId="{9B01B1FD-00D8-491B-8CA1-03FEB87B05B1}" destId="{D03F7947-B0AF-8540-871F-82F5850363FB}" srcOrd="0" destOrd="0" presId="urn:microsoft.com/office/officeart/2008/layout/LinedList"/>
    <dgm:cxn modelId="{4C5363AB-ED3D-D646-8296-370E83C8FF4C}" type="presOf" srcId="{E3BF8AA4-029F-47F2-B33F-F77C19881455}" destId="{D5D5D374-7B99-A741-8E06-CDA5F72DE49D}" srcOrd="0" destOrd="0" presId="urn:microsoft.com/office/officeart/2008/layout/LinedList"/>
    <dgm:cxn modelId="{6B6282AE-99AA-244D-A3D3-9A5F78768EA5}" type="presOf" srcId="{94A87567-1FFD-48C3-8EFF-1A2437F6DC8E}" destId="{36AF5DDE-DA66-8C41-9DCC-DC2E2DDA2F05}" srcOrd="0" destOrd="0" presId="urn:microsoft.com/office/officeart/2008/layout/LinedList"/>
    <dgm:cxn modelId="{F821D7BC-F696-40B9-8505-A9BAE716D6F6}" srcId="{5CE36972-A9F6-4B89-8906-0C671364812F}" destId="{9B01B1FD-00D8-491B-8CA1-03FEB87B05B1}" srcOrd="3" destOrd="0" parTransId="{079DD65A-B4FE-4477-8555-068A2B74C368}" sibTransId="{402834BD-DB39-4863-8EFE-3509E7FD2558}"/>
    <dgm:cxn modelId="{A72ED1BD-DFCC-4BBA-A345-12C72E126442}" srcId="{5CE36972-A9F6-4B89-8906-0C671364812F}" destId="{4D9E8E1D-760D-414B-B8C8-FF23A6A9631C}" srcOrd="8" destOrd="0" parTransId="{C4589D76-E505-4B34-BB43-FEF78AF8FB66}" sibTransId="{062F9C2C-9742-4997-ADF1-CACE256F53EA}"/>
    <dgm:cxn modelId="{36C0A4C3-22AC-40FD-9C6C-B290B5398828}" srcId="{5CE36972-A9F6-4B89-8906-0C671364812F}" destId="{C1B540DB-C10D-447B-9A4E-03011CF15159}" srcOrd="2" destOrd="0" parTransId="{36210E55-2944-45C9-95DC-5C06A9E82B02}" sibTransId="{95370597-81EA-421D-8963-FB446C3DC9C8}"/>
    <dgm:cxn modelId="{E9A58DC4-04B1-FE41-BCC1-8275C9915648}" type="presOf" srcId="{F4916E25-9290-474D-BF00-6DB60E2CA35C}" destId="{DD4C9090-6254-DA4B-A340-6CF7C31C90C3}" srcOrd="0" destOrd="0" presId="urn:microsoft.com/office/officeart/2008/layout/LinedList"/>
    <dgm:cxn modelId="{B729C4C8-CDFB-4901-81D4-6120C7B425BA}" srcId="{5CE36972-A9F6-4B89-8906-0C671364812F}" destId="{E3BF8AA4-029F-47F2-B33F-F77C19881455}" srcOrd="6" destOrd="0" parTransId="{3FD77E48-2D88-41F7-BF08-12BE8B78D698}" sibTransId="{38095A6A-7DD2-467F-B383-33B49246FE6D}"/>
    <dgm:cxn modelId="{5A72FCD6-2012-5840-9A6B-68B9723A1AF4}" type="presOf" srcId="{814BCEC3-CE08-413A-AE93-B866BA5AF92A}" destId="{29913D41-60F6-5E4C-8976-A1D76BBB813D}" srcOrd="0" destOrd="0" presId="urn:microsoft.com/office/officeart/2008/layout/LinedList"/>
    <dgm:cxn modelId="{0B8CB37C-35A5-4A42-9D91-8BBC08B5E6B8}" type="presParOf" srcId="{B6450DF6-3B2F-CB41-94AB-1F9E96FDE33E}" destId="{983C9B3D-96ED-F04A-92F7-524F015FA579}" srcOrd="0" destOrd="0" presId="urn:microsoft.com/office/officeart/2008/layout/LinedList"/>
    <dgm:cxn modelId="{5CDBFBBC-0D19-3442-A765-5C53FDA26A8C}" type="presParOf" srcId="{B6450DF6-3B2F-CB41-94AB-1F9E96FDE33E}" destId="{549E9B28-27AB-8F40-ADC8-A13F51CC0299}" srcOrd="1" destOrd="0" presId="urn:microsoft.com/office/officeart/2008/layout/LinedList"/>
    <dgm:cxn modelId="{3B0C7D81-3093-3640-9B50-6C37C6A86B9B}" type="presParOf" srcId="{549E9B28-27AB-8F40-ADC8-A13F51CC0299}" destId="{29913D41-60F6-5E4C-8976-A1D76BBB813D}" srcOrd="0" destOrd="0" presId="urn:microsoft.com/office/officeart/2008/layout/LinedList"/>
    <dgm:cxn modelId="{AF3CE0A5-2B21-CE47-AB61-84F0C7289551}" type="presParOf" srcId="{549E9B28-27AB-8F40-ADC8-A13F51CC0299}" destId="{140E54FB-A512-2346-B599-F8A85612B8D2}" srcOrd="1" destOrd="0" presId="urn:microsoft.com/office/officeart/2008/layout/LinedList"/>
    <dgm:cxn modelId="{E66B9A9E-45B3-224C-BA37-D4E8B7852103}" type="presParOf" srcId="{B6450DF6-3B2F-CB41-94AB-1F9E96FDE33E}" destId="{18681DE8-897E-9C44-98F5-1602E9E81E8A}" srcOrd="2" destOrd="0" presId="urn:microsoft.com/office/officeart/2008/layout/LinedList"/>
    <dgm:cxn modelId="{E01BEAB4-1359-0A49-AB00-228A6519DD97}" type="presParOf" srcId="{B6450DF6-3B2F-CB41-94AB-1F9E96FDE33E}" destId="{54294E6C-2129-7C4C-9CC8-032506119E6C}" srcOrd="3" destOrd="0" presId="urn:microsoft.com/office/officeart/2008/layout/LinedList"/>
    <dgm:cxn modelId="{CE672485-2BFF-B248-8247-365AADB5F89A}" type="presParOf" srcId="{54294E6C-2129-7C4C-9CC8-032506119E6C}" destId="{36AF5DDE-DA66-8C41-9DCC-DC2E2DDA2F05}" srcOrd="0" destOrd="0" presId="urn:microsoft.com/office/officeart/2008/layout/LinedList"/>
    <dgm:cxn modelId="{ED3191A4-C155-0546-8B32-91065BA7D8AE}" type="presParOf" srcId="{54294E6C-2129-7C4C-9CC8-032506119E6C}" destId="{2A2452E8-6C39-274E-8096-06ECF133EB1C}" srcOrd="1" destOrd="0" presId="urn:microsoft.com/office/officeart/2008/layout/LinedList"/>
    <dgm:cxn modelId="{DA52C3DC-0348-AD41-A613-E4B3F04DE357}" type="presParOf" srcId="{B6450DF6-3B2F-CB41-94AB-1F9E96FDE33E}" destId="{9F7F5DCB-0148-D248-8C36-2663A0D19229}" srcOrd="4" destOrd="0" presId="urn:microsoft.com/office/officeart/2008/layout/LinedList"/>
    <dgm:cxn modelId="{223D0257-9385-2043-AE43-17D1241BC40F}" type="presParOf" srcId="{B6450DF6-3B2F-CB41-94AB-1F9E96FDE33E}" destId="{BDB8BADA-B521-6542-B34F-7D050AE047AC}" srcOrd="5" destOrd="0" presId="urn:microsoft.com/office/officeart/2008/layout/LinedList"/>
    <dgm:cxn modelId="{93D7C252-3B40-7045-92CB-EFD984B74182}" type="presParOf" srcId="{BDB8BADA-B521-6542-B34F-7D050AE047AC}" destId="{1C1ADE14-CA7E-0C4F-B514-CBFBFC959DD4}" srcOrd="0" destOrd="0" presId="urn:microsoft.com/office/officeart/2008/layout/LinedList"/>
    <dgm:cxn modelId="{7F81E73A-9DF2-B544-8BD8-1E5385EECA40}" type="presParOf" srcId="{BDB8BADA-B521-6542-B34F-7D050AE047AC}" destId="{3CDCF3DE-1943-884D-9397-3E3419C44935}" srcOrd="1" destOrd="0" presId="urn:microsoft.com/office/officeart/2008/layout/LinedList"/>
    <dgm:cxn modelId="{A2B22AA6-6A8C-EF42-B4F1-CB4DEA4553EC}" type="presParOf" srcId="{B6450DF6-3B2F-CB41-94AB-1F9E96FDE33E}" destId="{20B14E44-0C70-5C46-A53A-9EDA5718585E}" srcOrd="6" destOrd="0" presId="urn:microsoft.com/office/officeart/2008/layout/LinedList"/>
    <dgm:cxn modelId="{2E725CD1-4FD9-9144-982C-D271DA44DC03}" type="presParOf" srcId="{B6450DF6-3B2F-CB41-94AB-1F9E96FDE33E}" destId="{55F3D90A-761F-F44B-A0E8-CAFA49C7C379}" srcOrd="7" destOrd="0" presId="urn:microsoft.com/office/officeart/2008/layout/LinedList"/>
    <dgm:cxn modelId="{A626B658-FBC9-8A42-A751-892372F22D7B}" type="presParOf" srcId="{55F3D90A-761F-F44B-A0E8-CAFA49C7C379}" destId="{D03F7947-B0AF-8540-871F-82F5850363FB}" srcOrd="0" destOrd="0" presId="urn:microsoft.com/office/officeart/2008/layout/LinedList"/>
    <dgm:cxn modelId="{3199A865-9CE9-D74B-8643-79BE8C300544}" type="presParOf" srcId="{55F3D90A-761F-F44B-A0E8-CAFA49C7C379}" destId="{A62847A7-FAEA-D04C-BBC2-95A1975CDF4D}" srcOrd="1" destOrd="0" presId="urn:microsoft.com/office/officeart/2008/layout/LinedList"/>
    <dgm:cxn modelId="{1078F575-3B8D-AF43-AE4A-4E8396D3BFD7}" type="presParOf" srcId="{B6450DF6-3B2F-CB41-94AB-1F9E96FDE33E}" destId="{40C58589-5ED4-FD4E-8A4D-66A5A6028EE8}" srcOrd="8" destOrd="0" presId="urn:microsoft.com/office/officeart/2008/layout/LinedList"/>
    <dgm:cxn modelId="{6E2F5BD5-74AC-5A49-A121-E1AC452293C9}" type="presParOf" srcId="{B6450DF6-3B2F-CB41-94AB-1F9E96FDE33E}" destId="{1B617ED7-7EC4-5A49-9137-EC279266192B}" srcOrd="9" destOrd="0" presId="urn:microsoft.com/office/officeart/2008/layout/LinedList"/>
    <dgm:cxn modelId="{3EC1113F-B2C0-894E-85B7-B6731C55F5A8}" type="presParOf" srcId="{1B617ED7-7EC4-5A49-9137-EC279266192B}" destId="{CE4CE938-66D1-F240-A3B0-B052AB0CEB8D}" srcOrd="0" destOrd="0" presId="urn:microsoft.com/office/officeart/2008/layout/LinedList"/>
    <dgm:cxn modelId="{E9E5FF47-3730-0441-A9B4-EDE48D2BE588}" type="presParOf" srcId="{1B617ED7-7EC4-5A49-9137-EC279266192B}" destId="{5A027D7D-0177-8A45-976D-FD4704FC1167}" srcOrd="1" destOrd="0" presId="urn:microsoft.com/office/officeart/2008/layout/LinedList"/>
    <dgm:cxn modelId="{02551229-4CF4-204D-8C15-22DF6F1F429B}" type="presParOf" srcId="{B6450DF6-3B2F-CB41-94AB-1F9E96FDE33E}" destId="{A44BCC8D-DE14-AB44-A34C-25A631934E66}" srcOrd="10" destOrd="0" presId="urn:microsoft.com/office/officeart/2008/layout/LinedList"/>
    <dgm:cxn modelId="{93914597-63C1-7E4B-A933-696437E9EF4D}" type="presParOf" srcId="{B6450DF6-3B2F-CB41-94AB-1F9E96FDE33E}" destId="{E3480EED-348A-3C45-B616-EAB24EC6E34C}" srcOrd="11" destOrd="0" presId="urn:microsoft.com/office/officeart/2008/layout/LinedList"/>
    <dgm:cxn modelId="{A694891B-F672-F94A-AEAA-A0DEDB2DA48D}" type="presParOf" srcId="{E3480EED-348A-3C45-B616-EAB24EC6E34C}" destId="{01F85F9F-538D-9749-BABC-7D0DF365F7FD}" srcOrd="0" destOrd="0" presId="urn:microsoft.com/office/officeart/2008/layout/LinedList"/>
    <dgm:cxn modelId="{3C56C12C-AA64-A04C-BB8A-0DFBCBD9154F}" type="presParOf" srcId="{E3480EED-348A-3C45-B616-EAB24EC6E34C}" destId="{8F1C38CB-6E4D-B047-A40D-356CFA94ADDA}" srcOrd="1" destOrd="0" presId="urn:microsoft.com/office/officeart/2008/layout/LinedList"/>
    <dgm:cxn modelId="{1618BD28-FFB8-2F46-927F-B01BA47BCD12}" type="presParOf" srcId="{B6450DF6-3B2F-CB41-94AB-1F9E96FDE33E}" destId="{2E7C6D2C-9A18-FC44-9771-CBBA558598D3}" srcOrd="12" destOrd="0" presId="urn:microsoft.com/office/officeart/2008/layout/LinedList"/>
    <dgm:cxn modelId="{2BFC87FC-9E86-1F4A-8D4A-BDC9226F232D}" type="presParOf" srcId="{B6450DF6-3B2F-CB41-94AB-1F9E96FDE33E}" destId="{1E23B5FC-7D30-D14F-9D14-C37577654207}" srcOrd="13" destOrd="0" presId="urn:microsoft.com/office/officeart/2008/layout/LinedList"/>
    <dgm:cxn modelId="{E17A9281-2D38-3F40-80CD-BEBCCC718421}" type="presParOf" srcId="{1E23B5FC-7D30-D14F-9D14-C37577654207}" destId="{D5D5D374-7B99-A741-8E06-CDA5F72DE49D}" srcOrd="0" destOrd="0" presId="urn:microsoft.com/office/officeart/2008/layout/LinedList"/>
    <dgm:cxn modelId="{B9DC9957-B6C0-1046-A655-8F71AAC4561C}" type="presParOf" srcId="{1E23B5FC-7D30-D14F-9D14-C37577654207}" destId="{930D39D3-D740-7C48-B71C-9664EC894EB9}" srcOrd="1" destOrd="0" presId="urn:microsoft.com/office/officeart/2008/layout/LinedList"/>
    <dgm:cxn modelId="{DFBF7E46-C706-9445-9448-65E85765EA0F}" type="presParOf" srcId="{B6450DF6-3B2F-CB41-94AB-1F9E96FDE33E}" destId="{38D693BF-855F-5D41-865F-41760B59A30D}" srcOrd="14" destOrd="0" presId="urn:microsoft.com/office/officeart/2008/layout/LinedList"/>
    <dgm:cxn modelId="{BB741634-F003-7C4B-B732-2B26CB522149}" type="presParOf" srcId="{B6450DF6-3B2F-CB41-94AB-1F9E96FDE33E}" destId="{1D14436F-E7CA-A149-8327-2B1129F180C6}" srcOrd="15" destOrd="0" presId="urn:microsoft.com/office/officeart/2008/layout/LinedList"/>
    <dgm:cxn modelId="{D40E121C-8B66-EF4D-A5DD-117E06A67005}" type="presParOf" srcId="{1D14436F-E7CA-A149-8327-2B1129F180C6}" destId="{DD4C9090-6254-DA4B-A340-6CF7C31C90C3}" srcOrd="0" destOrd="0" presId="urn:microsoft.com/office/officeart/2008/layout/LinedList"/>
    <dgm:cxn modelId="{95114081-D808-8C49-85FF-DAA2B9025DF3}" type="presParOf" srcId="{1D14436F-E7CA-A149-8327-2B1129F180C6}" destId="{A7396D0F-6A6D-A746-92AA-9193B0B4F0B4}" srcOrd="1" destOrd="0" presId="urn:microsoft.com/office/officeart/2008/layout/LinedList"/>
    <dgm:cxn modelId="{67A4829A-5419-BB4F-B78D-2390EAA13745}" type="presParOf" srcId="{B6450DF6-3B2F-CB41-94AB-1F9E96FDE33E}" destId="{05FAA6C8-B4D8-DB41-BECC-6360A55F1F06}" srcOrd="16" destOrd="0" presId="urn:microsoft.com/office/officeart/2008/layout/LinedList"/>
    <dgm:cxn modelId="{7DE89B07-C12B-5449-AA22-759F54477B91}" type="presParOf" srcId="{B6450DF6-3B2F-CB41-94AB-1F9E96FDE33E}" destId="{4C0104E0-185E-8044-9CF5-DAC87F2C6C66}" srcOrd="17" destOrd="0" presId="urn:microsoft.com/office/officeart/2008/layout/LinedList"/>
    <dgm:cxn modelId="{525A11AA-9462-2142-8C8D-37AB7FB06729}" type="presParOf" srcId="{4C0104E0-185E-8044-9CF5-DAC87F2C6C66}" destId="{0B78D0AC-D374-224B-9F7B-E2070A0F6F25}" srcOrd="0" destOrd="0" presId="urn:microsoft.com/office/officeart/2008/layout/LinedList"/>
    <dgm:cxn modelId="{D11F2DCA-A08A-C34C-9D16-B353B1C65025}" type="presParOf" srcId="{4C0104E0-185E-8044-9CF5-DAC87F2C6C66}" destId="{7F2DBE54-C820-D247-BA7D-ADC7212767B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173CF-C84B-1942-9DFE-1B2145C2A25B}">
      <dsp:nvSpPr>
        <dsp:cNvPr id="0" name=""/>
        <dsp:cNvSpPr/>
      </dsp:nvSpPr>
      <dsp:spPr>
        <a:xfrm>
          <a:off x="0" y="834769"/>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E3578-B202-424C-A558-9D0CBC2415D2}">
      <dsp:nvSpPr>
        <dsp:cNvPr id="0" name=""/>
        <dsp:cNvSpPr/>
      </dsp:nvSpPr>
      <dsp:spPr>
        <a:xfrm>
          <a:off x="328612"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Will utilize and compare Logistic Regression, Random Forest, and XGBoost.</a:t>
          </a:r>
        </a:p>
      </dsp:txBody>
      <dsp:txXfrm>
        <a:off x="383617" y="1201956"/>
        <a:ext cx="2847502" cy="1768010"/>
      </dsp:txXfrm>
    </dsp:sp>
    <dsp:sp modelId="{5D95849E-510F-FB4B-9BFE-8659385BC884}">
      <dsp:nvSpPr>
        <dsp:cNvPr id="0" name=""/>
        <dsp:cNvSpPr/>
      </dsp:nvSpPr>
      <dsp:spPr>
        <a:xfrm>
          <a:off x="3614737" y="834769"/>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4D80E-7B39-7948-A583-7947D4EE82A7}">
      <dsp:nvSpPr>
        <dsp:cNvPr id="0" name=""/>
        <dsp:cNvSpPr/>
      </dsp:nvSpPr>
      <dsp:spPr>
        <a:xfrm>
          <a:off x="3943350"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Will use scikit-learn’s grid search and pipeline modules in order to automate and tune for best parameters.</a:t>
          </a:r>
        </a:p>
      </dsp:txBody>
      <dsp:txXfrm>
        <a:off x="3998355" y="1201956"/>
        <a:ext cx="2847502" cy="1768010"/>
      </dsp:txXfrm>
    </dsp:sp>
    <dsp:sp modelId="{D78166E8-4067-4C4A-A24F-7A3C4DFE4067}">
      <dsp:nvSpPr>
        <dsp:cNvPr id="0" name=""/>
        <dsp:cNvSpPr/>
      </dsp:nvSpPr>
      <dsp:spPr>
        <a:xfrm>
          <a:off x="7229475" y="834769"/>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A9D931-A8A1-2C42-8203-36A758EDFB9B}">
      <dsp:nvSpPr>
        <dsp:cNvPr id="0" name=""/>
        <dsp:cNvSpPr/>
      </dsp:nvSpPr>
      <dsp:spPr>
        <a:xfrm>
          <a:off x="7558087" y="1146951"/>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Use precision, recall and AUC scores to drive my model selection.</a:t>
          </a:r>
        </a:p>
      </dsp:txBody>
      <dsp:txXfrm>
        <a:off x="7613092" y="1201956"/>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57979-1FC1-104D-ABA8-E45697926F75}">
      <dsp:nvSpPr>
        <dsp:cNvPr id="0" name=""/>
        <dsp:cNvSpPr/>
      </dsp:nvSpPr>
      <dsp:spPr>
        <a:xfrm>
          <a:off x="0" y="188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294C6-DD3E-1841-9975-ABFE3D77F6EF}">
      <dsp:nvSpPr>
        <dsp:cNvPr id="0" name=""/>
        <dsp:cNvSpPr/>
      </dsp:nvSpPr>
      <dsp:spPr>
        <a:xfrm>
          <a:off x="0" y="1884"/>
          <a:ext cx="10515600" cy="1285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ROC Curve is generated by varying threshold from 0 to 1. Which helps visualize the tradeoff between sensitivity and specificity and helps us understand how well-separated our populations are.</a:t>
          </a:r>
          <a:endParaRPr lang="en-US" sz="2300" kern="1200"/>
        </a:p>
      </dsp:txBody>
      <dsp:txXfrm>
        <a:off x="0" y="1884"/>
        <a:ext cx="10515600" cy="1285324"/>
      </dsp:txXfrm>
    </dsp:sp>
    <dsp:sp modelId="{09350B6C-9603-3143-88B3-8F1B7C342C68}">
      <dsp:nvSpPr>
        <dsp:cNvPr id="0" name=""/>
        <dsp:cNvSpPr/>
      </dsp:nvSpPr>
      <dsp:spPr>
        <a:xfrm>
          <a:off x="0" y="128720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9BEDC3-CA4B-A04A-8B1B-8889C8B6390D}">
      <dsp:nvSpPr>
        <dsp:cNvPr id="0" name=""/>
        <dsp:cNvSpPr/>
      </dsp:nvSpPr>
      <dsp:spPr>
        <a:xfrm>
          <a:off x="0" y="1287208"/>
          <a:ext cx="10515600" cy="1285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When evaluating ROC AUC, the closer to 1 indicates the best model. XGBoost outperforms the RandomForest model by 20%. A score closer to 1 indicates a good separation of our positive and negative populations.</a:t>
          </a:r>
          <a:endParaRPr lang="en-US" sz="2300" kern="1200"/>
        </a:p>
      </dsp:txBody>
      <dsp:txXfrm>
        <a:off x="0" y="1287208"/>
        <a:ext cx="10515600" cy="1285324"/>
      </dsp:txXfrm>
    </dsp:sp>
    <dsp:sp modelId="{E7207D65-C745-2141-BF62-931B446A46ED}">
      <dsp:nvSpPr>
        <dsp:cNvPr id="0" name=""/>
        <dsp:cNvSpPr/>
      </dsp:nvSpPr>
      <dsp:spPr>
        <a:xfrm>
          <a:off x="0" y="257253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C271B-6F66-7A44-B752-C55F5BC7C21B}">
      <dsp:nvSpPr>
        <dsp:cNvPr id="0" name=""/>
        <dsp:cNvSpPr/>
      </dsp:nvSpPr>
      <dsp:spPr>
        <a:xfrm>
          <a:off x="0" y="2572533"/>
          <a:ext cx="10515600" cy="1285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Logistic Regression trails by .20 and is closer to that .5 threshold which would make the model closer to having positive and negative populations overlapping. Which is bad.</a:t>
          </a:r>
          <a:endParaRPr lang="en-US" sz="2300" kern="1200"/>
        </a:p>
      </dsp:txBody>
      <dsp:txXfrm>
        <a:off x="0" y="2572533"/>
        <a:ext cx="10515600" cy="1285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4E354-A701-4AB2-AEAA-834CB3BEC58C}">
      <dsp:nvSpPr>
        <dsp:cNvPr id="0" name=""/>
        <dsp:cNvSpPr/>
      </dsp:nvSpPr>
      <dsp:spPr>
        <a:xfrm>
          <a:off x="0" y="4344"/>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251DB-2009-4611-8051-055DCE6D2421}">
      <dsp:nvSpPr>
        <dsp:cNvPr id="0" name=""/>
        <dsp:cNvSpPr/>
      </dsp:nvSpPr>
      <dsp:spPr>
        <a:xfrm>
          <a:off x="279920" y="212550"/>
          <a:ext cx="508947" cy="508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439317-6B4A-45AD-BDC2-B7D7AEBDF9E6}">
      <dsp:nvSpPr>
        <dsp:cNvPr id="0" name=""/>
        <dsp:cNvSpPr/>
      </dsp:nvSpPr>
      <dsp:spPr>
        <a:xfrm>
          <a:off x="1068788" y="4344"/>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90000"/>
            </a:lnSpc>
            <a:spcBef>
              <a:spcPct val="0"/>
            </a:spcBef>
            <a:spcAft>
              <a:spcPct val="35000"/>
            </a:spcAft>
            <a:buNone/>
          </a:pPr>
          <a:r>
            <a:rPr lang="en-US" sz="1900" b="0" i="0" kern="1200"/>
            <a:t>Loan grade</a:t>
          </a:r>
          <a:endParaRPr lang="en-US" sz="1900" kern="1200"/>
        </a:p>
      </dsp:txBody>
      <dsp:txXfrm>
        <a:off x="1068788" y="4344"/>
        <a:ext cx="5234940" cy="925358"/>
      </dsp:txXfrm>
    </dsp:sp>
    <dsp:sp modelId="{3CC899FF-D4B2-4A1F-B20C-78B7F4F67589}">
      <dsp:nvSpPr>
        <dsp:cNvPr id="0" name=""/>
        <dsp:cNvSpPr/>
      </dsp:nvSpPr>
      <dsp:spPr>
        <a:xfrm>
          <a:off x="0" y="1161042"/>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33805-57CB-44F7-B145-80D7A0B704D3}">
      <dsp:nvSpPr>
        <dsp:cNvPr id="0" name=""/>
        <dsp:cNvSpPr/>
      </dsp:nvSpPr>
      <dsp:spPr>
        <a:xfrm>
          <a:off x="279920" y="1369247"/>
          <a:ext cx="508947" cy="508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9E6165-72B5-4B6D-97B6-6C4BA1F0FE29}">
      <dsp:nvSpPr>
        <dsp:cNvPr id="0" name=""/>
        <dsp:cNvSpPr/>
      </dsp:nvSpPr>
      <dsp:spPr>
        <a:xfrm>
          <a:off x="1068788" y="1161042"/>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90000"/>
            </a:lnSpc>
            <a:spcBef>
              <a:spcPct val="0"/>
            </a:spcBef>
            <a:spcAft>
              <a:spcPct val="35000"/>
            </a:spcAft>
            <a:buNone/>
          </a:pPr>
          <a:r>
            <a:rPr lang="en-US" sz="1900" b="0" i="0" kern="1200"/>
            <a:t>Home Ownership Status as Rent</a:t>
          </a:r>
          <a:endParaRPr lang="en-US" sz="1900" kern="1200"/>
        </a:p>
      </dsp:txBody>
      <dsp:txXfrm>
        <a:off x="1068788" y="1161042"/>
        <a:ext cx="5234940" cy="925358"/>
      </dsp:txXfrm>
    </dsp:sp>
    <dsp:sp modelId="{61EF3284-F23B-4BC3-9250-366DA7D80445}">
      <dsp:nvSpPr>
        <dsp:cNvPr id="0" name=""/>
        <dsp:cNvSpPr/>
      </dsp:nvSpPr>
      <dsp:spPr>
        <a:xfrm>
          <a:off x="0" y="2317740"/>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D2EE3-1EA3-4ECC-9A85-B66DB38EBB81}">
      <dsp:nvSpPr>
        <dsp:cNvPr id="0" name=""/>
        <dsp:cNvSpPr/>
      </dsp:nvSpPr>
      <dsp:spPr>
        <a:xfrm>
          <a:off x="279920" y="2525945"/>
          <a:ext cx="508947" cy="508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24D037-5B96-40D6-BF4E-C6A51C7D21CB}">
      <dsp:nvSpPr>
        <dsp:cNvPr id="0" name=""/>
        <dsp:cNvSpPr/>
      </dsp:nvSpPr>
      <dsp:spPr>
        <a:xfrm>
          <a:off x="1068788" y="2317740"/>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90000"/>
            </a:lnSpc>
            <a:spcBef>
              <a:spcPct val="0"/>
            </a:spcBef>
            <a:spcAft>
              <a:spcPct val="35000"/>
            </a:spcAft>
            <a:buNone/>
          </a:pPr>
          <a:r>
            <a:rPr lang="en-US" sz="1900" b="0" i="0" kern="1200"/>
            <a:t>Loan Percent Income</a:t>
          </a:r>
          <a:endParaRPr lang="en-US" sz="1900" kern="1200"/>
        </a:p>
      </dsp:txBody>
      <dsp:txXfrm>
        <a:off x="1068788" y="2317740"/>
        <a:ext cx="5234940" cy="925358"/>
      </dsp:txXfrm>
    </dsp:sp>
    <dsp:sp modelId="{712D8346-20FA-452D-A6A8-4471437A46FB}">
      <dsp:nvSpPr>
        <dsp:cNvPr id="0" name=""/>
        <dsp:cNvSpPr/>
      </dsp:nvSpPr>
      <dsp:spPr>
        <a:xfrm>
          <a:off x="0" y="3474438"/>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2D38B-64CA-4A58-9C70-5672D17D0114}">
      <dsp:nvSpPr>
        <dsp:cNvPr id="0" name=""/>
        <dsp:cNvSpPr/>
      </dsp:nvSpPr>
      <dsp:spPr>
        <a:xfrm>
          <a:off x="279920" y="3682643"/>
          <a:ext cx="508947" cy="5089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793758-7926-4423-8364-CB069B20766C}">
      <dsp:nvSpPr>
        <dsp:cNvPr id="0" name=""/>
        <dsp:cNvSpPr/>
      </dsp:nvSpPr>
      <dsp:spPr>
        <a:xfrm>
          <a:off x="1068788" y="3474438"/>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90000"/>
            </a:lnSpc>
            <a:spcBef>
              <a:spcPct val="0"/>
            </a:spcBef>
            <a:spcAft>
              <a:spcPct val="35000"/>
            </a:spcAft>
            <a:buNone/>
          </a:pPr>
          <a:r>
            <a:rPr lang="en-US" sz="1900" b="0" i="0" kern="1200"/>
            <a:t>Loan for medical purposes</a:t>
          </a:r>
          <a:endParaRPr lang="en-US" sz="1900" kern="1200"/>
        </a:p>
      </dsp:txBody>
      <dsp:txXfrm>
        <a:off x="1068788" y="3474438"/>
        <a:ext cx="5234940" cy="925358"/>
      </dsp:txXfrm>
    </dsp:sp>
    <dsp:sp modelId="{BF0C43EE-0662-47D0-A938-BDA78BF5FE5F}">
      <dsp:nvSpPr>
        <dsp:cNvPr id="0" name=""/>
        <dsp:cNvSpPr/>
      </dsp:nvSpPr>
      <dsp:spPr>
        <a:xfrm>
          <a:off x="0" y="4631136"/>
          <a:ext cx="6303729" cy="925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DB28C-EC25-4A37-90B8-BDDA5912C8C6}">
      <dsp:nvSpPr>
        <dsp:cNvPr id="0" name=""/>
        <dsp:cNvSpPr/>
      </dsp:nvSpPr>
      <dsp:spPr>
        <a:xfrm>
          <a:off x="279920" y="4839341"/>
          <a:ext cx="508947" cy="5089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947B6E-BC90-4F38-9622-61573A9FAADF}">
      <dsp:nvSpPr>
        <dsp:cNvPr id="0" name=""/>
        <dsp:cNvSpPr/>
      </dsp:nvSpPr>
      <dsp:spPr>
        <a:xfrm>
          <a:off x="1068788" y="4631136"/>
          <a:ext cx="5234940" cy="92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34" tIns="97934" rIns="97934" bIns="97934" numCol="1" spcCol="1270" anchor="ctr" anchorCtr="0">
          <a:noAutofit/>
        </a:bodyPr>
        <a:lstStyle/>
        <a:p>
          <a:pPr marL="0" lvl="0" indent="0" algn="l" defTabSz="844550">
            <a:lnSpc>
              <a:spcPct val="90000"/>
            </a:lnSpc>
            <a:spcBef>
              <a:spcPct val="0"/>
            </a:spcBef>
            <a:spcAft>
              <a:spcPct val="35000"/>
            </a:spcAft>
            <a:buNone/>
          </a:pPr>
          <a:r>
            <a:rPr lang="en-US" sz="1900" b="0" i="0" kern="1200"/>
            <a:t>Loan for home improvement</a:t>
          </a:r>
          <a:endParaRPr lang="en-US" sz="1900" kern="1200"/>
        </a:p>
      </dsp:txBody>
      <dsp:txXfrm>
        <a:off x="1068788" y="4631136"/>
        <a:ext cx="5234940" cy="9253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C9B3D-96ED-F04A-92F7-524F015FA579}">
      <dsp:nvSpPr>
        <dsp:cNvPr id="0" name=""/>
        <dsp:cNvSpPr/>
      </dsp:nvSpPr>
      <dsp:spPr>
        <a:xfrm>
          <a:off x="0" y="679"/>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913D41-60F6-5E4C-8976-A1D76BBB813D}">
      <dsp:nvSpPr>
        <dsp:cNvPr id="0" name=""/>
        <dsp:cNvSpPr/>
      </dsp:nvSpPr>
      <dsp:spPr>
        <a:xfrm>
          <a:off x="0" y="679"/>
          <a:ext cx="6735443" cy="61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Circling back to our problem statement, improving the state-of-the-art credit scoring of borrowers entails really maximizing your current features.</a:t>
          </a:r>
          <a:endParaRPr lang="en-US" sz="1400" kern="1200"/>
        </a:p>
      </dsp:txBody>
      <dsp:txXfrm>
        <a:off x="0" y="679"/>
        <a:ext cx="6735443" cy="618138"/>
      </dsp:txXfrm>
    </dsp:sp>
    <dsp:sp modelId="{18681DE8-897E-9C44-98F5-1602E9E81E8A}">
      <dsp:nvSpPr>
        <dsp:cNvPr id="0" name=""/>
        <dsp:cNvSpPr/>
      </dsp:nvSpPr>
      <dsp:spPr>
        <a:xfrm>
          <a:off x="0" y="618817"/>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F5DDE-DA66-8C41-9DCC-DC2E2DDA2F05}">
      <dsp:nvSpPr>
        <dsp:cNvPr id="0" name=""/>
        <dsp:cNvSpPr/>
      </dsp:nvSpPr>
      <dsp:spPr>
        <a:xfrm>
          <a:off x="0" y="618817"/>
          <a:ext cx="6735443" cy="61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M</a:t>
          </a:r>
          <a:r>
            <a:rPr lang="en-US" sz="1400" b="0" i="0" kern="1200"/>
            <a:t>aximized by cleaning the data in ways such as dealing with null values, and outliers.</a:t>
          </a:r>
          <a:endParaRPr lang="en-US" sz="1400" kern="1200"/>
        </a:p>
      </dsp:txBody>
      <dsp:txXfrm>
        <a:off x="0" y="618817"/>
        <a:ext cx="6735443" cy="618138"/>
      </dsp:txXfrm>
    </dsp:sp>
    <dsp:sp modelId="{9F7F5DCB-0148-D248-8C36-2663A0D19229}">
      <dsp:nvSpPr>
        <dsp:cNvPr id="0" name=""/>
        <dsp:cNvSpPr/>
      </dsp:nvSpPr>
      <dsp:spPr>
        <a:xfrm>
          <a:off x="0" y="1236955"/>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ADE14-CA7E-0C4F-B514-CBFBFC959DD4}">
      <dsp:nvSpPr>
        <dsp:cNvPr id="0" name=""/>
        <dsp:cNvSpPr/>
      </dsp:nvSpPr>
      <dsp:spPr>
        <a:xfrm>
          <a:off x="0" y="1236955"/>
          <a:ext cx="6735443" cy="61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Process the data so we can take advantage of our categorical columns, so we encode or dummify them accordingly.</a:t>
          </a:r>
          <a:endParaRPr lang="en-US" sz="1400" kern="1200"/>
        </a:p>
      </dsp:txBody>
      <dsp:txXfrm>
        <a:off x="0" y="1236955"/>
        <a:ext cx="6735443" cy="618138"/>
      </dsp:txXfrm>
    </dsp:sp>
    <dsp:sp modelId="{20B14E44-0C70-5C46-A53A-9EDA5718585E}">
      <dsp:nvSpPr>
        <dsp:cNvPr id="0" name=""/>
        <dsp:cNvSpPr/>
      </dsp:nvSpPr>
      <dsp:spPr>
        <a:xfrm>
          <a:off x="0" y="1855093"/>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3F7947-B0AF-8540-871F-82F5850363FB}">
      <dsp:nvSpPr>
        <dsp:cNvPr id="0" name=""/>
        <dsp:cNvSpPr/>
      </dsp:nvSpPr>
      <dsp:spPr>
        <a:xfrm>
          <a:off x="0" y="1855093"/>
          <a:ext cx="6735443" cy="61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Getting a sense of the data through aggregations &amp; visualizations.</a:t>
          </a:r>
          <a:endParaRPr lang="en-US" sz="1400" kern="1200"/>
        </a:p>
      </dsp:txBody>
      <dsp:txXfrm>
        <a:off x="0" y="1855093"/>
        <a:ext cx="6735443" cy="618138"/>
      </dsp:txXfrm>
    </dsp:sp>
    <dsp:sp modelId="{40C58589-5ED4-FD4E-8A4D-66A5A6028EE8}">
      <dsp:nvSpPr>
        <dsp:cNvPr id="0" name=""/>
        <dsp:cNvSpPr/>
      </dsp:nvSpPr>
      <dsp:spPr>
        <a:xfrm>
          <a:off x="0" y="2473231"/>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4CE938-66D1-F240-A3B0-B052AB0CEB8D}">
      <dsp:nvSpPr>
        <dsp:cNvPr id="0" name=""/>
        <dsp:cNvSpPr/>
      </dsp:nvSpPr>
      <dsp:spPr>
        <a:xfrm>
          <a:off x="0" y="2473231"/>
          <a:ext cx="6735443" cy="61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Predict financial distress through our target variable (loan status) and use our features to build predictive classification models.</a:t>
          </a:r>
          <a:endParaRPr lang="en-US" sz="1400" kern="1200" dirty="0"/>
        </a:p>
      </dsp:txBody>
      <dsp:txXfrm>
        <a:off x="0" y="2473231"/>
        <a:ext cx="6735443" cy="618138"/>
      </dsp:txXfrm>
    </dsp:sp>
    <dsp:sp modelId="{A44BCC8D-DE14-AB44-A34C-25A631934E66}">
      <dsp:nvSpPr>
        <dsp:cNvPr id="0" name=""/>
        <dsp:cNvSpPr/>
      </dsp:nvSpPr>
      <dsp:spPr>
        <a:xfrm>
          <a:off x="0" y="3091370"/>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F85F9F-538D-9749-BABC-7D0DF365F7FD}">
      <dsp:nvSpPr>
        <dsp:cNvPr id="0" name=""/>
        <dsp:cNvSpPr/>
      </dsp:nvSpPr>
      <dsp:spPr>
        <a:xfrm>
          <a:off x="0" y="3091370"/>
          <a:ext cx="6735443" cy="61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We were able to use pipelines &amp; gridsearch to build finely tuned logistic regression, RandomForest and XGBoost models.</a:t>
          </a:r>
          <a:endParaRPr lang="en-US" sz="1400" kern="1200"/>
        </a:p>
      </dsp:txBody>
      <dsp:txXfrm>
        <a:off x="0" y="3091370"/>
        <a:ext cx="6735443" cy="618138"/>
      </dsp:txXfrm>
    </dsp:sp>
    <dsp:sp modelId="{2E7C6D2C-9A18-FC44-9771-CBBA558598D3}">
      <dsp:nvSpPr>
        <dsp:cNvPr id="0" name=""/>
        <dsp:cNvSpPr/>
      </dsp:nvSpPr>
      <dsp:spPr>
        <a:xfrm>
          <a:off x="0" y="3709508"/>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D5D374-7B99-A741-8E06-CDA5F72DE49D}">
      <dsp:nvSpPr>
        <dsp:cNvPr id="0" name=""/>
        <dsp:cNvSpPr/>
      </dsp:nvSpPr>
      <dsp:spPr>
        <a:xfrm>
          <a:off x="0" y="3709508"/>
          <a:ext cx="6735443" cy="61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We determined that because our dataset was imbalanced</a:t>
          </a:r>
          <a:r>
            <a:rPr lang="en-US" sz="1400" kern="1200"/>
            <a:t>; </a:t>
          </a:r>
          <a:r>
            <a:rPr lang="en-US" sz="1400" b="0" i="0" kern="1200"/>
            <a:t>precision, recall &amp; AUC scores were the best way to assess our models (instead of accuracy).</a:t>
          </a:r>
          <a:endParaRPr lang="en-US" sz="1400" kern="1200"/>
        </a:p>
      </dsp:txBody>
      <dsp:txXfrm>
        <a:off x="0" y="3709508"/>
        <a:ext cx="6735443" cy="618138"/>
      </dsp:txXfrm>
    </dsp:sp>
    <dsp:sp modelId="{38D693BF-855F-5D41-865F-41760B59A30D}">
      <dsp:nvSpPr>
        <dsp:cNvPr id="0" name=""/>
        <dsp:cNvSpPr/>
      </dsp:nvSpPr>
      <dsp:spPr>
        <a:xfrm>
          <a:off x="0" y="4327646"/>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4C9090-6254-DA4B-A340-6CF7C31C90C3}">
      <dsp:nvSpPr>
        <dsp:cNvPr id="0" name=""/>
        <dsp:cNvSpPr/>
      </dsp:nvSpPr>
      <dsp:spPr>
        <a:xfrm>
          <a:off x="0" y="4327646"/>
          <a:ext cx="6735443" cy="61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XGBoost achieved the highest in those key metrics.</a:t>
          </a:r>
          <a:endParaRPr lang="en-US" sz="1400" kern="1200"/>
        </a:p>
      </dsp:txBody>
      <dsp:txXfrm>
        <a:off x="0" y="4327646"/>
        <a:ext cx="6735443" cy="618138"/>
      </dsp:txXfrm>
    </dsp:sp>
    <dsp:sp modelId="{05FAA6C8-B4D8-DB41-BECC-6360A55F1F06}">
      <dsp:nvSpPr>
        <dsp:cNvPr id="0" name=""/>
        <dsp:cNvSpPr/>
      </dsp:nvSpPr>
      <dsp:spPr>
        <a:xfrm>
          <a:off x="0" y="4945784"/>
          <a:ext cx="673544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78D0AC-D374-224B-9F7B-E2070A0F6F25}">
      <dsp:nvSpPr>
        <dsp:cNvPr id="0" name=""/>
        <dsp:cNvSpPr/>
      </dsp:nvSpPr>
      <dsp:spPr>
        <a:xfrm>
          <a:off x="0" y="4945784"/>
          <a:ext cx="6735443" cy="61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We were able to see the top five features that contributed to this model.</a:t>
          </a:r>
          <a:endParaRPr lang="en-US" sz="1400" kern="1200"/>
        </a:p>
      </dsp:txBody>
      <dsp:txXfrm>
        <a:off x="0" y="4945784"/>
        <a:ext cx="6735443" cy="6181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BB09C-5EE5-7D43-BCDB-A3950E2AF5FA}"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DCA7D-117F-8E4D-B72C-87C54AF88E31}" type="slidenum">
              <a:rPr lang="en-US" smtClean="0"/>
              <a:t>‹#›</a:t>
            </a:fld>
            <a:endParaRPr lang="en-US"/>
          </a:p>
        </p:txBody>
      </p:sp>
    </p:spTree>
    <p:extLst>
      <p:ext uri="{BB962C8B-B14F-4D97-AF65-F5344CB8AC3E}">
        <p14:creationId xmlns:p14="http://schemas.microsoft.com/office/powerpoint/2010/main" val="70570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DCA7D-117F-8E4D-B72C-87C54AF88E31}" type="slidenum">
              <a:rPr lang="en-US" smtClean="0"/>
              <a:t>10</a:t>
            </a:fld>
            <a:endParaRPr lang="en-US"/>
          </a:p>
        </p:txBody>
      </p:sp>
    </p:spTree>
    <p:extLst>
      <p:ext uri="{BB962C8B-B14F-4D97-AF65-F5344CB8AC3E}">
        <p14:creationId xmlns:p14="http://schemas.microsoft.com/office/powerpoint/2010/main" val="3201189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11/2/22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681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11/2/22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57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11/2/22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91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11/2/22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838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11/2/22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02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11/2/22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425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11/2/22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89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11/2/22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286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11/2/22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514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11/2/22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924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11/2/22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72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11/2/22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15179505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3">
            <a:extLst>
              <a:ext uri="{FF2B5EF4-FFF2-40B4-BE49-F238E27FC236}">
                <a16:creationId xmlns:a16="http://schemas.microsoft.com/office/drawing/2014/main" id="{3E92B6A8-9548-FEBC-2CD6-F8223E37ECBA}"/>
              </a:ext>
            </a:extLst>
          </p:cNvPr>
          <p:cNvPicPr>
            <a:picLocks noChangeAspect="1"/>
          </p:cNvPicPr>
          <p:nvPr/>
        </p:nvPicPr>
        <p:blipFill rotWithShape="1">
          <a:blip r:embed="rId2">
            <a:alphaModFix amt="55000"/>
          </a:blip>
          <a:srcRect t="26128" r="-1" b="28731"/>
          <a:stretch/>
        </p:blipFill>
        <p:spPr>
          <a:xfrm>
            <a:off x="20" y="10"/>
            <a:ext cx="12191980" cy="6857990"/>
          </a:xfrm>
          <a:prstGeom prst="rect">
            <a:avLst/>
          </a:prstGeom>
        </p:spPr>
      </p:pic>
      <p:sp>
        <p:nvSpPr>
          <p:cNvPr id="23" name="Oval 22">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94A63E-7350-B288-C332-80DC2513B863}"/>
              </a:ext>
            </a:extLst>
          </p:cNvPr>
          <p:cNvSpPr>
            <a:spLocks noGrp="1"/>
          </p:cNvSpPr>
          <p:nvPr>
            <p:ph type="ctrTitle"/>
          </p:nvPr>
        </p:nvSpPr>
        <p:spPr>
          <a:xfrm>
            <a:off x="3577192" y="1032483"/>
            <a:ext cx="5037616" cy="2982360"/>
          </a:xfrm>
        </p:spPr>
        <p:txBody>
          <a:bodyPr>
            <a:normAutofit/>
          </a:bodyPr>
          <a:lstStyle/>
          <a:p>
            <a:r>
              <a:rPr lang="en-US" dirty="0"/>
              <a:t>Credit Risk Analysis</a:t>
            </a:r>
          </a:p>
        </p:txBody>
      </p:sp>
      <p:sp>
        <p:nvSpPr>
          <p:cNvPr id="3" name="Subtitle 2">
            <a:extLst>
              <a:ext uri="{FF2B5EF4-FFF2-40B4-BE49-F238E27FC236}">
                <a16:creationId xmlns:a16="http://schemas.microsoft.com/office/drawing/2014/main" id="{C333EB1E-AAF0-1DAE-3354-8C7076FF1B0D}"/>
              </a:ext>
            </a:extLst>
          </p:cNvPr>
          <p:cNvSpPr>
            <a:spLocks noGrp="1"/>
          </p:cNvSpPr>
          <p:nvPr>
            <p:ph type="subTitle" idx="1"/>
          </p:nvPr>
        </p:nvSpPr>
        <p:spPr>
          <a:xfrm>
            <a:off x="3577192" y="4106918"/>
            <a:ext cx="5037616" cy="1655762"/>
          </a:xfrm>
        </p:spPr>
        <p:txBody>
          <a:bodyPr>
            <a:normAutofit/>
          </a:bodyPr>
          <a:lstStyle/>
          <a:p>
            <a:r>
              <a:rPr lang="en-US"/>
              <a:t>By David Castillo</a:t>
            </a:r>
            <a:endParaRPr lang="en-US" dirty="0"/>
          </a:p>
        </p:txBody>
      </p:sp>
      <p:sp>
        <p:nvSpPr>
          <p:cNvPr id="25" name="Arc 24">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88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pplication&#10;&#10;Description automatically generated with low confidence">
            <a:extLst>
              <a:ext uri="{FF2B5EF4-FFF2-40B4-BE49-F238E27FC236}">
                <a16:creationId xmlns:a16="http://schemas.microsoft.com/office/drawing/2014/main" id="{0A127208-3159-136B-701E-616ED28FAC5F}"/>
              </a:ext>
            </a:extLst>
          </p:cNvPr>
          <p:cNvPicPr>
            <a:picLocks noChangeAspect="1"/>
          </p:cNvPicPr>
          <p:nvPr/>
        </p:nvPicPr>
        <p:blipFill rotWithShape="1">
          <a:blip r:embed="rId3"/>
          <a:srcRect l="1" t="4481" r="1" b="4099"/>
          <a:stretch/>
        </p:blipFill>
        <p:spPr>
          <a:xfrm>
            <a:off x="-7366" y="110836"/>
            <a:ext cx="4855591" cy="6650182"/>
          </a:xfrm>
          <a:custGeom>
            <a:avLst/>
            <a:gdLst/>
            <a:ahLst/>
            <a:cxnLst/>
            <a:rect l="l" t="t" r="r" b="b"/>
            <a:pathLst>
              <a:path w="4636517" h="6858000">
                <a:moveTo>
                  <a:pt x="0" y="0"/>
                </a:moveTo>
                <a:lnTo>
                  <a:pt x="4636517" y="0"/>
                </a:lnTo>
                <a:lnTo>
                  <a:pt x="4636517" y="6858000"/>
                </a:lnTo>
                <a:lnTo>
                  <a:pt x="0" y="6858000"/>
                </a:lnTo>
                <a:close/>
              </a:path>
            </a:pathLst>
          </a:custGeom>
        </p:spPr>
      </p:pic>
      <p:sp>
        <p:nvSpPr>
          <p:cNvPr id="33"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6D455E-F375-2C12-0531-5A07618A7946}"/>
              </a:ext>
            </a:extLst>
          </p:cNvPr>
          <p:cNvSpPr>
            <a:spLocks noGrp="1"/>
          </p:cNvSpPr>
          <p:nvPr>
            <p:ph type="title"/>
          </p:nvPr>
        </p:nvSpPr>
        <p:spPr>
          <a:xfrm>
            <a:off x="5827048" y="407987"/>
            <a:ext cx="5721484" cy="1325563"/>
          </a:xfrm>
        </p:spPr>
        <p:txBody>
          <a:bodyPr>
            <a:normAutofit/>
          </a:bodyPr>
          <a:lstStyle/>
          <a:p>
            <a:r>
              <a:rPr lang="en-US" dirty="0"/>
              <a:t>Correlation to Loan Status</a:t>
            </a:r>
          </a:p>
        </p:txBody>
      </p:sp>
      <p:sp>
        <p:nvSpPr>
          <p:cNvPr id="19" name="Content Placeholder 8">
            <a:extLst>
              <a:ext uri="{FF2B5EF4-FFF2-40B4-BE49-F238E27FC236}">
                <a16:creationId xmlns:a16="http://schemas.microsoft.com/office/drawing/2014/main" id="{8E0C9993-6DB3-67F5-5E7A-BC26678DC03D}"/>
              </a:ext>
            </a:extLst>
          </p:cNvPr>
          <p:cNvSpPr>
            <a:spLocks noGrp="1"/>
          </p:cNvSpPr>
          <p:nvPr>
            <p:ph idx="1"/>
          </p:nvPr>
        </p:nvSpPr>
        <p:spPr>
          <a:xfrm>
            <a:off x="5827048" y="1868487"/>
            <a:ext cx="5721484" cy="4351338"/>
          </a:xfrm>
        </p:spPr>
        <p:txBody>
          <a:bodyPr>
            <a:normAutofit/>
          </a:bodyPr>
          <a:lstStyle/>
          <a:p>
            <a:pPr marL="0" indent="0">
              <a:buNone/>
            </a:pPr>
            <a:r>
              <a:rPr lang="en-US"/>
              <a:t>The top correlated features to whether a loan status will default or not are:</a:t>
            </a:r>
          </a:p>
          <a:p>
            <a:r>
              <a:rPr lang="en-US"/>
              <a:t> Loan percent income</a:t>
            </a:r>
          </a:p>
          <a:p>
            <a:r>
              <a:rPr lang="en-US"/>
              <a:t> Loan interest rate</a:t>
            </a:r>
          </a:p>
          <a:p>
            <a:r>
              <a:rPr lang="en-US"/>
              <a:t> Home ownership Status (RENT)</a:t>
            </a:r>
          </a:p>
          <a:p>
            <a:pPr marL="0" indent="0">
              <a:buNone/>
            </a:pPr>
            <a:r>
              <a:rPr lang="en-US"/>
              <a:t>Those with the most negative correlation are:</a:t>
            </a:r>
          </a:p>
          <a:p>
            <a:r>
              <a:rPr lang="en-US"/>
              <a:t>Loan Grade</a:t>
            </a:r>
          </a:p>
          <a:p>
            <a:r>
              <a:rPr lang="en-US"/>
              <a:t>Personal Income</a:t>
            </a:r>
          </a:p>
        </p:txBody>
      </p:sp>
    </p:spTree>
    <p:extLst>
      <p:ext uri="{BB962C8B-B14F-4D97-AF65-F5344CB8AC3E}">
        <p14:creationId xmlns:p14="http://schemas.microsoft.com/office/powerpoint/2010/main" val="376478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E2C-63BC-381C-9E67-D357A448703F}"/>
              </a:ext>
            </a:extLst>
          </p:cNvPr>
          <p:cNvSpPr>
            <a:spLocks noGrp="1"/>
          </p:cNvSpPr>
          <p:nvPr>
            <p:ph type="title"/>
          </p:nvPr>
        </p:nvSpPr>
        <p:spPr>
          <a:xfrm>
            <a:off x="2320636" y="5213783"/>
            <a:ext cx="5022273" cy="1325563"/>
          </a:xfrm>
        </p:spPr>
        <p:txBody>
          <a:bodyPr/>
          <a:lstStyle/>
          <a:p>
            <a:r>
              <a:rPr lang="en-US" dirty="0"/>
              <a:t>Filtering by Loan Status</a:t>
            </a:r>
          </a:p>
        </p:txBody>
      </p:sp>
      <p:pic>
        <p:nvPicPr>
          <p:cNvPr id="5" name="Content Placeholder 4" descr="Chart, scatter chart&#10;&#10;Description automatically generated">
            <a:extLst>
              <a:ext uri="{FF2B5EF4-FFF2-40B4-BE49-F238E27FC236}">
                <a16:creationId xmlns:a16="http://schemas.microsoft.com/office/drawing/2014/main" id="{BD98B139-C3C4-DC63-6046-8D0361B87311}"/>
              </a:ext>
            </a:extLst>
          </p:cNvPr>
          <p:cNvPicPr>
            <a:picLocks noGrp="1" noChangeAspect="1"/>
          </p:cNvPicPr>
          <p:nvPr>
            <p:ph idx="1"/>
          </p:nvPr>
        </p:nvPicPr>
        <p:blipFill>
          <a:blip r:embed="rId2"/>
          <a:stretch>
            <a:fillRect/>
          </a:stretch>
        </p:blipFill>
        <p:spPr>
          <a:xfrm>
            <a:off x="0" y="96982"/>
            <a:ext cx="8771658" cy="5116801"/>
          </a:xfrm>
        </p:spPr>
      </p:pic>
      <p:sp>
        <p:nvSpPr>
          <p:cNvPr id="6" name="TextBox 5">
            <a:extLst>
              <a:ext uri="{FF2B5EF4-FFF2-40B4-BE49-F238E27FC236}">
                <a16:creationId xmlns:a16="http://schemas.microsoft.com/office/drawing/2014/main" id="{743A969E-94C4-1A39-9321-CE28747DE47D}"/>
              </a:ext>
            </a:extLst>
          </p:cNvPr>
          <p:cNvSpPr txBox="1"/>
          <p:nvPr/>
        </p:nvSpPr>
        <p:spPr>
          <a:xfrm>
            <a:off x="8950036" y="498764"/>
            <a:ext cx="3006437" cy="3693319"/>
          </a:xfrm>
          <a:prstGeom prst="rect">
            <a:avLst/>
          </a:prstGeom>
          <a:noFill/>
        </p:spPr>
        <p:txBody>
          <a:bodyPr wrap="square" rtlCol="0">
            <a:spAutoFit/>
          </a:bodyPr>
          <a:lstStyle/>
          <a:p>
            <a:r>
              <a:rPr lang="en-US" dirty="0"/>
              <a:t>* As "Loan amount" and "loan as a percent of income" increase there is more variability in the observed data, </a:t>
            </a:r>
          </a:p>
          <a:p>
            <a:r>
              <a:rPr lang="en-US" dirty="0"/>
              <a:t>* However, when you filter for whether those people defaulted, you can see the cluster of defaults as soon as the loan percent of income is greater than .15 and loan amount increases.</a:t>
            </a:r>
          </a:p>
        </p:txBody>
      </p:sp>
    </p:spTree>
    <p:extLst>
      <p:ext uri="{BB962C8B-B14F-4D97-AF65-F5344CB8AC3E}">
        <p14:creationId xmlns:p14="http://schemas.microsoft.com/office/powerpoint/2010/main" val="66381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856F-1030-0CB0-30C9-1F143786AE6B}"/>
              </a:ext>
            </a:extLst>
          </p:cNvPr>
          <p:cNvSpPr>
            <a:spLocks noGrp="1"/>
          </p:cNvSpPr>
          <p:nvPr>
            <p:ph type="title"/>
          </p:nvPr>
        </p:nvSpPr>
        <p:spPr>
          <a:xfrm>
            <a:off x="8888186" y="365126"/>
            <a:ext cx="3151414" cy="867678"/>
          </a:xfrm>
        </p:spPr>
        <p:txBody>
          <a:bodyPr>
            <a:normAutofit fontScale="90000"/>
          </a:bodyPr>
          <a:lstStyle/>
          <a:p>
            <a:r>
              <a:rPr lang="en-US" dirty="0"/>
              <a:t>Filtering by Loan Status</a:t>
            </a:r>
          </a:p>
        </p:txBody>
      </p:sp>
      <p:pic>
        <p:nvPicPr>
          <p:cNvPr id="5" name="Content Placeholder 4" descr="Shape, arrow&#10;&#10;Description automatically generated">
            <a:extLst>
              <a:ext uri="{FF2B5EF4-FFF2-40B4-BE49-F238E27FC236}">
                <a16:creationId xmlns:a16="http://schemas.microsoft.com/office/drawing/2014/main" id="{99DDC951-1C24-AEA0-93A9-C96D02E29906}"/>
              </a:ext>
            </a:extLst>
          </p:cNvPr>
          <p:cNvPicPr>
            <a:picLocks noGrp="1" noChangeAspect="1"/>
          </p:cNvPicPr>
          <p:nvPr>
            <p:ph idx="1"/>
          </p:nvPr>
        </p:nvPicPr>
        <p:blipFill>
          <a:blip r:embed="rId2"/>
          <a:stretch>
            <a:fillRect/>
          </a:stretch>
        </p:blipFill>
        <p:spPr>
          <a:xfrm>
            <a:off x="0" y="0"/>
            <a:ext cx="8888186" cy="5184776"/>
          </a:xfrm>
        </p:spPr>
      </p:pic>
      <p:sp>
        <p:nvSpPr>
          <p:cNvPr id="6" name="TextBox 5">
            <a:extLst>
              <a:ext uri="{FF2B5EF4-FFF2-40B4-BE49-F238E27FC236}">
                <a16:creationId xmlns:a16="http://schemas.microsoft.com/office/drawing/2014/main" id="{D9FF6348-93BF-97A4-3BD2-8234946A4CC9}"/>
              </a:ext>
            </a:extLst>
          </p:cNvPr>
          <p:cNvSpPr txBox="1"/>
          <p:nvPr/>
        </p:nvSpPr>
        <p:spPr>
          <a:xfrm>
            <a:off x="9005455" y="1413164"/>
            <a:ext cx="303414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Incomes lower than 20k default at a higher rate. </a:t>
            </a:r>
          </a:p>
          <a:p>
            <a:pPr marL="285750" indent="-285750">
              <a:buFont typeface="Arial" panose="020B0604020202020204" pitchFamily="34" charset="0"/>
              <a:buChar char="•"/>
            </a:pPr>
            <a:r>
              <a:rPr lang="en-US" dirty="0"/>
              <a:t>Incomes between 20 k and 70k who have loan amounts between 20k and have loan amounts between about 7k &amp; 17k also show a cluster of loan defaults as well.</a:t>
            </a:r>
          </a:p>
        </p:txBody>
      </p:sp>
    </p:spTree>
    <p:extLst>
      <p:ext uri="{BB962C8B-B14F-4D97-AF65-F5344CB8AC3E}">
        <p14:creationId xmlns:p14="http://schemas.microsoft.com/office/powerpoint/2010/main" val="93757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4B26-FD4E-88AE-54D0-7B8738B1EC11}"/>
              </a:ext>
            </a:extLst>
          </p:cNvPr>
          <p:cNvSpPr>
            <a:spLocks noGrp="1"/>
          </p:cNvSpPr>
          <p:nvPr>
            <p:ph type="title"/>
          </p:nvPr>
        </p:nvSpPr>
        <p:spPr>
          <a:xfrm>
            <a:off x="9836727" y="404019"/>
            <a:ext cx="2355273" cy="1325563"/>
          </a:xfrm>
        </p:spPr>
        <p:txBody>
          <a:bodyPr>
            <a:normAutofit fontScale="90000"/>
          </a:bodyPr>
          <a:lstStyle/>
          <a:p>
            <a:r>
              <a:rPr lang="en-US" dirty="0"/>
              <a:t>Filtering by Loan Status</a:t>
            </a:r>
          </a:p>
        </p:txBody>
      </p:sp>
      <p:pic>
        <p:nvPicPr>
          <p:cNvPr id="5" name="Content Placeholder 4" descr="A picture containing text, screenshot&#10;&#10;Description automatically generated">
            <a:extLst>
              <a:ext uri="{FF2B5EF4-FFF2-40B4-BE49-F238E27FC236}">
                <a16:creationId xmlns:a16="http://schemas.microsoft.com/office/drawing/2014/main" id="{F82C3055-FB05-3164-BFE7-1F50A3FDF0A4}"/>
              </a:ext>
            </a:extLst>
          </p:cNvPr>
          <p:cNvPicPr>
            <a:picLocks noGrp="1" noChangeAspect="1"/>
          </p:cNvPicPr>
          <p:nvPr>
            <p:ph idx="1"/>
          </p:nvPr>
        </p:nvPicPr>
        <p:blipFill>
          <a:blip r:embed="rId2"/>
          <a:stretch>
            <a:fillRect/>
          </a:stretch>
        </p:blipFill>
        <p:spPr>
          <a:xfrm>
            <a:off x="174166" y="325154"/>
            <a:ext cx="9662561" cy="5521464"/>
          </a:xfrm>
        </p:spPr>
      </p:pic>
      <p:sp>
        <p:nvSpPr>
          <p:cNvPr id="6" name="TextBox 5">
            <a:extLst>
              <a:ext uri="{FF2B5EF4-FFF2-40B4-BE49-F238E27FC236}">
                <a16:creationId xmlns:a16="http://schemas.microsoft.com/office/drawing/2014/main" id="{3ADEF04A-F0B8-13A4-4CA1-2CC05805EA40}"/>
              </a:ext>
            </a:extLst>
          </p:cNvPr>
          <p:cNvSpPr txBox="1"/>
          <p:nvPr/>
        </p:nvSpPr>
        <p:spPr>
          <a:xfrm>
            <a:off x="9836727" y="1468582"/>
            <a:ext cx="210589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Low Income(&lt;20k), interest rate &gt;.15, extremely high defaults.</a:t>
            </a:r>
          </a:p>
          <a:p>
            <a:pPr marL="285750" indent="-285750">
              <a:buFont typeface="Arial" panose="020B0604020202020204" pitchFamily="34" charset="0"/>
              <a:buChar char="•"/>
            </a:pPr>
            <a:r>
              <a:rPr lang="en-US" dirty="0"/>
              <a:t>Income between 20k-80k with loan percent income between .03-.04 also high defaults.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8833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736A5D73-7EA7-E022-DF81-6ACDFD645414}"/>
              </a:ext>
            </a:extLst>
          </p:cNvPr>
          <p:cNvPicPr>
            <a:picLocks noGrp="1" noChangeAspect="1"/>
          </p:cNvPicPr>
          <p:nvPr>
            <p:ph idx="1"/>
          </p:nvPr>
        </p:nvPicPr>
        <p:blipFill>
          <a:blip r:embed="rId2"/>
          <a:stretch>
            <a:fillRect/>
          </a:stretch>
        </p:blipFill>
        <p:spPr>
          <a:xfrm>
            <a:off x="5059201" y="1729655"/>
            <a:ext cx="6968895" cy="4059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3417BA-09A7-0810-26C3-A5A4DA5ADFCB}"/>
              </a:ext>
            </a:extLst>
          </p:cNvPr>
          <p:cNvSpPr>
            <a:spLocks noGrp="1"/>
          </p:cNvSpPr>
          <p:nvPr>
            <p:ph type="title"/>
          </p:nvPr>
        </p:nvSpPr>
        <p:spPr>
          <a:xfrm>
            <a:off x="838201" y="479493"/>
            <a:ext cx="5257800" cy="1325563"/>
          </a:xfrm>
        </p:spPr>
        <p:txBody>
          <a:bodyPr vert="horz" lIns="91440" tIns="45720" rIns="91440" bIns="45720" rtlCol="0" anchor="ctr">
            <a:normAutofit/>
          </a:bodyPr>
          <a:lstStyle/>
          <a:p>
            <a:r>
              <a:rPr lang="en-US" sz="4400" kern="1200">
                <a:solidFill>
                  <a:schemeClr val="tx1"/>
                </a:solidFill>
                <a:latin typeface="+mj-lt"/>
                <a:ea typeface="+mj-ea"/>
                <a:cs typeface="+mj-cs"/>
              </a:rPr>
              <a:t>The Modeling Phase</a:t>
            </a:r>
          </a:p>
        </p:txBody>
      </p:sp>
      <p:sp>
        <p:nvSpPr>
          <p:cNvPr id="6" name="TextBox 5">
            <a:extLst>
              <a:ext uri="{FF2B5EF4-FFF2-40B4-BE49-F238E27FC236}">
                <a16:creationId xmlns:a16="http://schemas.microsoft.com/office/drawing/2014/main" id="{D5788A43-D5AF-D807-2617-161BF28CEA4E}"/>
              </a:ext>
            </a:extLst>
          </p:cNvPr>
          <p:cNvSpPr txBox="1"/>
          <p:nvPr/>
        </p:nvSpPr>
        <p:spPr>
          <a:xfrm>
            <a:off x="838201" y="1984443"/>
            <a:ext cx="4066308" cy="419252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t>79 % have not defaulted</a:t>
            </a:r>
          </a:p>
          <a:p>
            <a:pPr marL="285750" indent="-228600">
              <a:lnSpc>
                <a:spcPct val="90000"/>
              </a:lnSpc>
              <a:spcAft>
                <a:spcPts val="600"/>
              </a:spcAft>
              <a:buFont typeface="Arial" panose="020B0604020202020204" pitchFamily="34" charset="0"/>
              <a:buChar char="•"/>
            </a:pPr>
            <a:r>
              <a:rPr lang="en-US" sz="2400" dirty="0"/>
              <a:t>An imbalanced data set will guide what metrics we use since accuracy will not be as important</a:t>
            </a:r>
          </a:p>
        </p:txBody>
      </p:sp>
    </p:spTree>
    <p:extLst>
      <p:ext uri="{BB962C8B-B14F-4D97-AF65-F5344CB8AC3E}">
        <p14:creationId xmlns:p14="http://schemas.microsoft.com/office/powerpoint/2010/main" val="3197052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43E1-36E3-E580-84BD-F1149482EDEB}"/>
              </a:ext>
            </a:extLst>
          </p:cNvPr>
          <p:cNvSpPr>
            <a:spLocks noGrp="1"/>
          </p:cNvSpPr>
          <p:nvPr>
            <p:ph type="title"/>
          </p:nvPr>
        </p:nvSpPr>
        <p:spPr/>
        <p:txBody>
          <a:bodyPr/>
          <a:lstStyle/>
          <a:p>
            <a:r>
              <a:rPr lang="en-US" dirty="0"/>
              <a:t>Model Selection</a:t>
            </a:r>
          </a:p>
        </p:txBody>
      </p:sp>
      <p:graphicFrame>
        <p:nvGraphicFramePr>
          <p:cNvPr id="5" name="Content Placeholder 2">
            <a:extLst>
              <a:ext uri="{FF2B5EF4-FFF2-40B4-BE49-F238E27FC236}">
                <a16:creationId xmlns:a16="http://schemas.microsoft.com/office/drawing/2014/main" id="{1F4BA3D6-5781-3005-8127-DA7C95B00990}"/>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08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D0461F72-A27E-48C5-A99A-B5EEDA745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59E0F4-840E-D194-5A0B-4CBC2BC39741}"/>
              </a:ext>
            </a:extLst>
          </p:cNvPr>
          <p:cNvSpPr>
            <a:spLocks noGrp="1"/>
          </p:cNvSpPr>
          <p:nvPr>
            <p:ph type="title"/>
          </p:nvPr>
        </p:nvSpPr>
        <p:spPr>
          <a:xfrm>
            <a:off x="1524000" y="3349167"/>
            <a:ext cx="9144000" cy="1748373"/>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Model Performance</a:t>
            </a:r>
          </a:p>
        </p:txBody>
      </p:sp>
      <p:pic>
        <p:nvPicPr>
          <p:cNvPr id="5" name="Content Placeholder 4" descr="Table&#10;&#10;Description automatically generated">
            <a:extLst>
              <a:ext uri="{FF2B5EF4-FFF2-40B4-BE49-F238E27FC236}">
                <a16:creationId xmlns:a16="http://schemas.microsoft.com/office/drawing/2014/main" id="{47928E30-2156-C0E4-7A58-AD325FEB7941}"/>
              </a:ext>
            </a:extLst>
          </p:cNvPr>
          <p:cNvPicPr>
            <a:picLocks noGrp="1" noChangeAspect="1"/>
          </p:cNvPicPr>
          <p:nvPr>
            <p:ph idx="1"/>
          </p:nvPr>
        </p:nvPicPr>
        <p:blipFill>
          <a:blip r:embed="rId2"/>
          <a:stretch>
            <a:fillRect/>
          </a:stretch>
        </p:blipFill>
        <p:spPr>
          <a:xfrm>
            <a:off x="2007948" y="643467"/>
            <a:ext cx="8176103" cy="2452830"/>
          </a:xfrm>
          <a:custGeom>
            <a:avLst/>
            <a:gdLst/>
            <a:ahLst/>
            <a:cxnLst/>
            <a:rect l="l" t="t" r="r" b="b"/>
            <a:pathLst>
              <a:path w="9143998" h="2473607">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p:spPr>
      </p:pic>
      <p:sp>
        <p:nvSpPr>
          <p:cNvPr id="16" name="Oval 15">
            <a:extLst>
              <a:ext uri="{FF2B5EF4-FFF2-40B4-BE49-F238E27FC236}">
                <a16:creationId xmlns:a16="http://schemas.microsoft.com/office/drawing/2014/main" id="{DF382E8D-312B-4792-A211-0BDE37F6F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036F9B07-02BE-4BD5-BA9D-E91B8A456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541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6A2532-32C6-B933-1AEF-EAF752853B9F}"/>
              </a:ext>
            </a:extLst>
          </p:cNvPr>
          <p:cNvSpPr>
            <a:spLocks noGrp="1"/>
          </p:cNvSpPr>
          <p:nvPr>
            <p:ph type="title"/>
          </p:nvPr>
        </p:nvSpPr>
        <p:spPr>
          <a:xfrm>
            <a:off x="838201" y="365125"/>
            <a:ext cx="5393360" cy="1325563"/>
          </a:xfrm>
        </p:spPr>
        <p:txBody>
          <a:bodyPr>
            <a:normAutofit/>
          </a:bodyPr>
          <a:lstStyle/>
          <a:p>
            <a:pPr algn="ctr"/>
            <a:r>
              <a:rPr lang="en-US" dirty="0"/>
              <a:t>Metrics</a:t>
            </a:r>
          </a:p>
        </p:txBody>
      </p:sp>
      <p:sp>
        <p:nvSpPr>
          <p:cNvPr id="23" name="Freeform: Shape 17">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1CF3CBF-35B4-0099-AAB7-5C597264BEFB}"/>
              </a:ext>
            </a:extLst>
          </p:cNvPr>
          <p:cNvSpPr>
            <a:spLocks noGrp="1"/>
          </p:cNvSpPr>
          <p:nvPr>
            <p:ph idx="1"/>
          </p:nvPr>
        </p:nvSpPr>
        <p:spPr>
          <a:xfrm>
            <a:off x="838200" y="1825625"/>
            <a:ext cx="5393361" cy="4351338"/>
          </a:xfrm>
        </p:spPr>
        <p:txBody>
          <a:bodyPr>
            <a:normAutofit/>
          </a:bodyPr>
          <a:lstStyle/>
          <a:p>
            <a:pPr>
              <a:buFont typeface="Arial" panose="020B0604020202020204" pitchFamily="34" charset="0"/>
              <a:buChar char="•"/>
            </a:pPr>
            <a:r>
              <a:rPr lang="en-US" sz="1300" b="0" i="0">
                <a:effectLst/>
                <a:latin typeface="Century Gothic" panose="020B0502020202020204" pitchFamily="34" charset="0"/>
              </a:rPr>
              <a:t>Precision indicates your true positives(those predicted positive and true) over the Total predicted positives(true positive + false positive).</a:t>
            </a:r>
          </a:p>
          <a:p>
            <a:pPr>
              <a:buFont typeface="Arial" panose="020B0604020202020204" pitchFamily="34" charset="0"/>
              <a:buChar char="•"/>
            </a:pPr>
            <a:r>
              <a:rPr lang="en-US" sz="1300" b="0" i="0">
                <a:effectLst/>
                <a:latin typeface="Century Gothic" panose="020B0502020202020204" pitchFamily="34" charset="0"/>
              </a:rPr>
              <a:t>Recall measures those true positives over the total actual positives(true positive &amp; false negative).</a:t>
            </a:r>
          </a:p>
          <a:p>
            <a:pPr>
              <a:buFont typeface="Arial" panose="020B0604020202020204" pitchFamily="34" charset="0"/>
              <a:buChar char="•"/>
            </a:pPr>
            <a:r>
              <a:rPr lang="en-US" sz="1300" b="0" i="0">
                <a:effectLst/>
                <a:latin typeface="Century Gothic" panose="020B0502020202020204" pitchFamily="34" charset="0"/>
              </a:rPr>
              <a:t>In this instance a false negative, which in this case would mean being wrong about a person not defaulting, would open yourself to losses. Therefore, it is wise to look to Recall/Sensitivity.</a:t>
            </a:r>
          </a:p>
          <a:p>
            <a:pPr>
              <a:buFont typeface="Arial" panose="020B0604020202020204" pitchFamily="34" charset="0"/>
              <a:buChar char="•"/>
            </a:pPr>
            <a:r>
              <a:rPr lang="en-US" sz="1300" b="0" i="0">
                <a:effectLst/>
                <a:latin typeface="Century Gothic" panose="020B0502020202020204" pitchFamily="34" charset="0"/>
              </a:rPr>
              <a:t>Recall/Sensitivity answers the question "among those who will default, how many did I get correct?" </a:t>
            </a:r>
            <a:r>
              <a:rPr lang="en-US" sz="1300" b="1" i="0" err="1">
                <a:effectLst/>
                <a:latin typeface="Century Gothic" panose="020B0502020202020204" pitchFamily="34" charset="0"/>
              </a:rPr>
              <a:t>XGBoost</a:t>
            </a:r>
            <a:r>
              <a:rPr lang="en-US" sz="1300" b="1" i="0">
                <a:effectLst/>
                <a:latin typeface="Century Gothic" panose="020B0502020202020204" pitchFamily="34" charset="0"/>
              </a:rPr>
              <a:t> is correct 72% of the time.</a:t>
            </a:r>
          </a:p>
          <a:p>
            <a:pPr>
              <a:buFont typeface="Arial" panose="020B0604020202020204" pitchFamily="34" charset="0"/>
              <a:buChar char="•"/>
            </a:pPr>
            <a:r>
              <a:rPr lang="en-US" sz="1300" b="0" i="0">
                <a:effectLst/>
                <a:latin typeface="Century Gothic" panose="020B0502020202020204" pitchFamily="34" charset="0"/>
              </a:rPr>
              <a:t>Precision answers the question "Among those I predicted will default, how many did </a:t>
            </a:r>
            <a:r>
              <a:rPr lang="en-US" sz="1300" b="0" i="0" err="1">
                <a:effectLst/>
                <a:latin typeface="Century Gothic" panose="020B0502020202020204" pitchFamily="34" charset="0"/>
              </a:rPr>
              <a:t>i</a:t>
            </a:r>
            <a:r>
              <a:rPr lang="en-US" sz="1300" b="0" i="0">
                <a:effectLst/>
                <a:latin typeface="Century Gothic" panose="020B0502020202020204" pitchFamily="34" charset="0"/>
              </a:rPr>
              <a:t> get correct?" </a:t>
            </a:r>
            <a:r>
              <a:rPr lang="en-US" sz="1300" b="1" i="0" err="1">
                <a:effectLst/>
                <a:latin typeface="Century Gothic" panose="020B0502020202020204" pitchFamily="34" charset="0"/>
              </a:rPr>
              <a:t>XGBoost</a:t>
            </a:r>
            <a:r>
              <a:rPr lang="en-US" sz="1300" b="1" i="0">
                <a:effectLst/>
                <a:latin typeface="Century Gothic" panose="020B0502020202020204" pitchFamily="34" charset="0"/>
              </a:rPr>
              <a:t> is correct 95% of the time.</a:t>
            </a:r>
          </a:p>
          <a:p>
            <a:pPr>
              <a:buFont typeface="Arial" panose="020B0604020202020204" pitchFamily="34" charset="0"/>
              <a:buChar char="•"/>
            </a:pPr>
            <a:r>
              <a:rPr lang="en-US" sz="1300" b="1" i="0" err="1">
                <a:effectLst/>
                <a:latin typeface="Century Gothic" panose="020B0502020202020204" pitchFamily="34" charset="0"/>
              </a:rPr>
              <a:t>XGBoost</a:t>
            </a:r>
            <a:r>
              <a:rPr lang="en-US" sz="1300" b="1" i="0">
                <a:effectLst/>
                <a:latin typeface="Century Gothic" panose="020B0502020202020204" pitchFamily="34" charset="0"/>
              </a:rPr>
              <a:t> has the highest Recall, Precision and AUC Score</a:t>
            </a:r>
            <a:r>
              <a:rPr lang="en-US" sz="1300" b="0" i="0">
                <a:effectLst/>
                <a:latin typeface="Century Gothic" panose="020B0502020202020204" pitchFamily="34" charset="0"/>
              </a:rPr>
              <a:t> which makes it our strongest model in terms of predicting whether someone can withstand financial hardship/whether they will default on their loan.</a:t>
            </a:r>
          </a:p>
          <a:p>
            <a:endParaRPr lang="en-US" sz="1300" dirty="0"/>
          </a:p>
        </p:txBody>
      </p:sp>
      <p:sp>
        <p:nvSpPr>
          <p:cNvPr id="20" name="Oval 19">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descr="Codes on papers">
            <a:extLst>
              <a:ext uri="{FF2B5EF4-FFF2-40B4-BE49-F238E27FC236}">
                <a16:creationId xmlns:a16="http://schemas.microsoft.com/office/drawing/2014/main" id="{0750F038-C2AB-4434-0942-BF040968B4D1}"/>
              </a:ext>
            </a:extLst>
          </p:cNvPr>
          <p:cNvPicPr>
            <a:picLocks noChangeAspect="1"/>
          </p:cNvPicPr>
          <p:nvPr/>
        </p:nvPicPr>
        <p:blipFill rotWithShape="1">
          <a:blip r:embed="rId2"/>
          <a:srcRect l="17725" r="15525"/>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4" name="Freeform: Shape 23">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0238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line chart&#10;&#10;Description automatically generated">
            <a:extLst>
              <a:ext uri="{FF2B5EF4-FFF2-40B4-BE49-F238E27FC236}">
                <a16:creationId xmlns:a16="http://schemas.microsoft.com/office/drawing/2014/main" id="{E51D3E1D-A652-AF1C-FFC4-13438CD714AC}"/>
              </a:ext>
            </a:extLst>
          </p:cNvPr>
          <p:cNvPicPr>
            <a:picLocks noGrp="1" noChangeAspect="1"/>
          </p:cNvPicPr>
          <p:nvPr>
            <p:ph idx="1"/>
          </p:nvPr>
        </p:nvPicPr>
        <p:blipFill rotWithShape="1">
          <a:blip r:embed="rId2"/>
          <a:srcRect r="1" b="5961"/>
          <a:stretch/>
        </p:blipFill>
        <p:spPr>
          <a:xfrm>
            <a:off x="261682" y="233061"/>
            <a:ext cx="11668636" cy="6391879"/>
          </a:xfrm>
          <a:custGeom>
            <a:avLst/>
            <a:gdLst/>
            <a:ahLst/>
            <a:cxnLst/>
            <a:rect l="l" t="t" r="r" b="b"/>
            <a:pathLst>
              <a:path w="11668636" h="6391879">
                <a:moveTo>
                  <a:pt x="82200" y="0"/>
                </a:moveTo>
                <a:lnTo>
                  <a:pt x="11586436" y="0"/>
                </a:lnTo>
                <a:cubicBezTo>
                  <a:pt x="11631834" y="0"/>
                  <a:pt x="11668636" y="36802"/>
                  <a:pt x="11668636" y="82200"/>
                </a:cubicBezTo>
                <a:lnTo>
                  <a:pt x="11668636" y="6309679"/>
                </a:lnTo>
                <a:cubicBezTo>
                  <a:pt x="11668636" y="6355077"/>
                  <a:pt x="11631834" y="6391879"/>
                  <a:pt x="11586436" y="6391879"/>
                </a:cubicBezTo>
                <a:lnTo>
                  <a:pt x="82200" y="6391879"/>
                </a:lnTo>
                <a:cubicBezTo>
                  <a:pt x="36802" y="6391879"/>
                  <a:pt x="0" y="6355077"/>
                  <a:pt x="0" y="6309679"/>
                </a:cubicBezTo>
                <a:lnTo>
                  <a:pt x="0" y="82200"/>
                </a:lnTo>
                <a:cubicBezTo>
                  <a:pt x="0" y="36802"/>
                  <a:pt x="36802" y="0"/>
                  <a:pt x="82200" y="0"/>
                </a:cubicBezTo>
                <a:close/>
              </a:path>
            </a:pathLst>
          </a:custGeom>
        </p:spPr>
      </p:pic>
      <p:sp>
        <p:nvSpPr>
          <p:cNvPr id="16" name="Arc 15">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958979" y="368138"/>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69" y="569429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686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BAA20-CDBA-AF83-8558-1744FA6BD862}"/>
              </a:ext>
            </a:extLst>
          </p:cNvPr>
          <p:cNvSpPr>
            <a:spLocks noGrp="1"/>
          </p:cNvSpPr>
          <p:nvPr>
            <p:ph type="title"/>
          </p:nvPr>
        </p:nvSpPr>
        <p:spPr/>
        <p:txBody>
          <a:bodyPr/>
          <a:lstStyle/>
          <a:p>
            <a:pPr algn="ctr"/>
            <a:r>
              <a:rPr lang="en-US" dirty="0"/>
              <a:t>ROC Curve &amp; ROC AUC</a:t>
            </a:r>
          </a:p>
        </p:txBody>
      </p:sp>
      <p:graphicFrame>
        <p:nvGraphicFramePr>
          <p:cNvPr id="5" name="Content Placeholder 2">
            <a:extLst>
              <a:ext uri="{FF2B5EF4-FFF2-40B4-BE49-F238E27FC236}">
                <a16:creationId xmlns:a16="http://schemas.microsoft.com/office/drawing/2014/main" id="{5B88B47B-FE52-27D6-951D-39198BB88941}"/>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04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B76A3-5C46-1234-A167-75AC7BC8FEC5}"/>
              </a:ext>
            </a:extLst>
          </p:cNvPr>
          <p:cNvSpPr>
            <a:spLocks noGrp="1"/>
          </p:cNvSpPr>
          <p:nvPr>
            <p:ph type="title"/>
          </p:nvPr>
        </p:nvSpPr>
        <p:spPr>
          <a:xfrm>
            <a:off x="686834" y="1153572"/>
            <a:ext cx="3200400" cy="4461163"/>
          </a:xfrm>
        </p:spPr>
        <p:txBody>
          <a:bodyPr>
            <a:normAutofit/>
          </a:bodyPr>
          <a:lstStyle/>
          <a:p>
            <a:r>
              <a:rPr lang="en-US">
                <a:solidFill>
                  <a:srgbClr val="FFFFFF"/>
                </a:solidFill>
              </a:rPr>
              <a:t>Problem Statement</a:t>
            </a:r>
          </a:p>
        </p:txBody>
      </p:sp>
      <p:sp>
        <p:nvSpPr>
          <p:cNvPr id="3" name="Content Placeholder 2">
            <a:extLst>
              <a:ext uri="{FF2B5EF4-FFF2-40B4-BE49-F238E27FC236}">
                <a16:creationId xmlns:a16="http://schemas.microsoft.com/office/drawing/2014/main" id="{A7E84924-5279-B587-AD32-4B19B1216EC6}"/>
              </a:ext>
            </a:extLst>
          </p:cNvPr>
          <p:cNvSpPr>
            <a:spLocks noGrp="1"/>
          </p:cNvSpPr>
          <p:nvPr>
            <p:ph idx="1"/>
          </p:nvPr>
        </p:nvSpPr>
        <p:spPr>
          <a:xfrm>
            <a:off x="4447308" y="591344"/>
            <a:ext cx="6906491" cy="5585619"/>
          </a:xfrm>
        </p:spPr>
        <p:txBody>
          <a:bodyPr anchor="ctr">
            <a:normAutofit/>
          </a:bodyPr>
          <a:lstStyle/>
          <a:p>
            <a:r>
              <a:rPr lang="en-US" dirty="0"/>
              <a:t>How would you improve the bank's existing state-of-the-art credit scoring of borrowers? How will you predict someone can face financial distress in the next couple of years?</a:t>
            </a:r>
          </a:p>
          <a:p>
            <a:r>
              <a:rPr lang="en-US" dirty="0"/>
              <a:t>Think about how we gauge financial distress from a banking perspective?</a:t>
            </a:r>
          </a:p>
          <a:p>
            <a:r>
              <a:rPr lang="en-US" dirty="0"/>
              <a:t>What features most heavily contribute to whether a client will default or not?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4074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C8E2-5A66-D506-13D4-FF4E7B573DE9}"/>
              </a:ext>
            </a:extLst>
          </p:cNvPr>
          <p:cNvSpPr>
            <a:spLocks noGrp="1"/>
          </p:cNvSpPr>
          <p:nvPr>
            <p:ph type="title"/>
          </p:nvPr>
        </p:nvSpPr>
        <p:spPr/>
        <p:txBody>
          <a:bodyPr/>
          <a:lstStyle/>
          <a:p>
            <a:pPr algn="ctr"/>
            <a:r>
              <a:rPr lang="en-US" dirty="0" err="1"/>
              <a:t>XGBoost</a:t>
            </a:r>
            <a:r>
              <a:rPr lang="en-US" dirty="0"/>
              <a:t> Insights(Information Gain)</a:t>
            </a:r>
          </a:p>
        </p:txBody>
      </p:sp>
      <p:pic>
        <p:nvPicPr>
          <p:cNvPr id="5" name="Content Placeholder 4" descr="Chart&#10;&#10;Description automatically generated">
            <a:extLst>
              <a:ext uri="{FF2B5EF4-FFF2-40B4-BE49-F238E27FC236}">
                <a16:creationId xmlns:a16="http://schemas.microsoft.com/office/drawing/2014/main" id="{DDC2C488-47A8-7CA6-D5E1-605F687009A5}"/>
              </a:ext>
            </a:extLst>
          </p:cNvPr>
          <p:cNvPicPr>
            <a:picLocks noGrp="1" noChangeAspect="1"/>
          </p:cNvPicPr>
          <p:nvPr>
            <p:ph idx="1"/>
          </p:nvPr>
        </p:nvPicPr>
        <p:blipFill>
          <a:blip r:embed="rId2"/>
          <a:stretch>
            <a:fillRect/>
          </a:stretch>
        </p:blipFill>
        <p:spPr>
          <a:xfrm>
            <a:off x="1118755" y="1323758"/>
            <a:ext cx="9954490" cy="4977246"/>
          </a:xfrm>
        </p:spPr>
      </p:pic>
    </p:spTree>
    <p:extLst>
      <p:ext uri="{BB962C8B-B14F-4D97-AF65-F5344CB8AC3E}">
        <p14:creationId xmlns:p14="http://schemas.microsoft.com/office/powerpoint/2010/main" val="845547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B38466-17A4-ACB8-DD2A-9EEC72D11EC7}"/>
              </a:ext>
            </a:extLst>
          </p:cNvPr>
          <p:cNvSpPr>
            <a:spLocks noGrp="1"/>
          </p:cNvSpPr>
          <p:nvPr>
            <p:ph type="title"/>
          </p:nvPr>
        </p:nvSpPr>
        <p:spPr>
          <a:xfrm>
            <a:off x="838200" y="643467"/>
            <a:ext cx="2951205" cy="5571066"/>
          </a:xfrm>
        </p:spPr>
        <p:txBody>
          <a:bodyPr>
            <a:normAutofit/>
          </a:bodyPr>
          <a:lstStyle/>
          <a:p>
            <a:r>
              <a:rPr lang="en-US">
                <a:solidFill>
                  <a:srgbClr val="FFFFFF"/>
                </a:solidFill>
              </a:rPr>
              <a:t>XGBoost Top Five Predictors</a:t>
            </a:r>
          </a:p>
        </p:txBody>
      </p:sp>
      <p:graphicFrame>
        <p:nvGraphicFramePr>
          <p:cNvPr id="16" name="Content Placeholder 2">
            <a:extLst>
              <a:ext uri="{FF2B5EF4-FFF2-40B4-BE49-F238E27FC236}">
                <a16:creationId xmlns:a16="http://schemas.microsoft.com/office/drawing/2014/main" id="{E1F45B3D-DD7D-8B62-79B4-9505410E6D9B}"/>
              </a:ext>
            </a:extLst>
          </p:cNvPr>
          <p:cNvGraphicFramePr>
            <a:graphicFrameLocks noGrp="1"/>
          </p:cNvGraphicFramePr>
          <p:nvPr>
            <p:ph idx="1"/>
            <p:extLst>
              <p:ext uri="{D42A27DB-BD31-4B8C-83A1-F6EECF244321}">
                <p14:modId xmlns:p14="http://schemas.microsoft.com/office/powerpoint/2010/main" val="2454486811"/>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153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C6C761-AFEE-3191-DC3B-23043A367F9B}"/>
              </a:ext>
            </a:extLst>
          </p:cNvPr>
          <p:cNvSpPr>
            <a:spLocks noGrp="1"/>
          </p:cNvSpPr>
          <p:nvPr>
            <p:ph type="title"/>
          </p:nvPr>
        </p:nvSpPr>
        <p:spPr>
          <a:xfrm>
            <a:off x="838200" y="643467"/>
            <a:ext cx="2951205" cy="5571066"/>
          </a:xfrm>
        </p:spPr>
        <p:txBody>
          <a:bodyPr>
            <a:normAutofit/>
          </a:bodyPr>
          <a:lstStyle/>
          <a:p>
            <a:r>
              <a:rPr lang="en-US">
                <a:solidFill>
                  <a:srgbClr val="FFFFFF"/>
                </a:solidFill>
              </a:rPr>
              <a:t>Conclusion</a:t>
            </a:r>
          </a:p>
        </p:txBody>
      </p:sp>
      <p:sp>
        <p:nvSpPr>
          <p:cNvPr id="31" name="Rectangle: Rounded Corners 30">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B01CD5DB-DD82-0605-7C1A-23212F2F5B80}"/>
              </a:ext>
            </a:extLst>
          </p:cNvPr>
          <p:cNvGraphicFramePr>
            <a:graphicFrameLocks noGrp="1"/>
          </p:cNvGraphicFramePr>
          <p:nvPr>
            <p:ph idx="1"/>
            <p:extLst>
              <p:ext uri="{D42A27DB-BD31-4B8C-83A1-F6EECF244321}">
                <p14:modId xmlns:p14="http://schemas.microsoft.com/office/powerpoint/2010/main" val="882632706"/>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33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0B9717-E323-D6C8-92FD-E4F5F2726E50}"/>
              </a:ext>
            </a:extLst>
          </p:cNvPr>
          <p:cNvSpPr>
            <a:spLocks noGrp="1"/>
          </p:cNvSpPr>
          <p:nvPr>
            <p:ph type="title"/>
          </p:nvPr>
        </p:nvSpPr>
        <p:spPr>
          <a:xfrm>
            <a:off x="5894962" y="479493"/>
            <a:ext cx="5458838" cy="1325563"/>
          </a:xfrm>
        </p:spPr>
        <p:txBody>
          <a:bodyPr>
            <a:normAutofit/>
          </a:bodyPr>
          <a:lstStyle/>
          <a:p>
            <a:r>
              <a:rPr lang="en-US" dirty="0"/>
              <a:t>Next Steps</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Workflow">
            <a:extLst>
              <a:ext uri="{FF2B5EF4-FFF2-40B4-BE49-F238E27FC236}">
                <a16:creationId xmlns:a16="http://schemas.microsoft.com/office/drawing/2014/main" id="{6E88B1C8-9D68-125D-6DB0-0C03A6195C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A7C49CC-AF45-3EFB-2CB9-8067788385B0}"/>
              </a:ext>
            </a:extLst>
          </p:cNvPr>
          <p:cNvSpPr>
            <a:spLocks noGrp="1"/>
          </p:cNvSpPr>
          <p:nvPr>
            <p:ph idx="1"/>
          </p:nvPr>
        </p:nvSpPr>
        <p:spPr>
          <a:xfrm>
            <a:off x="5894962" y="1984443"/>
            <a:ext cx="5458838" cy="4192520"/>
          </a:xfrm>
        </p:spPr>
        <p:txBody>
          <a:bodyPr>
            <a:normAutofit/>
          </a:bodyPr>
          <a:lstStyle/>
          <a:p>
            <a:r>
              <a:rPr lang="en-US" dirty="0"/>
              <a:t>Would love to feature engineer based on some conditionals I may have found through visualizations and see if those improve the models.</a:t>
            </a:r>
          </a:p>
        </p:txBody>
      </p:sp>
    </p:spTree>
    <p:extLst>
      <p:ext uri="{BB962C8B-B14F-4D97-AF65-F5344CB8AC3E}">
        <p14:creationId xmlns:p14="http://schemas.microsoft.com/office/powerpoint/2010/main" val="164941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03707E-90AF-D938-8C06-580FC668F90A}"/>
              </a:ext>
            </a:extLst>
          </p:cNvPr>
          <p:cNvSpPr>
            <a:spLocks noGrp="1"/>
          </p:cNvSpPr>
          <p:nvPr>
            <p:ph type="title"/>
          </p:nvPr>
        </p:nvSpPr>
        <p:spPr>
          <a:xfrm>
            <a:off x="838200" y="365125"/>
            <a:ext cx="10515600" cy="1325563"/>
          </a:xfrm>
        </p:spPr>
        <p:txBody>
          <a:bodyPr>
            <a:normAutofit/>
          </a:bodyPr>
          <a:lstStyle/>
          <a:p>
            <a:r>
              <a:rPr lang="en-US" dirty="0"/>
              <a:t>Explore the Data</a:t>
            </a:r>
          </a:p>
        </p:txBody>
      </p:sp>
      <p:sp>
        <p:nvSpPr>
          <p:cNvPr id="3" name="Content Placeholder 2">
            <a:extLst>
              <a:ext uri="{FF2B5EF4-FFF2-40B4-BE49-F238E27FC236}">
                <a16:creationId xmlns:a16="http://schemas.microsoft.com/office/drawing/2014/main" id="{62A08CF0-BEEA-8CD6-63FD-1691418FCEB8}"/>
              </a:ext>
            </a:extLst>
          </p:cNvPr>
          <p:cNvSpPr>
            <a:spLocks noGrp="1"/>
          </p:cNvSpPr>
          <p:nvPr>
            <p:ph idx="1"/>
          </p:nvPr>
        </p:nvSpPr>
        <p:spPr>
          <a:xfrm>
            <a:off x="838200" y="1825625"/>
            <a:ext cx="5393361" cy="4351338"/>
          </a:xfrm>
        </p:spPr>
        <p:txBody>
          <a:bodyPr>
            <a:normAutofit/>
          </a:bodyPr>
          <a:lstStyle/>
          <a:p>
            <a:r>
              <a:rPr lang="en-US" dirty="0"/>
              <a:t>What does our dataset look like?</a:t>
            </a:r>
          </a:p>
          <a:p>
            <a:r>
              <a:rPr lang="en-US" dirty="0"/>
              <a:t>Look at aggregations for some of the data.</a:t>
            </a:r>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Table&#10;&#10;Description automatically generated">
            <a:extLst>
              <a:ext uri="{FF2B5EF4-FFF2-40B4-BE49-F238E27FC236}">
                <a16:creationId xmlns:a16="http://schemas.microsoft.com/office/drawing/2014/main" id="{3402F5FA-2499-BB45-3628-B29672383303}"/>
              </a:ext>
            </a:extLst>
          </p:cNvPr>
          <p:cNvPicPr>
            <a:picLocks noChangeAspect="1"/>
          </p:cNvPicPr>
          <p:nvPr/>
        </p:nvPicPr>
        <p:blipFill>
          <a:blip r:embed="rId2"/>
          <a:stretch>
            <a:fillRect/>
          </a:stretch>
        </p:blipFill>
        <p:spPr>
          <a:xfrm>
            <a:off x="835647" y="3145411"/>
            <a:ext cx="9723317" cy="2406518"/>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34279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5CAA630-D02F-E518-CED0-970F124C53D0}"/>
              </a:ext>
            </a:extLst>
          </p:cNvPr>
          <p:cNvSpPr txBox="1"/>
          <p:nvPr/>
        </p:nvSpPr>
        <p:spPr>
          <a:xfrm>
            <a:off x="838201" y="3998018"/>
            <a:ext cx="3981854" cy="221651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chemeClr val="tx1"/>
                </a:solidFill>
                <a:latin typeface="+mj-lt"/>
                <a:ea typeface="+mj-ea"/>
                <a:cs typeface="+mj-cs"/>
              </a:rPr>
              <a:t>Explore relationships</a:t>
            </a:r>
          </a:p>
        </p:txBody>
      </p:sp>
      <p:sp>
        <p:nvSpPr>
          <p:cNvPr id="20" name="Arc 19">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Shape&#10;&#10;Description automatically generated with medium confidence">
            <a:extLst>
              <a:ext uri="{FF2B5EF4-FFF2-40B4-BE49-F238E27FC236}">
                <a16:creationId xmlns:a16="http://schemas.microsoft.com/office/drawing/2014/main" id="{B154EC1E-7C72-C938-32E0-E0678573BC10}"/>
              </a:ext>
            </a:extLst>
          </p:cNvPr>
          <p:cNvPicPr>
            <a:picLocks noGrp="1" noChangeAspect="1"/>
          </p:cNvPicPr>
          <p:nvPr>
            <p:ph idx="1"/>
          </p:nvPr>
        </p:nvPicPr>
        <p:blipFill>
          <a:blip r:embed="rId2"/>
          <a:stretch>
            <a:fillRect/>
          </a:stretch>
        </p:blipFill>
        <p:spPr>
          <a:xfrm>
            <a:off x="0" y="14964"/>
            <a:ext cx="11928763" cy="444620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6" name="TextBox 5">
            <a:extLst>
              <a:ext uri="{FF2B5EF4-FFF2-40B4-BE49-F238E27FC236}">
                <a16:creationId xmlns:a16="http://schemas.microsoft.com/office/drawing/2014/main" id="{4E484A6B-3EE5-518E-B1D0-09D52478C9AF}"/>
              </a:ext>
            </a:extLst>
          </p:cNvPr>
          <p:cNvSpPr txBox="1"/>
          <p:nvPr/>
        </p:nvSpPr>
        <p:spPr>
          <a:xfrm>
            <a:off x="4943126" y="4896443"/>
            <a:ext cx="5891129" cy="94805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Most people in the data set are in between their 20s and 30s</a:t>
            </a:r>
          </a:p>
        </p:txBody>
      </p:sp>
    </p:spTree>
    <p:extLst>
      <p:ext uri="{BB962C8B-B14F-4D97-AF65-F5344CB8AC3E}">
        <p14:creationId xmlns:p14="http://schemas.microsoft.com/office/powerpoint/2010/main" val="97015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istogram&#10;&#10;Description automatically generated">
            <a:extLst>
              <a:ext uri="{FF2B5EF4-FFF2-40B4-BE49-F238E27FC236}">
                <a16:creationId xmlns:a16="http://schemas.microsoft.com/office/drawing/2014/main" id="{F22B2770-32C7-14FC-40FF-A7B99962E67E}"/>
              </a:ext>
            </a:extLst>
          </p:cNvPr>
          <p:cNvPicPr>
            <a:picLocks noGrp="1" noChangeAspect="1"/>
          </p:cNvPicPr>
          <p:nvPr>
            <p:ph idx="1"/>
          </p:nvPr>
        </p:nvPicPr>
        <p:blipFill>
          <a:blip r:embed="rId2"/>
          <a:stretch>
            <a:fillRect/>
          </a:stretch>
        </p:blipFill>
        <p:spPr>
          <a:xfrm>
            <a:off x="277091" y="871104"/>
            <a:ext cx="8146473" cy="4752109"/>
          </a:xfrm>
        </p:spPr>
      </p:pic>
      <p:sp>
        <p:nvSpPr>
          <p:cNvPr id="6" name="TextBox 5">
            <a:extLst>
              <a:ext uri="{FF2B5EF4-FFF2-40B4-BE49-F238E27FC236}">
                <a16:creationId xmlns:a16="http://schemas.microsoft.com/office/drawing/2014/main" id="{85F3730F-7809-EEBD-AAA0-1A21F0B5BEF0}"/>
              </a:ext>
            </a:extLst>
          </p:cNvPr>
          <p:cNvSpPr txBox="1"/>
          <p:nvPr/>
        </p:nvSpPr>
        <p:spPr>
          <a:xfrm>
            <a:off x="8728363" y="2477961"/>
            <a:ext cx="24834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Most people stay at a job for less than 10 years. </a:t>
            </a:r>
          </a:p>
        </p:txBody>
      </p:sp>
      <p:sp>
        <p:nvSpPr>
          <p:cNvPr id="8" name="TextBox 7">
            <a:extLst>
              <a:ext uri="{FF2B5EF4-FFF2-40B4-BE49-F238E27FC236}">
                <a16:creationId xmlns:a16="http://schemas.microsoft.com/office/drawing/2014/main" id="{2D445E4D-BEF8-696C-0545-19D63AF919F1}"/>
              </a:ext>
            </a:extLst>
          </p:cNvPr>
          <p:cNvSpPr txBox="1"/>
          <p:nvPr/>
        </p:nvSpPr>
        <p:spPr>
          <a:xfrm>
            <a:off x="8423564" y="1234787"/>
            <a:ext cx="3768436" cy="1077218"/>
          </a:xfrm>
          <a:prstGeom prst="rect">
            <a:avLst/>
          </a:prstGeom>
          <a:noFill/>
        </p:spPr>
        <p:txBody>
          <a:bodyPr wrap="square">
            <a:spAutoFit/>
          </a:bodyPr>
          <a:lstStyle/>
          <a:p>
            <a:pPr algn="ctr"/>
            <a:r>
              <a:rPr lang="en-US" sz="3200" kern="1200" dirty="0">
                <a:latin typeface="+mj-lt"/>
                <a:ea typeface="+mj-ea"/>
                <a:cs typeface="+mj-cs"/>
              </a:rPr>
              <a:t>Explore relationships</a:t>
            </a:r>
            <a:endParaRPr lang="en-US" sz="3200" dirty="0"/>
          </a:p>
        </p:txBody>
      </p:sp>
    </p:spTree>
    <p:extLst>
      <p:ext uri="{BB962C8B-B14F-4D97-AF65-F5344CB8AC3E}">
        <p14:creationId xmlns:p14="http://schemas.microsoft.com/office/powerpoint/2010/main" val="278388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49C632E-B0E3-A8BA-1ADC-5230A640E7FB}"/>
              </a:ext>
            </a:extLst>
          </p:cNvPr>
          <p:cNvSpPr txBox="1"/>
          <p:nvPr/>
        </p:nvSpPr>
        <p:spPr>
          <a:xfrm>
            <a:off x="7356764" y="530578"/>
            <a:ext cx="4183984" cy="116011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chemeClr val="tx1"/>
                </a:solidFill>
                <a:latin typeface="+mj-lt"/>
                <a:ea typeface="+mj-ea"/>
                <a:cs typeface="+mj-cs"/>
              </a:rPr>
              <a:t>Explore relationships</a:t>
            </a:r>
          </a:p>
          <a:p>
            <a:pPr>
              <a:lnSpc>
                <a:spcPct val="90000"/>
              </a:lnSpc>
              <a:spcBef>
                <a:spcPct val="0"/>
              </a:spcBef>
              <a:spcAft>
                <a:spcPts val="600"/>
              </a:spcAft>
            </a:pPr>
            <a:endParaRPr lang="en-US" sz="3400" kern="1200" dirty="0">
              <a:solidFill>
                <a:schemeClr val="tx1"/>
              </a:solidFill>
              <a:latin typeface="+mj-lt"/>
              <a:ea typeface="+mj-ea"/>
              <a:cs typeface="+mj-cs"/>
            </a:endParaRPr>
          </a:p>
        </p:txBody>
      </p:sp>
      <p:pic>
        <p:nvPicPr>
          <p:cNvPr id="5" name="Content Placeholder 4" descr="Chart, histogram&#10;&#10;Description automatically generated">
            <a:extLst>
              <a:ext uri="{FF2B5EF4-FFF2-40B4-BE49-F238E27FC236}">
                <a16:creationId xmlns:a16="http://schemas.microsoft.com/office/drawing/2014/main" id="{9F9D0D04-826A-963B-6C3F-5109058DBC5E}"/>
              </a:ext>
            </a:extLst>
          </p:cNvPr>
          <p:cNvPicPr>
            <a:picLocks noGrp="1" noChangeAspect="1"/>
          </p:cNvPicPr>
          <p:nvPr>
            <p:ph idx="1"/>
          </p:nvPr>
        </p:nvPicPr>
        <p:blipFill>
          <a:blip r:embed="rId2"/>
          <a:stretch>
            <a:fillRect/>
          </a:stretch>
        </p:blipFill>
        <p:spPr>
          <a:xfrm>
            <a:off x="95871" y="1305267"/>
            <a:ext cx="7011420" cy="4084151"/>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0" name="Arc 19">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25E8A2A-AA33-90BD-3377-501ACE459E45}"/>
              </a:ext>
            </a:extLst>
          </p:cNvPr>
          <p:cNvSpPr txBox="1"/>
          <p:nvPr/>
        </p:nvSpPr>
        <p:spPr>
          <a:xfrm>
            <a:off x="7758544" y="1825625"/>
            <a:ext cx="3782203" cy="1956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dirty="0"/>
              <a:t>Most of the people in the distribution have a loan to income percent of less than 25 %. </a:t>
            </a:r>
          </a:p>
          <a:p>
            <a:pPr>
              <a:lnSpc>
                <a:spcPct val="90000"/>
              </a:lnSpc>
              <a:spcAft>
                <a:spcPts val="600"/>
              </a:spcAft>
            </a:pPr>
            <a:endParaRPr lang="en-US" sz="2400" dirty="0"/>
          </a:p>
        </p:txBody>
      </p:sp>
    </p:spTree>
    <p:extLst>
      <p:ext uri="{BB962C8B-B14F-4D97-AF65-F5344CB8AC3E}">
        <p14:creationId xmlns:p14="http://schemas.microsoft.com/office/powerpoint/2010/main" val="29752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A4F6AC-AF47-6BCE-64AF-B97457A97073}"/>
              </a:ext>
            </a:extLst>
          </p:cNvPr>
          <p:cNvSpPr>
            <a:spLocks noGrp="1"/>
          </p:cNvSpPr>
          <p:nvPr>
            <p:ph type="title"/>
          </p:nvPr>
        </p:nvSpPr>
        <p:spPr>
          <a:xfrm>
            <a:off x="7260745" y="530578"/>
            <a:ext cx="4771178" cy="1160110"/>
          </a:xfrm>
        </p:spPr>
        <p:txBody>
          <a:bodyPr vert="horz" lIns="91440" tIns="45720" rIns="91440" bIns="45720" rtlCol="0" anchor="ctr">
            <a:normAutofit/>
          </a:bodyPr>
          <a:lstStyle/>
          <a:p>
            <a:r>
              <a:rPr lang="en-US" kern="1200" dirty="0">
                <a:solidFill>
                  <a:schemeClr val="tx1"/>
                </a:solidFill>
                <a:latin typeface="+mj-lt"/>
                <a:ea typeface="+mj-ea"/>
                <a:cs typeface="+mj-cs"/>
              </a:rPr>
              <a:t>Explore relationships</a:t>
            </a:r>
          </a:p>
        </p:txBody>
      </p:sp>
      <p:pic>
        <p:nvPicPr>
          <p:cNvPr id="7" name="Content Placeholder 6" descr="Chart, histogram&#10;&#10;Description automatically generated">
            <a:extLst>
              <a:ext uri="{FF2B5EF4-FFF2-40B4-BE49-F238E27FC236}">
                <a16:creationId xmlns:a16="http://schemas.microsoft.com/office/drawing/2014/main" id="{FB77498D-E37A-D3ED-0984-1B2E927806E2}"/>
              </a:ext>
            </a:extLst>
          </p:cNvPr>
          <p:cNvPicPr>
            <a:picLocks noGrp="1" noChangeAspect="1"/>
          </p:cNvPicPr>
          <p:nvPr>
            <p:ph idx="1"/>
          </p:nvPr>
        </p:nvPicPr>
        <p:blipFill>
          <a:blip r:embed="rId2"/>
          <a:stretch>
            <a:fillRect/>
          </a:stretch>
        </p:blipFill>
        <p:spPr>
          <a:xfrm>
            <a:off x="269058" y="1690688"/>
            <a:ext cx="7062554" cy="4113937"/>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41" name="Arc 4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89AF6DE-3D41-5351-E386-0B79AED5A392}"/>
              </a:ext>
            </a:extLst>
          </p:cNvPr>
          <p:cNvSpPr txBox="1"/>
          <p:nvPr/>
        </p:nvSpPr>
        <p:spPr>
          <a:xfrm>
            <a:off x="7331612" y="1839480"/>
            <a:ext cx="4120103" cy="438890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t>Most have a loan amount of between 10,000 and 5000</a:t>
            </a:r>
          </a:p>
        </p:txBody>
      </p:sp>
    </p:spTree>
    <p:extLst>
      <p:ext uri="{BB962C8B-B14F-4D97-AF65-F5344CB8AC3E}">
        <p14:creationId xmlns:p14="http://schemas.microsoft.com/office/powerpoint/2010/main" val="48252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5CC643-8DCE-F112-1965-63842A8E20F5}"/>
              </a:ext>
            </a:extLst>
          </p:cNvPr>
          <p:cNvSpPr>
            <a:spLocks noGrp="1"/>
          </p:cNvSpPr>
          <p:nvPr>
            <p:ph type="title"/>
          </p:nvPr>
        </p:nvSpPr>
        <p:spPr>
          <a:xfrm>
            <a:off x="5894962" y="479493"/>
            <a:ext cx="5458838" cy="1325563"/>
          </a:xfrm>
        </p:spPr>
        <p:txBody>
          <a:bodyPr>
            <a:normAutofit/>
          </a:bodyPr>
          <a:lstStyle/>
          <a:p>
            <a:r>
              <a:rPr lang="en-US" dirty="0"/>
              <a:t>Cleaning the Data</a:t>
            </a: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box and whisker chart&#10;&#10;Description automatically generated with medium confidence">
            <a:extLst>
              <a:ext uri="{FF2B5EF4-FFF2-40B4-BE49-F238E27FC236}">
                <a16:creationId xmlns:a16="http://schemas.microsoft.com/office/drawing/2014/main" id="{B12D2EB4-6262-5A06-0F01-07E0495405D6}"/>
              </a:ext>
            </a:extLst>
          </p:cNvPr>
          <p:cNvPicPr>
            <a:picLocks noChangeAspect="1"/>
          </p:cNvPicPr>
          <p:nvPr/>
        </p:nvPicPr>
        <p:blipFill rotWithShape="1">
          <a:blip r:embed="rId2"/>
          <a:srcRect r="43933" b="-3"/>
          <a:stretch/>
        </p:blipFill>
        <p:spPr>
          <a:xfrm>
            <a:off x="703182" y="904964"/>
            <a:ext cx="4777381" cy="48783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FF6AC03-968F-C350-3F41-D3A4B0585D85}"/>
              </a:ext>
            </a:extLst>
          </p:cNvPr>
          <p:cNvSpPr>
            <a:spLocks noGrp="1"/>
          </p:cNvSpPr>
          <p:nvPr>
            <p:ph idx="1"/>
          </p:nvPr>
        </p:nvSpPr>
        <p:spPr>
          <a:xfrm>
            <a:off x="5894962" y="1984443"/>
            <a:ext cx="5458838" cy="4192520"/>
          </a:xfrm>
        </p:spPr>
        <p:txBody>
          <a:bodyPr>
            <a:normAutofit/>
          </a:bodyPr>
          <a:lstStyle/>
          <a:p>
            <a:r>
              <a:rPr lang="en-US" dirty="0"/>
              <a:t>Fill in null values for employment length (895) and loan interest rate(3116) using Iterative Imputer.</a:t>
            </a:r>
          </a:p>
          <a:p>
            <a:r>
              <a:rPr lang="en-US" dirty="0"/>
              <a:t>Deal with outliers using box plots &amp; applying interquartile range calculations. </a:t>
            </a:r>
          </a:p>
          <a:p>
            <a:r>
              <a:rPr lang="en-US" dirty="0"/>
              <a:t>For example, employment length beyond 14.5 years is an outlier based on statistical methods. </a:t>
            </a:r>
          </a:p>
        </p:txBody>
      </p:sp>
    </p:spTree>
    <p:extLst>
      <p:ext uri="{BB962C8B-B14F-4D97-AF65-F5344CB8AC3E}">
        <p14:creationId xmlns:p14="http://schemas.microsoft.com/office/powerpoint/2010/main" val="13413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4">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81A488-6CDC-51A7-48F6-0DA699F8A725}"/>
              </a:ext>
            </a:extLst>
          </p:cNvPr>
          <p:cNvSpPr>
            <a:spLocks noGrp="1"/>
          </p:cNvSpPr>
          <p:nvPr>
            <p:ph type="title"/>
          </p:nvPr>
        </p:nvSpPr>
        <p:spPr>
          <a:xfrm>
            <a:off x="6769570" y="530578"/>
            <a:ext cx="4771178" cy="1160110"/>
          </a:xfrm>
        </p:spPr>
        <p:txBody>
          <a:bodyPr>
            <a:normAutofit/>
          </a:bodyPr>
          <a:lstStyle/>
          <a:p>
            <a:r>
              <a:rPr lang="en-US" dirty="0"/>
              <a:t>Processing the Data</a:t>
            </a:r>
          </a:p>
        </p:txBody>
      </p:sp>
      <p:pic>
        <p:nvPicPr>
          <p:cNvPr id="5" name="Picture 4" descr="101010 data lines to infinity">
            <a:extLst>
              <a:ext uri="{FF2B5EF4-FFF2-40B4-BE49-F238E27FC236}">
                <a16:creationId xmlns:a16="http://schemas.microsoft.com/office/drawing/2014/main" id="{A1933A07-541B-6666-8D85-262BF5D2ED5E}"/>
              </a:ext>
            </a:extLst>
          </p:cNvPr>
          <p:cNvPicPr>
            <a:picLocks noChangeAspect="1"/>
          </p:cNvPicPr>
          <p:nvPr/>
        </p:nvPicPr>
        <p:blipFill rotWithShape="1">
          <a:blip r:embed="rId2"/>
          <a:srcRect l="18544" r="16706"/>
          <a:stretch/>
        </p:blipFill>
        <p:spPr>
          <a:xfrm>
            <a:off x="838199" y="652458"/>
            <a:ext cx="5440195" cy="544019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42" name="Arc 26">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3" name="Content Placeholder 2">
            <a:extLst>
              <a:ext uri="{FF2B5EF4-FFF2-40B4-BE49-F238E27FC236}">
                <a16:creationId xmlns:a16="http://schemas.microsoft.com/office/drawing/2014/main" id="{751D33C3-22D9-2239-B86C-9A76CAE0E2C9}"/>
              </a:ext>
            </a:extLst>
          </p:cNvPr>
          <p:cNvSpPr>
            <a:spLocks noGrp="1"/>
          </p:cNvSpPr>
          <p:nvPr>
            <p:ph idx="1"/>
          </p:nvPr>
        </p:nvSpPr>
        <p:spPr>
          <a:xfrm>
            <a:off x="6769570" y="1825625"/>
            <a:ext cx="4771178" cy="4388908"/>
          </a:xfrm>
        </p:spPr>
        <p:txBody>
          <a:bodyPr>
            <a:normAutofit/>
          </a:bodyPr>
          <a:lstStyle/>
          <a:p>
            <a:r>
              <a:rPr lang="en-US"/>
              <a:t>Ordinal encode ranked categorical data(e.g. think of grades)</a:t>
            </a:r>
          </a:p>
          <a:p>
            <a:r>
              <a:rPr lang="en-US"/>
              <a:t>Binary string data gets turned into numerical(yes &amp; no become 1 &amp; 0)</a:t>
            </a:r>
          </a:p>
          <a:p>
            <a:r>
              <a:rPr lang="en-US"/>
              <a:t>Rest of the categorical data gets to be “dummified”, which is a fancy way of making the data numerically encoded.</a:t>
            </a:r>
          </a:p>
          <a:p>
            <a:endParaRPr lang="en-US"/>
          </a:p>
        </p:txBody>
      </p:sp>
    </p:spTree>
    <p:extLst>
      <p:ext uri="{BB962C8B-B14F-4D97-AF65-F5344CB8AC3E}">
        <p14:creationId xmlns:p14="http://schemas.microsoft.com/office/powerpoint/2010/main" val="3232371744"/>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213B37"/>
      </a:dk2>
      <a:lt2>
        <a:srgbClr val="E8E2E2"/>
      </a:lt2>
      <a:accent1>
        <a:srgbClr val="20B2B5"/>
      </a:accent1>
      <a:accent2>
        <a:srgbClr val="14B976"/>
      </a:accent2>
      <a:accent3>
        <a:srgbClr val="21BB3D"/>
      </a:accent3>
      <a:accent4>
        <a:srgbClr val="3AB714"/>
      </a:accent4>
      <a:accent5>
        <a:srgbClr val="7EB01F"/>
      </a:accent5>
      <a:accent6>
        <a:srgbClr val="AEA313"/>
      </a:accent6>
      <a:hlink>
        <a:srgbClr val="5D8E2F"/>
      </a:hlink>
      <a:folHlink>
        <a:srgbClr val="7F7F7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12139</TotalTime>
  <Words>1012</Words>
  <Application>Microsoft Macintosh PowerPoint</Application>
  <PresentationFormat>Widescreen</PresentationFormat>
  <Paragraphs>81</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ShapesVTI</vt:lpstr>
      <vt:lpstr>Credit Risk Analysis</vt:lpstr>
      <vt:lpstr>Problem Statement</vt:lpstr>
      <vt:lpstr>Explore the Data</vt:lpstr>
      <vt:lpstr>PowerPoint Presentation</vt:lpstr>
      <vt:lpstr>PowerPoint Presentation</vt:lpstr>
      <vt:lpstr>PowerPoint Presentation</vt:lpstr>
      <vt:lpstr>Explore relationships</vt:lpstr>
      <vt:lpstr>Cleaning the Data</vt:lpstr>
      <vt:lpstr>Processing the Data</vt:lpstr>
      <vt:lpstr>Correlation to Loan Status</vt:lpstr>
      <vt:lpstr>Filtering by Loan Status</vt:lpstr>
      <vt:lpstr>Filtering by Loan Status</vt:lpstr>
      <vt:lpstr>Filtering by Loan Status</vt:lpstr>
      <vt:lpstr>The Modeling Phase</vt:lpstr>
      <vt:lpstr>Model Selection</vt:lpstr>
      <vt:lpstr>Model Performance</vt:lpstr>
      <vt:lpstr>Metrics</vt:lpstr>
      <vt:lpstr>PowerPoint Presentation</vt:lpstr>
      <vt:lpstr>ROC Curve &amp; ROC AUC</vt:lpstr>
      <vt:lpstr>XGBoost Insights(Information Gain)</vt:lpstr>
      <vt:lpstr>XGBoost Top Five Predictors</vt:lpstr>
      <vt:lpstr>Conclusion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dc:title>
  <dc:creator>David castillo</dc:creator>
  <cp:lastModifiedBy>David castillo</cp:lastModifiedBy>
  <cp:revision>3</cp:revision>
  <dcterms:created xsi:type="dcterms:W3CDTF">2022-11-02T18:57:59Z</dcterms:created>
  <dcterms:modified xsi:type="dcterms:W3CDTF">2022-11-11T05:17:55Z</dcterms:modified>
</cp:coreProperties>
</file>