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29"/>
    <p:restoredTop sz="94700"/>
  </p:normalViewPr>
  <p:slideViewPr>
    <p:cSldViewPr snapToGrid="0" snapToObjects="1">
      <p:cViewPr varScale="1">
        <p:scale>
          <a:sx n="89" d="100"/>
          <a:sy n="89" d="100"/>
        </p:scale>
        <p:origin x="110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2C03FBE2-7BC9-5445-81F7-CC40A8DF7BA7}" type="datetimeFigureOut">
              <a:rPr lang="en-US" smtClean="0"/>
              <a:t>6/8/19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4DEDE35-674A-674B-A2F5-BC482B0A9077}" type="slidenum">
              <a:rPr lang="en-US" smtClean="0"/>
              <a:t>‹#›</a:t>
            </a:fld>
            <a:endParaRPr lang="en-US"/>
          </a:p>
        </p:txBody>
      </p:sp>
    </p:spTree>
    <p:extLst>
      <p:ext uri="{BB962C8B-B14F-4D97-AF65-F5344CB8AC3E}">
        <p14:creationId xmlns:p14="http://schemas.microsoft.com/office/powerpoint/2010/main" val="383537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3FBE2-7BC9-5445-81F7-CC40A8DF7BA7}" type="datetimeFigureOut">
              <a:rPr lang="en-US" smtClean="0"/>
              <a:t>6/8/19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DEDE35-674A-674B-A2F5-BC482B0A9077}" type="slidenum">
              <a:rPr lang="en-US" smtClean="0"/>
              <a:t>‹#›</a:t>
            </a:fld>
            <a:endParaRPr lang="en-US"/>
          </a:p>
        </p:txBody>
      </p:sp>
    </p:spTree>
    <p:extLst>
      <p:ext uri="{BB962C8B-B14F-4D97-AF65-F5344CB8AC3E}">
        <p14:creationId xmlns:p14="http://schemas.microsoft.com/office/powerpoint/2010/main" val="343133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03FBE2-7BC9-5445-81F7-CC40A8DF7BA7}" type="datetimeFigureOut">
              <a:rPr lang="en-US" smtClean="0"/>
              <a:t>6/8/19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DEDE35-674A-674B-A2F5-BC482B0A9077}" type="slidenum">
              <a:rPr lang="en-US" smtClean="0"/>
              <a:t>‹#›</a:t>
            </a:fld>
            <a:endParaRPr lang="en-US"/>
          </a:p>
        </p:txBody>
      </p:sp>
    </p:spTree>
    <p:extLst>
      <p:ext uri="{BB962C8B-B14F-4D97-AF65-F5344CB8AC3E}">
        <p14:creationId xmlns:p14="http://schemas.microsoft.com/office/powerpoint/2010/main" val="1698021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C03FBE2-7BC9-5445-81F7-CC40A8DF7BA7}" type="datetimeFigureOut">
              <a:rPr lang="en-US" smtClean="0"/>
              <a:t>6/8/19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DEDE35-674A-674B-A2F5-BC482B0A9077}" type="slidenum">
              <a:rPr lang="en-US" smtClean="0"/>
              <a:t>‹#›</a:t>
            </a:fld>
            <a:endParaRPr lang="en-US"/>
          </a:p>
        </p:txBody>
      </p:sp>
    </p:spTree>
    <p:extLst>
      <p:ext uri="{BB962C8B-B14F-4D97-AF65-F5344CB8AC3E}">
        <p14:creationId xmlns:p14="http://schemas.microsoft.com/office/powerpoint/2010/main" val="1889357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3FBE2-7BC9-5445-81F7-CC40A8DF7BA7}" type="datetimeFigureOut">
              <a:rPr lang="en-US" smtClean="0"/>
              <a:t>6/8/19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DEDE35-674A-674B-A2F5-BC482B0A9077}" type="slidenum">
              <a:rPr lang="en-US" smtClean="0"/>
              <a:t>‹#›</a:t>
            </a:fld>
            <a:endParaRPr lang="en-US"/>
          </a:p>
        </p:txBody>
      </p:sp>
    </p:spTree>
    <p:extLst>
      <p:ext uri="{BB962C8B-B14F-4D97-AF65-F5344CB8AC3E}">
        <p14:creationId xmlns:p14="http://schemas.microsoft.com/office/powerpoint/2010/main" val="3403614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C03FBE2-7BC9-5445-81F7-CC40A8DF7BA7}" type="datetimeFigureOut">
              <a:rPr lang="en-US" smtClean="0"/>
              <a:t>6/8/19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DEDE35-674A-674B-A2F5-BC482B0A9077}" type="slidenum">
              <a:rPr lang="en-US" smtClean="0"/>
              <a:t>‹#›</a:t>
            </a:fld>
            <a:endParaRPr lang="en-US"/>
          </a:p>
        </p:txBody>
      </p:sp>
    </p:spTree>
    <p:extLst>
      <p:ext uri="{BB962C8B-B14F-4D97-AF65-F5344CB8AC3E}">
        <p14:creationId xmlns:p14="http://schemas.microsoft.com/office/powerpoint/2010/main" val="4246404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C03FBE2-7BC9-5445-81F7-CC40A8DF7BA7}" type="datetimeFigureOut">
              <a:rPr lang="en-US" smtClean="0"/>
              <a:t>6/8/19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DEDE35-674A-674B-A2F5-BC482B0A9077}" type="slidenum">
              <a:rPr lang="en-US" smtClean="0"/>
              <a:t>‹#›</a:t>
            </a:fld>
            <a:endParaRPr lang="en-US"/>
          </a:p>
        </p:txBody>
      </p:sp>
    </p:spTree>
    <p:extLst>
      <p:ext uri="{BB962C8B-B14F-4D97-AF65-F5344CB8AC3E}">
        <p14:creationId xmlns:p14="http://schemas.microsoft.com/office/powerpoint/2010/main" val="2972744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3FBE2-7BC9-5445-81F7-CC40A8DF7BA7}" type="datetimeFigureOut">
              <a:rPr lang="en-US" smtClean="0"/>
              <a:t>6/8/19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EDE35-674A-674B-A2F5-BC482B0A9077}" type="slidenum">
              <a:rPr lang="en-US" smtClean="0"/>
              <a:t>‹#›</a:t>
            </a:fld>
            <a:endParaRPr lang="en-US"/>
          </a:p>
        </p:txBody>
      </p:sp>
    </p:spTree>
    <p:extLst>
      <p:ext uri="{BB962C8B-B14F-4D97-AF65-F5344CB8AC3E}">
        <p14:creationId xmlns:p14="http://schemas.microsoft.com/office/powerpoint/2010/main" val="2782806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3FBE2-7BC9-5445-81F7-CC40A8DF7BA7}" type="datetimeFigureOut">
              <a:rPr lang="en-US" smtClean="0"/>
              <a:t>6/8/19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DEDE35-674A-674B-A2F5-BC482B0A9077}" type="slidenum">
              <a:rPr lang="en-US" smtClean="0"/>
              <a:t>‹#›</a:t>
            </a:fld>
            <a:endParaRPr lang="en-US"/>
          </a:p>
        </p:txBody>
      </p:sp>
    </p:spTree>
    <p:extLst>
      <p:ext uri="{BB962C8B-B14F-4D97-AF65-F5344CB8AC3E}">
        <p14:creationId xmlns:p14="http://schemas.microsoft.com/office/powerpoint/2010/main" val="142184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3FBE2-7BC9-5445-81F7-CC40A8DF7BA7}" type="datetimeFigureOut">
              <a:rPr lang="en-US" smtClean="0"/>
              <a:t>6/8/19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84DEDE35-674A-674B-A2F5-BC482B0A9077}" type="slidenum">
              <a:rPr lang="en-US" smtClean="0"/>
              <a:t>‹#›</a:t>
            </a:fld>
            <a:endParaRPr lang="en-US"/>
          </a:p>
        </p:txBody>
      </p:sp>
    </p:spTree>
    <p:extLst>
      <p:ext uri="{BB962C8B-B14F-4D97-AF65-F5344CB8AC3E}">
        <p14:creationId xmlns:p14="http://schemas.microsoft.com/office/powerpoint/2010/main" val="104625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03FBE2-7BC9-5445-81F7-CC40A8DF7BA7}" type="datetimeFigureOut">
              <a:rPr lang="en-US" smtClean="0"/>
              <a:t>6/8/19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DEDE35-674A-674B-A2F5-BC482B0A9077}" type="slidenum">
              <a:rPr lang="en-US" smtClean="0"/>
              <a:t>‹#›</a:t>
            </a:fld>
            <a:endParaRPr lang="en-US"/>
          </a:p>
        </p:txBody>
      </p:sp>
    </p:spTree>
    <p:extLst>
      <p:ext uri="{BB962C8B-B14F-4D97-AF65-F5344CB8AC3E}">
        <p14:creationId xmlns:p14="http://schemas.microsoft.com/office/powerpoint/2010/main" val="158688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03FBE2-7BC9-5445-81F7-CC40A8DF7BA7}" type="datetimeFigureOut">
              <a:rPr lang="en-US" smtClean="0"/>
              <a:t>6/8/19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EDE35-674A-674B-A2F5-BC482B0A9077}" type="slidenum">
              <a:rPr lang="en-US" smtClean="0"/>
              <a:t>‹#›</a:t>
            </a:fld>
            <a:endParaRPr lang="en-US"/>
          </a:p>
        </p:txBody>
      </p:sp>
    </p:spTree>
    <p:extLst>
      <p:ext uri="{BB962C8B-B14F-4D97-AF65-F5344CB8AC3E}">
        <p14:creationId xmlns:p14="http://schemas.microsoft.com/office/powerpoint/2010/main" val="975417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3FBE2-7BC9-5445-81F7-CC40A8DF7BA7}" type="datetimeFigureOut">
              <a:rPr lang="en-US" smtClean="0"/>
              <a:t>6/8/19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DEDE35-674A-674B-A2F5-BC482B0A9077}" type="slidenum">
              <a:rPr lang="en-US" smtClean="0"/>
              <a:t>‹#›</a:t>
            </a:fld>
            <a:endParaRPr lang="en-US"/>
          </a:p>
        </p:txBody>
      </p:sp>
    </p:spTree>
    <p:extLst>
      <p:ext uri="{BB962C8B-B14F-4D97-AF65-F5344CB8AC3E}">
        <p14:creationId xmlns:p14="http://schemas.microsoft.com/office/powerpoint/2010/main" val="118110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03FBE2-7BC9-5445-81F7-CC40A8DF7BA7}" type="datetimeFigureOut">
              <a:rPr lang="en-US" smtClean="0"/>
              <a:t>6/8/19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DEDE35-674A-674B-A2F5-BC482B0A9077}" type="slidenum">
              <a:rPr lang="en-US" smtClean="0"/>
              <a:t>‹#›</a:t>
            </a:fld>
            <a:endParaRPr lang="en-US"/>
          </a:p>
        </p:txBody>
      </p:sp>
    </p:spTree>
    <p:extLst>
      <p:ext uri="{BB962C8B-B14F-4D97-AF65-F5344CB8AC3E}">
        <p14:creationId xmlns:p14="http://schemas.microsoft.com/office/powerpoint/2010/main" val="3092627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3FBE2-7BC9-5445-81F7-CC40A8DF7BA7}" type="datetimeFigureOut">
              <a:rPr lang="en-US" smtClean="0"/>
              <a:t>6/8/19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4DEDE35-674A-674B-A2F5-BC482B0A9077}" type="slidenum">
              <a:rPr lang="en-US" smtClean="0"/>
              <a:t>‹#›</a:t>
            </a:fld>
            <a:endParaRPr lang="en-US"/>
          </a:p>
        </p:txBody>
      </p:sp>
    </p:spTree>
    <p:extLst>
      <p:ext uri="{BB962C8B-B14F-4D97-AF65-F5344CB8AC3E}">
        <p14:creationId xmlns:p14="http://schemas.microsoft.com/office/powerpoint/2010/main" val="93398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3FBE2-7BC9-5445-81F7-CC40A8DF7BA7}" type="datetimeFigureOut">
              <a:rPr lang="en-US" smtClean="0"/>
              <a:t>6/8/19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DEDE35-674A-674B-A2F5-BC482B0A9077}" type="slidenum">
              <a:rPr lang="en-US" smtClean="0"/>
              <a:t>‹#›</a:t>
            </a:fld>
            <a:endParaRPr lang="en-US"/>
          </a:p>
        </p:txBody>
      </p:sp>
    </p:spTree>
    <p:extLst>
      <p:ext uri="{BB962C8B-B14F-4D97-AF65-F5344CB8AC3E}">
        <p14:creationId xmlns:p14="http://schemas.microsoft.com/office/powerpoint/2010/main" val="169538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3FBE2-7BC9-5445-81F7-CC40A8DF7BA7}" type="datetimeFigureOut">
              <a:rPr lang="en-US" smtClean="0"/>
              <a:t>6/8/19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DEDE35-674A-674B-A2F5-BC482B0A9077}" type="slidenum">
              <a:rPr lang="en-US" smtClean="0"/>
              <a:t>‹#›</a:t>
            </a:fld>
            <a:endParaRPr lang="en-US"/>
          </a:p>
        </p:txBody>
      </p:sp>
    </p:spTree>
    <p:extLst>
      <p:ext uri="{BB962C8B-B14F-4D97-AF65-F5344CB8AC3E}">
        <p14:creationId xmlns:p14="http://schemas.microsoft.com/office/powerpoint/2010/main" val="1205353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C03FBE2-7BC9-5445-81F7-CC40A8DF7BA7}" type="datetimeFigureOut">
              <a:rPr lang="en-US" smtClean="0"/>
              <a:t>6/8/19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4DEDE35-674A-674B-A2F5-BC482B0A9077}" type="slidenum">
              <a:rPr lang="en-US" smtClean="0"/>
              <a:t>‹#›</a:t>
            </a:fld>
            <a:endParaRPr lang="en-US"/>
          </a:p>
        </p:txBody>
      </p:sp>
    </p:spTree>
    <p:extLst>
      <p:ext uri="{BB962C8B-B14F-4D97-AF65-F5344CB8AC3E}">
        <p14:creationId xmlns:p14="http://schemas.microsoft.com/office/powerpoint/2010/main" val="6439819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BE6A-D841-324B-8FF8-54EA75C05B1F}"/>
              </a:ext>
            </a:extLst>
          </p:cNvPr>
          <p:cNvSpPr>
            <a:spLocks noGrp="1"/>
          </p:cNvSpPr>
          <p:nvPr>
            <p:ph type="ctrTitle"/>
          </p:nvPr>
        </p:nvSpPr>
        <p:spPr>
          <a:xfrm>
            <a:off x="1154954" y="2099733"/>
            <a:ext cx="9989296" cy="2677648"/>
          </a:xfrm>
        </p:spPr>
        <p:txBody>
          <a:bodyPr/>
          <a:lstStyle/>
          <a:p>
            <a:r>
              <a:rPr lang="en-US" sz="4000" dirty="0"/>
              <a:t>CASE STUDY </a:t>
            </a:r>
            <a:br>
              <a:rPr lang="en-US" sz="4000" dirty="0"/>
            </a:br>
            <a:r>
              <a:rPr lang="en-US" sz="3600" dirty="0"/>
              <a:t>Finding a new HQ location for ACME &amp; CO.</a:t>
            </a:r>
            <a:endParaRPr lang="en-US" sz="4000" dirty="0"/>
          </a:p>
        </p:txBody>
      </p:sp>
      <p:sp>
        <p:nvSpPr>
          <p:cNvPr id="3" name="Subtitle 2">
            <a:extLst>
              <a:ext uri="{FF2B5EF4-FFF2-40B4-BE49-F238E27FC236}">
                <a16:creationId xmlns:a16="http://schemas.microsoft.com/office/drawing/2014/main" id="{D9656525-0F48-D943-B97A-6363C8A9C0FA}"/>
              </a:ext>
            </a:extLst>
          </p:cNvPr>
          <p:cNvSpPr>
            <a:spLocks noGrp="1"/>
          </p:cNvSpPr>
          <p:nvPr>
            <p:ph type="subTitle" idx="1"/>
          </p:nvPr>
        </p:nvSpPr>
        <p:spPr/>
        <p:txBody>
          <a:bodyPr/>
          <a:lstStyle/>
          <a:p>
            <a:r>
              <a:rPr lang="en-US" dirty="0"/>
              <a:t>By David C.</a:t>
            </a:r>
          </a:p>
        </p:txBody>
      </p:sp>
    </p:spTree>
    <p:extLst>
      <p:ext uri="{BB962C8B-B14F-4D97-AF65-F5344CB8AC3E}">
        <p14:creationId xmlns:p14="http://schemas.microsoft.com/office/powerpoint/2010/main" val="2732811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BAA7FC-D584-9448-BDC4-B68199996BEF}"/>
              </a:ext>
            </a:extLst>
          </p:cNvPr>
          <p:cNvSpPr/>
          <p:nvPr/>
        </p:nvSpPr>
        <p:spPr>
          <a:xfrm>
            <a:off x="225972" y="219553"/>
            <a:ext cx="10978056" cy="5724644"/>
          </a:xfrm>
          <a:prstGeom prst="rect">
            <a:avLst/>
          </a:prstGeom>
        </p:spPr>
        <p:txBody>
          <a:bodyPr wrap="square">
            <a:spAutoFit/>
          </a:bodyPr>
          <a:lstStyle/>
          <a:p>
            <a:r>
              <a:rPr lang="en-US" sz="2400" b="1" dirty="0">
                <a:solidFill>
                  <a:srgbClr val="000000"/>
                </a:solidFill>
                <a:latin typeface="Helvetica Neue" panose="02000503000000020004" pitchFamily="2" charset="0"/>
              </a:rPr>
              <a:t>CASE STUDY: Finding a new HQ location for ACME &amp; CO.</a:t>
            </a:r>
          </a:p>
          <a:p>
            <a:endParaRPr lang="en-US" b="1" dirty="0">
              <a:solidFill>
                <a:srgbClr val="000000"/>
              </a:solidFill>
              <a:latin typeface="Helvetica Neue" panose="02000503000000020004" pitchFamily="2" charset="0"/>
            </a:endParaRPr>
          </a:p>
          <a:p>
            <a:endParaRPr lang="en-US" b="1" dirty="0">
              <a:solidFill>
                <a:srgbClr val="000000"/>
              </a:solidFill>
              <a:latin typeface="Helvetica Neue" panose="02000503000000020004" pitchFamily="2" charset="0"/>
            </a:endParaRPr>
          </a:p>
          <a:p>
            <a:r>
              <a:rPr lang="en-US" b="1" dirty="0">
                <a:solidFill>
                  <a:srgbClr val="000000"/>
                </a:solidFill>
                <a:latin typeface="Helvetica Neue" panose="02000503000000020004" pitchFamily="2" charset="0"/>
              </a:rPr>
              <a:t>Challenge</a:t>
            </a:r>
          </a:p>
          <a:p>
            <a:pPr marL="285750" indent="-285750">
              <a:buFont typeface="Arial" panose="020B0604020202020204" pitchFamily="34" charset="0"/>
              <a:buChar char="•"/>
            </a:pPr>
            <a:r>
              <a:rPr lang="en-US" dirty="0">
                <a:solidFill>
                  <a:srgbClr val="000000"/>
                </a:solidFill>
                <a:latin typeface="Helvetica Neue" panose="02000503000000020004" pitchFamily="2" charset="0"/>
              </a:rPr>
              <a:t>A corporation - ACME &amp; CO. - needs to move to a newer and larger office building to cope with its fast growing number of employees.</a:t>
            </a:r>
          </a:p>
          <a:p>
            <a:pPr marL="285750" indent="-285750">
              <a:buFont typeface="Arial" panose="020B0604020202020204" pitchFamily="34" charset="0"/>
              <a:buChar char="•"/>
            </a:pPr>
            <a:r>
              <a:rPr lang="en-US" dirty="0">
                <a:solidFill>
                  <a:srgbClr val="000000"/>
                </a:solidFill>
                <a:latin typeface="Helvetica Neue" panose="02000503000000020004" pitchFamily="2" charset="0"/>
              </a:rPr>
              <a:t>The business is currently located in Chelsea, a neighborhood of the New York City, NY,'s borough of Manhattan.</a:t>
            </a:r>
          </a:p>
          <a:p>
            <a:pPr marL="285750" indent="-285750">
              <a:buFont typeface="Arial" panose="020B0604020202020204" pitchFamily="34" charset="0"/>
              <a:buChar char="•"/>
            </a:pPr>
            <a:r>
              <a:rPr lang="en-US" dirty="0">
                <a:solidFill>
                  <a:srgbClr val="000000"/>
                </a:solidFill>
                <a:latin typeface="Helvetica Neue" panose="02000503000000020004" pitchFamily="2" charset="0"/>
              </a:rPr>
              <a:t>The company's Board of Directors agreed to move to a larger and newer office building in the current City borough of Manhattan, NY.</a:t>
            </a:r>
          </a:p>
          <a:p>
            <a:pPr marL="285750" indent="-285750">
              <a:buFont typeface="Arial" panose="020B0604020202020204" pitchFamily="34" charset="0"/>
              <a:buChar char="•"/>
            </a:pPr>
            <a:r>
              <a:rPr lang="en-US" dirty="0">
                <a:solidFill>
                  <a:srgbClr val="000000"/>
                </a:solidFill>
                <a:latin typeface="Helvetica Neue" panose="02000503000000020004" pitchFamily="2" charset="0"/>
              </a:rPr>
              <a:t>The ACME &amp; CO. executive team asked the data science / business analysis department (DS&amp;BA dept.) to identify Manhattan, NY,'s neighborhoods similar to Chelsea - in terms of type of facilities, infrastructure, recreational areas and businesses.</a:t>
            </a:r>
          </a:p>
          <a:p>
            <a:endParaRPr lang="en-US" b="1" dirty="0">
              <a:solidFill>
                <a:srgbClr val="000000"/>
              </a:solidFill>
              <a:latin typeface="Helvetica Neue" panose="02000503000000020004" pitchFamily="2" charset="0"/>
            </a:endParaRPr>
          </a:p>
          <a:p>
            <a:r>
              <a:rPr lang="en-US" b="1" dirty="0">
                <a:solidFill>
                  <a:srgbClr val="000000"/>
                </a:solidFill>
                <a:latin typeface="Helvetica Neue" panose="02000503000000020004" pitchFamily="2" charset="0"/>
              </a:rPr>
              <a:t>Solution</a:t>
            </a:r>
          </a:p>
          <a:p>
            <a:r>
              <a:rPr lang="en-US" dirty="0">
                <a:solidFill>
                  <a:srgbClr val="000000"/>
                </a:solidFill>
                <a:latin typeface="Helvetica Neue" panose="02000503000000020004" pitchFamily="2" charset="0"/>
              </a:rPr>
              <a:t>After a segmentation and clustering analysis of the New York City, NY,'s boroughs and neighborhoods, the company's DS&amp;BA dept. finally identified that Chelsea belongs to the city's neighborhoods cluster number 7. This cluster includes the following similar neighborhoods: Greenwich Village, Soho, West Village, Little Italy, and Chinatown. The company's procurement department can now start engaging with commercial real estate agencies to find the best office buildings located in the identified neighborhoods.</a:t>
            </a:r>
            <a:endParaRPr lang="en-US" b="0"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37984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0F98DFE-298A-8547-B2B9-344FFC1FD71C}"/>
              </a:ext>
            </a:extLst>
          </p:cNvPr>
          <p:cNvSpPr/>
          <p:nvPr/>
        </p:nvSpPr>
        <p:spPr>
          <a:xfrm>
            <a:off x="101730" y="1699085"/>
            <a:ext cx="1463264" cy="1200329"/>
          </a:xfrm>
          <a:prstGeom prst="rect">
            <a:avLst/>
          </a:prstGeom>
          <a:solidFill>
            <a:schemeClr val="bg1"/>
          </a:solidFill>
        </p:spPr>
        <p:txBody>
          <a:bodyPr wrap="square">
            <a:spAutoFit/>
          </a:bodyPr>
          <a:lstStyle/>
          <a:p>
            <a:r>
              <a:rPr lang="en-US" sz="1200" i="1" dirty="0">
                <a:solidFill>
                  <a:srgbClr val="000000"/>
                </a:solidFill>
                <a:latin typeface="Helvetica Neue" panose="02000503000000020004" pitchFamily="2" charset="0"/>
              </a:rPr>
              <a:t>Neighborhoods similar to Chelsea: Greenwich Village, Soho, West Village, Little Italy, and Chinatown.</a:t>
            </a:r>
          </a:p>
        </p:txBody>
      </p:sp>
      <p:pic>
        <p:nvPicPr>
          <p:cNvPr id="3" name="Picture 2" descr="A picture containing text, map&#10;&#10;Description automatically generated">
            <a:extLst>
              <a:ext uri="{FF2B5EF4-FFF2-40B4-BE49-F238E27FC236}">
                <a16:creationId xmlns:a16="http://schemas.microsoft.com/office/drawing/2014/main" id="{4BB01619-A8D1-BB48-8873-0DA7D7A4871F}"/>
              </a:ext>
            </a:extLst>
          </p:cNvPr>
          <p:cNvPicPr>
            <a:picLocks noChangeAspect="1"/>
          </p:cNvPicPr>
          <p:nvPr/>
        </p:nvPicPr>
        <p:blipFill>
          <a:blip r:embed="rId2"/>
          <a:stretch>
            <a:fillRect/>
          </a:stretch>
        </p:blipFill>
        <p:spPr>
          <a:xfrm>
            <a:off x="2235200" y="719104"/>
            <a:ext cx="9321800" cy="2218409"/>
          </a:xfrm>
          <a:prstGeom prst="rect">
            <a:avLst/>
          </a:prstGeom>
        </p:spPr>
      </p:pic>
      <p:pic>
        <p:nvPicPr>
          <p:cNvPr id="5" name="Picture 4" descr="A picture containing text, map&#10;&#10;Description automatically generated">
            <a:extLst>
              <a:ext uri="{FF2B5EF4-FFF2-40B4-BE49-F238E27FC236}">
                <a16:creationId xmlns:a16="http://schemas.microsoft.com/office/drawing/2014/main" id="{9C9840DB-4298-C443-B90A-6B2932820CA2}"/>
              </a:ext>
            </a:extLst>
          </p:cNvPr>
          <p:cNvPicPr>
            <a:picLocks noChangeAspect="1"/>
          </p:cNvPicPr>
          <p:nvPr/>
        </p:nvPicPr>
        <p:blipFill>
          <a:blip r:embed="rId3"/>
          <a:stretch>
            <a:fillRect/>
          </a:stretch>
        </p:blipFill>
        <p:spPr>
          <a:xfrm>
            <a:off x="1817722" y="2879114"/>
            <a:ext cx="8361405" cy="2330471"/>
          </a:xfrm>
          <a:prstGeom prst="rect">
            <a:avLst/>
          </a:prstGeom>
        </p:spPr>
      </p:pic>
      <p:pic>
        <p:nvPicPr>
          <p:cNvPr id="7" name="Picture 6" descr="A picture containing text, map&#10;&#10;Description automatically generated">
            <a:extLst>
              <a:ext uri="{FF2B5EF4-FFF2-40B4-BE49-F238E27FC236}">
                <a16:creationId xmlns:a16="http://schemas.microsoft.com/office/drawing/2014/main" id="{C7CBCE46-73F3-D840-87D6-665EBA6A1C4C}"/>
              </a:ext>
            </a:extLst>
          </p:cNvPr>
          <p:cNvPicPr>
            <a:picLocks noChangeAspect="1"/>
          </p:cNvPicPr>
          <p:nvPr/>
        </p:nvPicPr>
        <p:blipFill>
          <a:blip r:embed="rId4"/>
          <a:stretch>
            <a:fillRect/>
          </a:stretch>
        </p:blipFill>
        <p:spPr>
          <a:xfrm>
            <a:off x="2571486" y="4466861"/>
            <a:ext cx="5806395" cy="2179324"/>
          </a:xfrm>
          <a:prstGeom prst="rect">
            <a:avLst/>
          </a:prstGeom>
        </p:spPr>
      </p:pic>
      <p:sp>
        <p:nvSpPr>
          <p:cNvPr id="8" name="Rectangle 7">
            <a:extLst>
              <a:ext uri="{FF2B5EF4-FFF2-40B4-BE49-F238E27FC236}">
                <a16:creationId xmlns:a16="http://schemas.microsoft.com/office/drawing/2014/main" id="{5C0757EE-82E3-B144-BD99-836AA1AFFD37}"/>
              </a:ext>
            </a:extLst>
          </p:cNvPr>
          <p:cNvSpPr/>
          <p:nvPr/>
        </p:nvSpPr>
        <p:spPr>
          <a:xfrm>
            <a:off x="101730" y="103683"/>
            <a:ext cx="10240449" cy="923330"/>
          </a:xfrm>
          <a:prstGeom prst="rect">
            <a:avLst/>
          </a:prstGeom>
          <a:solidFill>
            <a:schemeClr val="bg1"/>
          </a:solidFill>
        </p:spPr>
        <p:txBody>
          <a:bodyPr wrap="square">
            <a:spAutoFit/>
          </a:bodyPr>
          <a:lstStyle/>
          <a:p>
            <a:r>
              <a:rPr lang="en-US" b="1" dirty="0">
                <a:solidFill>
                  <a:srgbClr val="000000"/>
                </a:solidFill>
                <a:latin typeface="Helvetica Neue" panose="02000503000000020004" pitchFamily="2" charset="0"/>
              </a:rPr>
              <a:t>Manhattan, NY,'s neighborhoods similar to Chelsea</a:t>
            </a:r>
          </a:p>
          <a:p>
            <a:r>
              <a:rPr lang="en-US" i="1" dirty="0">
                <a:solidFill>
                  <a:srgbClr val="000000"/>
                </a:solidFill>
                <a:latin typeface="Helvetica Neue" panose="02000503000000020004" pitchFamily="2" charset="0"/>
              </a:rPr>
              <a:t>Chelsea belongs to the city's neighborhoods cluster number 7. This cluster includes the following similar neighborhoods: Greenwich Village, Soho, West Village, Little Italy, and Chinatown.</a:t>
            </a:r>
          </a:p>
        </p:txBody>
      </p:sp>
      <p:sp>
        <p:nvSpPr>
          <p:cNvPr id="9" name="Oval 8">
            <a:extLst>
              <a:ext uri="{FF2B5EF4-FFF2-40B4-BE49-F238E27FC236}">
                <a16:creationId xmlns:a16="http://schemas.microsoft.com/office/drawing/2014/main" id="{62A3D2F6-CBD6-9A4C-9E4B-93D5266B3F98}"/>
              </a:ext>
            </a:extLst>
          </p:cNvPr>
          <p:cNvSpPr/>
          <p:nvPr/>
        </p:nvSpPr>
        <p:spPr>
          <a:xfrm>
            <a:off x="204683" y="1384247"/>
            <a:ext cx="220717" cy="220717"/>
          </a:xfrm>
          <a:prstGeom prst="ellipse">
            <a:avLst/>
          </a:prstGeom>
          <a:solidFill>
            <a:schemeClr val="accent2"/>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a:extLst>
              <a:ext uri="{FF2B5EF4-FFF2-40B4-BE49-F238E27FC236}">
                <a16:creationId xmlns:a16="http://schemas.microsoft.com/office/drawing/2014/main" id="{525587B3-6FA1-B248-9BAF-6FF986DB5DD9}"/>
              </a:ext>
            </a:extLst>
          </p:cNvPr>
          <p:cNvSpPr/>
          <p:nvPr/>
        </p:nvSpPr>
        <p:spPr>
          <a:xfrm rot="5800682">
            <a:off x="4709948" y="3790135"/>
            <a:ext cx="262759" cy="735689"/>
          </a:xfrm>
          <a:prstGeom prst="upArrow">
            <a:avLst/>
          </a:prstGeom>
          <a:solidFill>
            <a:schemeClr val="accent2"/>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1235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84988EA2-8CB3-BD42-A27D-C2F694BD51E7}"/>
              </a:ext>
            </a:extLst>
          </p:cNvPr>
          <p:cNvPicPr>
            <a:picLocks noChangeAspect="1"/>
          </p:cNvPicPr>
          <p:nvPr/>
        </p:nvPicPr>
        <p:blipFill>
          <a:blip r:embed="rId2"/>
          <a:stretch>
            <a:fillRect/>
          </a:stretch>
        </p:blipFill>
        <p:spPr>
          <a:xfrm>
            <a:off x="0" y="1305938"/>
            <a:ext cx="12192000" cy="2542584"/>
          </a:xfrm>
          <a:prstGeom prst="rect">
            <a:avLst/>
          </a:prstGeom>
        </p:spPr>
      </p:pic>
      <p:sp>
        <p:nvSpPr>
          <p:cNvPr id="4" name="Rectangle 3">
            <a:extLst>
              <a:ext uri="{FF2B5EF4-FFF2-40B4-BE49-F238E27FC236}">
                <a16:creationId xmlns:a16="http://schemas.microsoft.com/office/drawing/2014/main" id="{DA271F1C-5D40-6F46-8C74-08E5F4D9E032}"/>
              </a:ext>
            </a:extLst>
          </p:cNvPr>
          <p:cNvSpPr/>
          <p:nvPr/>
        </p:nvSpPr>
        <p:spPr>
          <a:xfrm>
            <a:off x="101730" y="103683"/>
            <a:ext cx="10240449" cy="923330"/>
          </a:xfrm>
          <a:prstGeom prst="rect">
            <a:avLst/>
          </a:prstGeom>
          <a:solidFill>
            <a:schemeClr val="bg1"/>
          </a:solidFill>
        </p:spPr>
        <p:txBody>
          <a:bodyPr wrap="square">
            <a:spAutoFit/>
          </a:bodyPr>
          <a:lstStyle/>
          <a:p>
            <a:r>
              <a:rPr lang="en-US" b="1" dirty="0">
                <a:solidFill>
                  <a:srgbClr val="000000"/>
                </a:solidFill>
                <a:latin typeface="Helvetica Neue" panose="02000503000000020004" pitchFamily="2" charset="0"/>
              </a:rPr>
              <a:t>Manhattan, NY,'s neighborhoods similar to Chelsea</a:t>
            </a:r>
          </a:p>
          <a:p>
            <a:r>
              <a:rPr lang="en-US" i="1" dirty="0">
                <a:solidFill>
                  <a:srgbClr val="000000"/>
                </a:solidFill>
                <a:latin typeface="Helvetica Neue" panose="02000503000000020004" pitchFamily="2" charset="0"/>
              </a:rPr>
              <a:t>Chelsea belongs to the city's neighborhoods cluster number 7. This cluster includes the following similar neighborhoods: Greenwich Village, Soho, West Village, Little Italy, and Chinatown.</a:t>
            </a:r>
          </a:p>
        </p:txBody>
      </p:sp>
      <p:sp>
        <p:nvSpPr>
          <p:cNvPr id="5" name="Rounded Rectangle 4">
            <a:extLst>
              <a:ext uri="{FF2B5EF4-FFF2-40B4-BE49-F238E27FC236}">
                <a16:creationId xmlns:a16="http://schemas.microsoft.com/office/drawing/2014/main" id="{0C9B3478-BABE-884F-970F-913426C810E0}"/>
              </a:ext>
            </a:extLst>
          </p:cNvPr>
          <p:cNvSpPr/>
          <p:nvPr/>
        </p:nvSpPr>
        <p:spPr>
          <a:xfrm>
            <a:off x="271463" y="1360906"/>
            <a:ext cx="11678367" cy="2542583"/>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D09010-9B57-7244-B7ED-6987614A3804}"/>
              </a:ext>
            </a:extLst>
          </p:cNvPr>
          <p:cNvSpPr/>
          <p:nvPr/>
        </p:nvSpPr>
        <p:spPr>
          <a:xfrm>
            <a:off x="2175642" y="4967287"/>
            <a:ext cx="8534399" cy="584775"/>
          </a:xfrm>
          <a:prstGeom prst="rect">
            <a:avLst/>
          </a:prstGeom>
        </p:spPr>
        <p:txBody>
          <a:bodyPr wrap="square">
            <a:spAutoFit/>
          </a:bodyPr>
          <a:lstStyle/>
          <a:p>
            <a:r>
              <a:rPr lang="en-US" sz="1600" i="1" dirty="0">
                <a:solidFill>
                  <a:srgbClr val="000000"/>
                </a:solidFill>
                <a:latin typeface="Helvetica Neue" panose="02000503000000020004" pitchFamily="2" charset="0"/>
              </a:rPr>
              <a:t>The company's procurement department can now start engaging with commercial real estate agencies to find the best office buildings located in the identified neighborhoods.</a:t>
            </a:r>
            <a:endParaRPr lang="en-US" sz="1600" i="1" dirty="0"/>
          </a:p>
        </p:txBody>
      </p:sp>
      <p:sp>
        <p:nvSpPr>
          <p:cNvPr id="7" name="Triangle 6">
            <a:extLst>
              <a:ext uri="{FF2B5EF4-FFF2-40B4-BE49-F238E27FC236}">
                <a16:creationId xmlns:a16="http://schemas.microsoft.com/office/drawing/2014/main" id="{CC9BE7B0-6AF2-9B4D-8BE7-803A4282D672}"/>
              </a:ext>
            </a:extLst>
          </p:cNvPr>
          <p:cNvSpPr/>
          <p:nvPr/>
        </p:nvSpPr>
        <p:spPr>
          <a:xfrm rot="10800000" flipH="1">
            <a:off x="5129047" y="4182416"/>
            <a:ext cx="1713186" cy="630620"/>
          </a:xfrm>
          <a:prstGeom prst="triangle">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4255B48C-62A7-4743-9D6E-A1181ECD2298}"/>
              </a:ext>
            </a:extLst>
          </p:cNvPr>
          <p:cNvSpPr/>
          <p:nvPr/>
        </p:nvSpPr>
        <p:spPr>
          <a:xfrm>
            <a:off x="414338" y="2100262"/>
            <a:ext cx="11401425" cy="30003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869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{CCC645FD-EAE0-484B-964B-886A74A9CF02}tf10001076</Template>
  <TotalTime>21</TotalTime>
  <Words>356</Words>
  <Application>Microsoft Macintosh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Gothic</vt:lpstr>
      <vt:lpstr>Helvetica Neue</vt:lpstr>
      <vt:lpstr>Wingdings 3</vt:lpstr>
      <vt:lpstr>Ion Boardroom</vt:lpstr>
      <vt:lpstr>CASE STUDY  Finding a new HQ location for ACME &amp; CO.</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Finding a new HQ location for ACME &amp; CO.</dc:title>
  <dc:creator>Davide Castellano</dc:creator>
  <cp:lastModifiedBy>Davide Castellano</cp:lastModifiedBy>
  <cp:revision>7</cp:revision>
  <cp:lastPrinted>2019-06-08T06:36:28Z</cp:lastPrinted>
  <dcterms:created xsi:type="dcterms:W3CDTF">2019-06-08T06:10:43Z</dcterms:created>
  <dcterms:modified xsi:type="dcterms:W3CDTF">2019-06-08T06:36:51Z</dcterms:modified>
</cp:coreProperties>
</file>