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8" r:id="rId11"/>
    <p:sldId id="266" r:id="rId12"/>
    <p:sldId id="267" r:id="rId13"/>
    <p:sldId id="270" r:id="rId14"/>
    <p:sldId id="269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5" d="100"/>
          <a:sy n="95" d="100"/>
        </p:scale>
        <p:origin x="66" y="-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 Castillo" userId="3394af6886d710dc" providerId="LiveId" clId="{0857DA60-1106-46A9-AA08-E2E862F54AD2}"/>
    <pc:docChg chg="undo custSel modSld">
      <pc:chgData name="Dani Castillo" userId="3394af6886d710dc" providerId="LiveId" clId="{0857DA60-1106-46A9-AA08-E2E862F54AD2}" dt="2024-03-07T11:15:08.695" v="79" actId="207"/>
      <pc:docMkLst>
        <pc:docMk/>
      </pc:docMkLst>
      <pc:sldChg chg="modSp mod">
        <pc:chgData name="Dani Castillo" userId="3394af6886d710dc" providerId="LiveId" clId="{0857DA60-1106-46A9-AA08-E2E862F54AD2}" dt="2024-03-07T11:13:52.429" v="63" actId="207"/>
        <pc:sldMkLst>
          <pc:docMk/>
          <pc:sldMk cId="947644872" sldId="260"/>
        </pc:sldMkLst>
        <pc:spChg chg="mod">
          <ac:chgData name="Dani Castillo" userId="3394af6886d710dc" providerId="LiveId" clId="{0857DA60-1106-46A9-AA08-E2E862F54AD2}" dt="2024-03-07T11:13:52.429" v="63" actId="207"/>
          <ac:spMkLst>
            <pc:docMk/>
            <pc:sldMk cId="947644872" sldId="260"/>
            <ac:spMk id="7" creationId="{9A15D6C1-5B94-8D4F-1C84-CDB20C3398F0}"/>
          </ac:spMkLst>
        </pc:spChg>
        <pc:graphicFrameChg chg="modGraphic">
          <ac:chgData name="Dani Castillo" userId="3394af6886d710dc" providerId="LiveId" clId="{0857DA60-1106-46A9-AA08-E2E862F54AD2}" dt="2024-03-07T11:10:51.039" v="50" actId="14734"/>
          <ac:graphicFrameMkLst>
            <pc:docMk/>
            <pc:sldMk cId="947644872" sldId="260"/>
            <ac:graphicFrameMk id="5" creationId="{10A8E190-42DA-1AFE-FB59-68229964732C}"/>
          </ac:graphicFrameMkLst>
        </pc:graphicFrameChg>
      </pc:sldChg>
      <pc:sldChg chg="modSp mod">
        <pc:chgData name="Dani Castillo" userId="3394af6886d710dc" providerId="LiveId" clId="{0857DA60-1106-46A9-AA08-E2E862F54AD2}" dt="2024-03-07T11:13:59.542" v="64" actId="207"/>
        <pc:sldMkLst>
          <pc:docMk/>
          <pc:sldMk cId="1260707975" sldId="261"/>
        </pc:sldMkLst>
        <pc:spChg chg="mod">
          <ac:chgData name="Dani Castillo" userId="3394af6886d710dc" providerId="LiveId" clId="{0857DA60-1106-46A9-AA08-E2E862F54AD2}" dt="2024-03-07T11:13:59.542" v="64" actId="207"/>
          <ac:spMkLst>
            <pc:docMk/>
            <pc:sldMk cId="1260707975" sldId="261"/>
            <ac:spMk id="7" creationId="{B265BD91-31E9-D583-44F2-A193A50C189B}"/>
          </ac:spMkLst>
        </pc:spChg>
      </pc:sldChg>
      <pc:sldChg chg="modSp mod">
        <pc:chgData name="Dani Castillo" userId="3394af6886d710dc" providerId="LiveId" clId="{0857DA60-1106-46A9-AA08-E2E862F54AD2}" dt="2024-03-07T11:14:13.033" v="67" actId="207"/>
        <pc:sldMkLst>
          <pc:docMk/>
          <pc:sldMk cId="4227506882" sldId="263"/>
        </pc:sldMkLst>
        <pc:spChg chg="mod">
          <ac:chgData name="Dani Castillo" userId="3394af6886d710dc" providerId="LiveId" clId="{0857DA60-1106-46A9-AA08-E2E862F54AD2}" dt="2024-03-07T11:14:13.033" v="67" actId="207"/>
          <ac:spMkLst>
            <pc:docMk/>
            <pc:sldMk cId="4227506882" sldId="263"/>
            <ac:spMk id="7" creationId="{426FF882-A945-127A-749B-8B2CFAA043F3}"/>
          </ac:spMkLst>
        </pc:spChg>
      </pc:sldChg>
      <pc:sldChg chg="modSp mod">
        <pc:chgData name="Dani Castillo" userId="3394af6886d710dc" providerId="LiveId" clId="{0857DA60-1106-46A9-AA08-E2E862F54AD2}" dt="2024-03-07T11:14:18.094" v="68" actId="207"/>
        <pc:sldMkLst>
          <pc:docMk/>
          <pc:sldMk cId="1280055235" sldId="264"/>
        </pc:sldMkLst>
        <pc:spChg chg="mod">
          <ac:chgData name="Dani Castillo" userId="3394af6886d710dc" providerId="LiveId" clId="{0857DA60-1106-46A9-AA08-E2E862F54AD2}" dt="2024-03-07T11:14:18.094" v="68" actId="207"/>
          <ac:spMkLst>
            <pc:docMk/>
            <pc:sldMk cId="1280055235" sldId="264"/>
            <ac:spMk id="7" creationId="{E1B3F703-B169-580A-D5B2-A1E8798497F5}"/>
          </ac:spMkLst>
        </pc:spChg>
      </pc:sldChg>
      <pc:sldChg chg="addSp modSp mod">
        <pc:chgData name="Dani Castillo" userId="3394af6886d710dc" providerId="LiveId" clId="{0857DA60-1106-46A9-AA08-E2E862F54AD2}" dt="2024-03-07T11:14:23.494" v="69" actId="207"/>
        <pc:sldMkLst>
          <pc:docMk/>
          <pc:sldMk cId="2324960476" sldId="265"/>
        </pc:sldMkLst>
        <pc:spChg chg="add">
          <ac:chgData name="Dani Castillo" userId="3394af6886d710dc" providerId="LiveId" clId="{0857DA60-1106-46A9-AA08-E2E862F54AD2}" dt="2024-03-07T11:06:11.401" v="17"/>
          <ac:spMkLst>
            <pc:docMk/>
            <pc:sldMk cId="2324960476" sldId="265"/>
            <ac:spMk id="5" creationId="{0C109EF7-7A8C-6EA7-42EA-829EBC02EEBD}"/>
          </ac:spMkLst>
        </pc:spChg>
        <pc:spChg chg="add">
          <ac:chgData name="Dani Castillo" userId="3394af6886d710dc" providerId="LiveId" clId="{0857DA60-1106-46A9-AA08-E2E862F54AD2}" dt="2024-03-07T11:07:00.703" v="24"/>
          <ac:spMkLst>
            <pc:docMk/>
            <pc:sldMk cId="2324960476" sldId="265"/>
            <ac:spMk id="6" creationId="{8C0CDC9D-EF7C-7A3E-6CE5-1F9C7FB84EE5}"/>
          </ac:spMkLst>
        </pc:spChg>
        <pc:spChg chg="mod">
          <ac:chgData name="Dani Castillo" userId="3394af6886d710dc" providerId="LiveId" clId="{0857DA60-1106-46A9-AA08-E2E862F54AD2}" dt="2024-03-07T11:14:23.494" v="69" actId="207"/>
          <ac:spMkLst>
            <pc:docMk/>
            <pc:sldMk cId="2324960476" sldId="265"/>
            <ac:spMk id="7" creationId="{F439DFE3-FFED-BA97-0327-67A0EF697E84}"/>
          </ac:spMkLst>
        </pc:spChg>
      </pc:sldChg>
      <pc:sldChg chg="modSp mod">
        <pc:chgData name="Dani Castillo" userId="3394af6886d710dc" providerId="LiveId" clId="{0857DA60-1106-46A9-AA08-E2E862F54AD2}" dt="2024-03-07T11:14:41.808" v="74" actId="207"/>
        <pc:sldMkLst>
          <pc:docMk/>
          <pc:sldMk cId="1474292048" sldId="266"/>
        </pc:sldMkLst>
        <pc:spChg chg="mod">
          <ac:chgData name="Dani Castillo" userId="3394af6886d710dc" providerId="LiveId" clId="{0857DA60-1106-46A9-AA08-E2E862F54AD2}" dt="2024-03-07T11:14:38.427" v="73" actId="207"/>
          <ac:spMkLst>
            <pc:docMk/>
            <pc:sldMk cId="1474292048" sldId="266"/>
            <ac:spMk id="7" creationId="{69F8B038-A567-CD6F-77F8-E64BE6ED8208}"/>
          </ac:spMkLst>
        </pc:spChg>
        <pc:spChg chg="mod">
          <ac:chgData name="Dani Castillo" userId="3394af6886d710dc" providerId="LiveId" clId="{0857DA60-1106-46A9-AA08-E2E862F54AD2}" dt="2024-03-07T11:14:41.808" v="74" actId="207"/>
          <ac:spMkLst>
            <pc:docMk/>
            <pc:sldMk cId="1474292048" sldId="266"/>
            <ac:spMk id="11" creationId="{ED188268-E819-CC92-EF54-7A127FD5F706}"/>
          </ac:spMkLst>
        </pc:spChg>
      </pc:sldChg>
      <pc:sldChg chg="modSp mod">
        <pc:chgData name="Dani Castillo" userId="3394af6886d710dc" providerId="LiveId" clId="{0857DA60-1106-46A9-AA08-E2E862F54AD2}" dt="2024-03-07T11:14:47.313" v="75" actId="207"/>
        <pc:sldMkLst>
          <pc:docMk/>
          <pc:sldMk cId="1966559038" sldId="267"/>
        </pc:sldMkLst>
        <pc:spChg chg="mod">
          <ac:chgData name="Dani Castillo" userId="3394af6886d710dc" providerId="LiveId" clId="{0857DA60-1106-46A9-AA08-E2E862F54AD2}" dt="2024-03-07T11:14:47.313" v="75" actId="207"/>
          <ac:spMkLst>
            <pc:docMk/>
            <pc:sldMk cId="1966559038" sldId="267"/>
            <ac:spMk id="7" creationId="{8FDB7425-BF2F-F260-3AE0-FBE7F2B59B25}"/>
          </ac:spMkLst>
        </pc:spChg>
      </pc:sldChg>
      <pc:sldChg chg="modSp mod">
        <pc:chgData name="Dani Castillo" userId="3394af6886d710dc" providerId="LiveId" clId="{0857DA60-1106-46A9-AA08-E2E862F54AD2}" dt="2024-03-07T11:14:28.068" v="70" actId="207"/>
        <pc:sldMkLst>
          <pc:docMk/>
          <pc:sldMk cId="1989685269" sldId="268"/>
        </pc:sldMkLst>
        <pc:spChg chg="mod">
          <ac:chgData name="Dani Castillo" userId="3394af6886d710dc" providerId="LiveId" clId="{0857DA60-1106-46A9-AA08-E2E862F54AD2}" dt="2024-03-07T11:14:28.068" v="70" actId="207"/>
          <ac:spMkLst>
            <pc:docMk/>
            <pc:sldMk cId="1989685269" sldId="268"/>
            <ac:spMk id="7" creationId="{65C522CA-6303-C1D9-C39F-63512F4CF368}"/>
          </ac:spMkLst>
        </pc:spChg>
      </pc:sldChg>
      <pc:sldChg chg="modSp mod">
        <pc:chgData name="Dani Castillo" userId="3394af6886d710dc" providerId="LiveId" clId="{0857DA60-1106-46A9-AA08-E2E862F54AD2}" dt="2024-03-07T11:14:58.828" v="77" actId="207"/>
        <pc:sldMkLst>
          <pc:docMk/>
          <pc:sldMk cId="2750878853" sldId="269"/>
        </pc:sldMkLst>
        <pc:spChg chg="mod">
          <ac:chgData name="Dani Castillo" userId="3394af6886d710dc" providerId="LiveId" clId="{0857DA60-1106-46A9-AA08-E2E862F54AD2}" dt="2024-03-07T11:14:58.828" v="77" actId="207"/>
          <ac:spMkLst>
            <pc:docMk/>
            <pc:sldMk cId="2750878853" sldId="269"/>
            <ac:spMk id="7" creationId="{DE26BFB5-BE99-A0C4-DAA9-A19194ED5B97}"/>
          </ac:spMkLst>
        </pc:spChg>
      </pc:sldChg>
      <pc:sldChg chg="modSp mod">
        <pc:chgData name="Dani Castillo" userId="3394af6886d710dc" providerId="LiveId" clId="{0857DA60-1106-46A9-AA08-E2E862F54AD2}" dt="2024-03-07T11:15:03.742" v="78" actId="207"/>
        <pc:sldMkLst>
          <pc:docMk/>
          <pc:sldMk cId="493085294" sldId="271"/>
        </pc:sldMkLst>
        <pc:spChg chg="mod">
          <ac:chgData name="Dani Castillo" userId="3394af6886d710dc" providerId="LiveId" clId="{0857DA60-1106-46A9-AA08-E2E862F54AD2}" dt="2024-03-07T11:15:03.742" v="78" actId="207"/>
          <ac:spMkLst>
            <pc:docMk/>
            <pc:sldMk cId="493085294" sldId="271"/>
            <ac:spMk id="7" creationId="{19EEACA0-A3FB-02A3-4F72-7689B63578F9}"/>
          </ac:spMkLst>
        </pc:spChg>
      </pc:sldChg>
      <pc:sldChg chg="modSp mod">
        <pc:chgData name="Dani Castillo" userId="3394af6886d710dc" providerId="LiveId" clId="{0857DA60-1106-46A9-AA08-E2E862F54AD2}" dt="2024-03-07T11:15:08.695" v="79" actId="207"/>
        <pc:sldMkLst>
          <pc:docMk/>
          <pc:sldMk cId="4265654190" sldId="272"/>
        </pc:sldMkLst>
        <pc:spChg chg="mod">
          <ac:chgData name="Dani Castillo" userId="3394af6886d710dc" providerId="LiveId" clId="{0857DA60-1106-46A9-AA08-E2E862F54AD2}" dt="2024-03-07T11:15:08.695" v="79" actId="207"/>
          <ac:spMkLst>
            <pc:docMk/>
            <pc:sldMk cId="4265654190" sldId="272"/>
            <ac:spMk id="7" creationId="{DB27BE67-03DE-63B4-FB1D-261BD6D2436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F7298F-F9DE-42DF-9026-F31538C55792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63F106-42A8-4AE8-A4DA-17EA6E0BBB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8445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0F8B3-8736-085E-062A-4C4339077A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35211-2878-C27B-9B88-A61FB05BF3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BAD77-24AC-DEBD-3DD1-6A3979AA6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D7FE9-C8A9-46F0-BB89-F1A337D067FD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66CFF-1173-21CA-670A-04C0124A0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1D874-86D7-8AB0-A056-9C518334C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69523-3B03-41DB-AD8E-C8DE39EDC7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332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1211E-907F-879D-2564-CD5E603C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A03DA5-2009-5AC9-2A20-83CFF731F4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83FEB-CC7C-15B3-5A47-2418086A5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D7FE9-C8A9-46F0-BB89-F1A337D067FD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EF366-6822-F4F3-87CC-A0D88CB1E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5E1B-48C3-4AC0-5D2B-8A106DFDF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69523-3B03-41DB-AD8E-C8DE39EDC7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56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998008-F4F8-B5E8-8A6F-DF2AD46E4B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298F40-F0C7-6CC5-04E7-D25A95CAD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7FD34-A3A7-6939-240E-5EFA382BB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D7FE9-C8A9-46F0-BB89-F1A337D067FD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A3D68-6FAF-F4D3-0858-7B9B4CFC8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FF8FD-4182-C417-8C23-CF98991A5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69523-3B03-41DB-AD8E-C8DE39EDC7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66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72CB9-4A5D-6646-F2BC-206311EC5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F99A1-6206-B594-CFBC-ECDC90304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F7EEE-4CD1-9D5C-9216-ED8A53FCD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D7FE9-C8A9-46F0-BB89-F1A337D067FD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33FA2-35AF-1A73-605B-78A9E79AD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38031-4406-77A3-236B-B5E2FBCA4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69523-3B03-41DB-AD8E-C8DE39EDC7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6793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6DB94-FAF3-DED5-62C0-06FC405D6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BDC4E-385A-CFE5-FB71-7C79980E0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A1E90-D8C1-C7ED-BA14-BFDF30816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D7FE9-C8A9-46F0-BB89-F1A337D067FD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B872D-DA17-4F63-E02D-B95379BE6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A1F95-94A9-CA3B-FE8C-FE22DEADA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69523-3B03-41DB-AD8E-C8DE39EDC7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04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D0A2A-C846-29E2-9152-3B967C37F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EDD3F-56A2-05D9-ADBF-564D6993BE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56D23F-8514-87F5-8874-68C61D311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45E254-1166-9E58-6A47-2BA9F9EB1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D7FE9-C8A9-46F0-BB89-F1A337D067FD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54E05-1547-DF18-CFBD-2EEEA878E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FC343B-03CD-7D5B-3D91-02FD3AB16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69523-3B03-41DB-AD8E-C8DE39EDC7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749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60ED7-8539-B913-4C1A-4D14F610D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ED97C-E965-AD03-D6EF-C0F79D519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D4296D-7A19-67CC-A261-98448904D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F865CC-5E1A-65F5-AC41-A444ED92E4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21B49D-9F46-1F3D-DF15-ABA6AA69E3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5C275D-755C-5D95-7282-A6046D18B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D7FE9-C8A9-46F0-BB89-F1A337D067FD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1E501D-24DE-5A15-7D32-69D415B66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862634-6A7A-D598-D284-3064D15E3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69523-3B03-41DB-AD8E-C8DE39EDC7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717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2BFAC-FCFE-B43A-5072-8AF9A959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C70B27-36EE-5385-C618-588FA4D66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D7FE9-C8A9-46F0-BB89-F1A337D067FD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5F030E-A2BA-4E61-C4F0-8E8B4F804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086505-8FDB-7B8A-A5E8-F2FFF4B34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69523-3B03-41DB-AD8E-C8DE39EDC7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734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FE0A2B-6BC8-961A-6E64-E796BAE7F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D7FE9-C8A9-46F0-BB89-F1A337D067FD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133F83-828A-37D3-E972-1F7D767C0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DD7E2A-1004-1E71-D640-C7D662D5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69523-3B03-41DB-AD8E-C8DE39EDC7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877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C7213-0C95-C136-FC67-A4B4D76FC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0A3ED-A458-483C-EBAE-66E618420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BE8CC3-2321-AD9C-05C1-B4DAFDC43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0A276D-163A-1BF7-9637-54472850F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D7FE9-C8A9-46F0-BB89-F1A337D067FD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9DFF93-B718-7AF8-B2AD-2C559FF5B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BDF20-B0A0-B27C-1111-FDAEB3BB4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69523-3B03-41DB-AD8E-C8DE39EDC7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4668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C166E-4EA5-70C8-AD96-9A9F6FCAB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344A88-1682-514A-1826-A68084D387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2B58-338E-AD39-BE8E-EF8947F91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59A11-5331-35F2-EC0F-0E56F829C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D7FE9-C8A9-46F0-BB89-F1A337D067FD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AD3C78-96AD-B595-046B-486F6F7F2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82A02-9BCC-9393-C0F2-FD247BF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69523-3B03-41DB-AD8E-C8DE39EDC7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1109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0FE61B-E0FA-0D0A-AF03-BDD31D48E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1FE9D-C862-BC34-62AA-75932DA2E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5733F-8A9C-6086-8D62-CD91ADB130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D7FE9-C8A9-46F0-BB89-F1A337D067FD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91B46-D765-22BD-7ABF-B34F76954B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BFFBF-AB2B-8B2E-5D3E-BFCD09C18F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69523-3B03-41DB-AD8E-C8DE39EDC7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909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/>
        </p:nvSpPr>
        <p:spPr>
          <a:xfrm>
            <a:off x="622418" y="3992067"/>
            <a:ext cx="10947165" cy="2081952"/>
          </a:xfrm>
          <a:custGeom>
            <a:avLst/>
            <a:gdLst/>
            <a:ahLst/>
            <a:cxnLst/>
            <a:rect l="0" t="0" r="0" b="0"/>
            <a:pathLst>
              <a:path w="21599" h="21600" extrusionOk="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47633" tIns="47633" rIns="47633" bIns="47633" anchor="ctr" anchorCtr="0">
            <a:noAutofit/>
          </a:bodyPr>
          <a:lstStyle/>
          <a:p>
            <a:pPr>
              <a:buClr>
                <a:srgbClr val="295269"/>
              </a:buClr>
            </a:pPr>
            <a:r>
              <a:rPr lang="en-GB" sz="7466" dirty="0" err="1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Codeflix</a:t>
            </a:r>
            <a:r>
              <a:rPr lang="en-GB" sz="7466" dirty="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 User Churn</a:t>
            </a:r>
            <a:endParaRPr sz="1600" dirty="0">
              <a:solidFill>
                <a:schemeClr val="lt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3733" dirty="0">
                <a:solidFill>
                  <a:srgbClr val="EFEFEF"/>
                </a:solidFill>
                <a:latin typeface="Roboto Thin"/>
                <a:ea typeface="Roboto Thin"/>
                <a:cs typeface="Roboto Thin"/>
                <a:sym typeface="Roboto Thin"/>
              </a:rPr>
              <a:t>Analyze Data with SQL</a:t>
            </a:r>
            <a:endParaRPr sz="3733" dirty="0">
              <a:solidFill>
                <a:srgbClr val="EFEFEF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GB" sz="3733" dirty="0">
                <a:solidFill>
                  <a:srgbClr val="EFEFEF"/>
                </a:solidFill>
                <a:latin typeface="Roboto Thin"/>
                <a:ea typeface="Roboto Thin"/>
                <a:cs typeface="Roboto Thin"/>
                <a:sym typeface="Roboto Thin"/>
              </a:rPr>
              <a:t>Daniela Castillo</a:t>
            </a:r>
            <a:endParaRPr sz="3733" dirty="0">
              <a:solidFill>
                <a:srgbClr val="EFEFEF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733" dirty="0">
                <a:solidFill>
                  <a:srgbClr val="EFEFEF"/>
                </a:solidFill>
                <a:latin typeface="Roboto Thin"/>
                <a:ea typeface="Roboto Thin"/>
                <a:cs typeface="Roboto Thin"/>
                <a:sym typeface="Roboto Thin"/>
              </a:rPr>
              <a:t>January 2024</a:t>
            </a:r>
            <a:endParaRPr sz="3733" dirty="0">
              <a:solidFill>
                <a:srgbClr val="EFEFEF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pic>
        <p:nvPicPr>
          <p:cNvPr id="299" name="Shape 2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418" y="500098"/>
            <a:ext cx="2699700" cy="5677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D6BC57-C118-486E-67D8-812C31BE2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hape 299">
            <a:extLst>
              <a:ext uri="{FF2B5EF4-FFF2-40B4-BE49-F238E27FC236}">
                <a16:creationId xmlns:a16="http://schemas.microsoft.com/office/drawing/2014/main" id="{F6C16FC2-D75B-4761-4C5A-801C4C1A1CD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3115" y="470017"/>
            <a:ext cx="2699700" cy="56776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1C8671-C221-5F54-6E91-6BFA5DE9B17A}"/>
              </a:ext>
            </a:extLst>
          </p:cNvPr>
          <p:cNvSpPr txBox="1"/>
          <p:nvPr/>
        </p:nvSpPr>
        <p:spPr>
          <a:xfrm>
            <a:off x="858131" y="1871003"/>
            <a:ext cx="9875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/>
              <a:t> </a:t>
            </a:r>
          </a:p>
        </p:txBody>
      </p:sp>
      <p:sp>
        <p:nvSpPr>
          <p:cNvPr id="2" name="Shape 323">
            <a:extLst>
              <a:ext uri="{FF2B5EF4-FFF2-40B4-BE49-F238E27FC236}">
                <a16:creationId xmlns:a16="http://schemas.microsoft.com/office/drawing/2014/main" id="{5AFEDED5-78B7-FF82-0FF9-4717B4C555EE}"/>
              </a:ext>
            </a:extLst>
          </p:cNvPr>
          <p:cNvSpPr txBox="1"/>
          <p:nvPr/>
        </p:nvSpPr>
        <p:spPr>
          <a:xfrm>
            <a:off x="6659834" y="529269"/>
            <a:ext cx="4674035" cy="603666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400" b="0" dirty="0">
                <a:effectLst/>
                <a:latin typeface="Monaco"/>
              </a:rPr>
              <a:t>-- Continuation of the code</a:t>
            </a:r>
          </a:p>
          <a:p>
            <a:r>
              <a:rPr lang="en-GB" sz="1400" b="0" dirty="0">
                <a:effectLst/>
                <a:latin typeface="Monaco"/>
              </a:rPr>
              <a:t>…</a:t>
            </a:r>
          </a:p>
          <a:p>
            <a:r>
              <a:rPr lang="en-GB" sz="1200" b="0" dirty="0">
                <a:effectLst/>
                <a:latin typeface="Monaco"/>
              </a:rPr>
              <a:t>  FROM subscriptions</a:t>
            </a:r>
          </a:p>
          <a:p>
            <a:r>
              <a:rPr lang="en-GB" sz="1200" b="0" dirty="0">
                <a:effectLst/>
                <a:latin typeface="Monaco"/>
              </a:rPr>
              <a:t>  CROSS JOIN months</a:t>
            </a:r>
          </a:p>
          <a:p>
            <a:r>
              <a:rPr lang="en-GB" sz="1200" b="0" dirty="0">
                <a:effectLst/>
                <a:latin typeface="Monaco"/>
              </a:rPr>
              <a:t>),</a:t>
            </a:r>
          </a:p>
          <a:p>
            <a:r>
              <a:rPr lang="en-GB" sz="1200" b="0" dirty="0">
                <a:effectLst/>
                <a:latin typeface="Monaco"/>
              </a:rPr>
              <a:t> status AS ( </a:t>
            </a:r>
          </a:p>
          <a:p>
            <a:r>
              <a:rPr lang="en-GB" sz="1200" b="0" dirty="0">
                <a:effectLst/>
                <a:latin typeface="Monaco"/>
              </a:rPr>
              <a:t>  SELECT id, </a:t>
            </a:r>
          </a:p>
          <a:p>
            <a:r>
              <a:rPr lang="en-GB" sz="1200" b="0" dirty="0">
                <a:effectLst/>
                <a:latin typeface="Monaco"/>
              </a:rPr>
              <a:t>  </a:t>
            </a:r>
            <a:r>
              <a:rPr lang="en-GB" sz="1200" b="0" dirty="0" err="1">
                <a:effectLst/>
                <a:latin typeface="Monaco"/>
              </a:rPr>
              <a:t>first_day</a:t>
            </a:r>
            <a:r>
              <a:rPr lang="en-GB" sz="1200" b="0" dirty="0">
                <a:effectLst/>
                <a:latin typeface="Monaco"/>
              </a:rPr>
              <a:t> as month,</a:t>
            </a:r>
          </a:p>
          <a:p>
            <a:r>
              <a:rPr lang="en-GB" sz="1200" b="0" dirty="0">
                <a:effectLst/>
                <a:latin typeface="Monaco"/>
              </a:rPr>
              <a:t>  CASE</a:t>
            </a:r>
          </a:p>
          <a:p>
            <a:r>
              <a:rPr lang="en-GB" sz="1200" b="0" dirty="0">
                <a:effectLst/>
                <a:latin typeface="Monaco"/>
              </a:rPr>
              <a:t>  WHEN (</a:t>
            </a:r>
            <a:r>
              <a:rPr lang="en-GB" sz="1200" b="0" dirty="0" err="1">
                <a:effectLst/>
                <a:latin typeface="Monaco"/>
              </a:rPr>
              <a:t>subscription_start</a:t>
            </a:r>
            <a:r>
              <a:rPr lang="en-GB" sz="1200" b="0" dirty="0">
                <a:effectLst/>
                <a:latin typeface="Monaco"/>
              </a:rPr>
              <a:t> &lt; </a:t>
            </a:r>
            <a:r>
              <a:rPr lang="en-GB" sz="1200" b="0" dirty="0" err="1">
                <a:effectLst/>
                <a:latin typeface="Monaco"/>
              </a:rPr>
              <a:t>first_day</a:t>
            </a:r>
            <a:r>
              <a:rPr lang="en-GB" sz="1200" b="0" dirty="0">
                <a:effectLst/>
                <a:latin typeface="Monaco"/>
              </a:rPr>
              <a:t> AND ((</a:t>
            </a:r>
            <a:r>
              <a:rPr lang="en-GB" sz="1200" b="0" dirty="0" err="1">
                <a:effectLst/>
                <a:latin typeface="Monaco"/>
              </a:rPr>
              <a:t>subscription_end</a:t>
            </a:r>
            <a:r>
              <a:rPr lang="en-GB" sz="1200" b="0" dirty="0">
                <a:effectLst/>
                <a:latin typeface="Monaco"/>
              </a:rPr>
              <a:t> &gt; </a:t>
            </a:r>
            <a:r>
              <a:rPr lang="en-GB" sz="1200" b="0" dirty="0" err="1">
                <a:effectLst/>
                <a:latin typeface="Monaco"/>
              </a:rPr>
              <a:t>first_day</a:t>
            </a:r>
            <a:r>
              <a:rPr lang="en-GB" sz="1200" b="0" dirty="0">
                <a:effectLst/>
                <a:latin typeface="Monaco"/>
              </a:rPr>
              <a:t>) OR (</a:t>
            </a:r>
            <a:r>
              <a:rPr lang="en-GB" sz="1200" b="0" dirty="0" err="1">
                <a:effectLst/>
                <a:latin typeface="Monaco"/>
              </a:rPr>
              <a:t>subscription_end</a:t>
            </a:r>
            <a:r>
              <a:rPr lang="en-GB" sz="1200" b="0" dirty="0">
                <a:effectLst/>
                <a:latin typeface="Monaco"/>
              </a:rPr>
              <a:t> IS NULL))) </a:t>
            </a:r>
            <a:r>
              <a:rPr lang="en-GB" sz="1200" b="1" dirty="0">
                <a:effectLst/>
                <a:latin typeface="Monaco"/>
              </a:rPr>
              <a:t>AND (segment = 87) </a:t>
            </a:r>
            <a:r>
              <a:rPr lang="en-GB" sz="1200" b="0" dirty="0">
                <a:effectLst/>
                <a:latin typeface="Monaco"/>
              </a:rPr>
              <a:t>THEN 1</a:t>
            </a:r>
          </a:p>
          <a:p>
            <a:r>
              <a:rPr lang="en-GB" sz="1200" b="0" dirty="0">
                <a:effectLst/>
                <a:latin typeface="Monaco"/>
              </a:rPr>
              <a:t>  ELSE 0</a:t>
            </a:r>
          </a:p>
          <a:p>
            <a:r>
              <a:rPr lang="en-GB" sz="1200" b="0" dirty="0">
                <a:effectLst/>
                <a:latin typeface="Monaco"/>
              </a:rPr>
              <a:t>  END as is_active</a:t>
            </a:r>
            <a:r>
              <a:rPr lang="en-GB" sz="1200" b="1" dirty="0">
                <a:effectLst/>
                <a:latin typeface="Monaco"/>
              </a:rPr>
              <a:t>_87</a:t>
            </a:r>
            <a:r>
              <a:rPr lang="en-GB" sz="1200" b="0" dirty="0">
                <a:effectLst/>
                <a:latin typeface="Monaco"/>
              </a:rPr>
              <a:t>,</a:t>
            </a:r>
          </a:p>
          <a:p>
            <a:r>
              <a:rPr lang="en-GB" sz="1200" b="0" dirty="0">
                <a:effectLst/>
                <a:latin typeface="Monaco"/>
              </a:rPr>
              <a:t>  </a:t>
            </a:r>
            <a:r>
              <a:rPr lang="en-GB" sz="1200" b="1" dirty="0">
                <a:effectLst/>
                <a:latin typeface="Monaco"/>
              </a:rPr>
              <a:t>CASE</a:t>
            </a:r>
          </a:p>
          <a:p>
            <a:r>
              <a:rPr lang="en-GB" sz="1200" b="1" dirty="0">
                <a:effectLst/>
                <a:latin typeface="Monaco"/>
              </a:rPr>
              <a:t>  WHEN (</a:t>
            </a:r>
            <a:r>
              <a:rPr lang="en-GB" sz="1200" b="1" dirty="0" err="1">
                <a:effectLst/>
                <a:latin typeface="Monaco"/>
              </a:rPr>
              <a:t>subscription_start</a:t>
            </a:r>
            <a:r>
              <a:rPr lang="en-GB" sz="1200" b="1" dirty="0">
                <a:effectLst/>
                <a:latin typeface="Monaco"/>
              </a:rPr>
              <a:t> &lt; </a:t>
            </a:r>
            <a:r>
              <a:rPr lang="en-GB" sz="1200" b="1" dirty="0" err="1">
                <a:effectLst/>
                <a:latin typeface="Monaco"/>
              </a:rPr>
              <a:t>first_day</a:t>
            </a:r>
            <a:r>
              <a:rPr lang="en-GB" sz="1200" b="1" dirty="0">
                <a:effectLst/>
                <a:latin typeface="Monaco"/>
              </a:rPr>
              <a:t> AND ((</a:t>
            </a:r>
            <a:r>
              <a:rPr lang="en-GB" sz="1200" b="1" dirty="0" err="1">
                <a:effectLst/>
                <a:latin typeface="Monaco"/>
              </a:rPr>
              <a:t>subscription_end</a:t>
            </a:r>
            <a:r>
              <a:rPr lang="en-GB" sz="1200" b="1" dirty="0">
                <a:effectLst/>
                <a:latin typeface="Monaco"/>
              </a:rPr>
              <a:t> &gt; </a:t>
            </a:r>
            <a:r>
              <a:rPr lang="en-GB" sz="1200" b="1" dirty="0" err="1">
                <a:effectLst/>
                <a:latin typeface="Monaco"/>
              </a:rPr>
              <a:t>first_day</a:t>
            </a:r>
            <a:r>
              <a:rPr lang="en-GB" sz="1200" b="1" dirty="0">
                <a:effectLst/>
                <a:latin typeface="Monaco"/>
              </a:rPr>
              <a:t>) OR(</a:t>
            </a:r>
            <a:r>
              <a:rPr lang="en-GB" sz="1200" b="1" dirty="0" err="1">
                <a:effectLst/>
                <a:latin typeface="Monaco"/>
              </a:rPr>
              <a:t>subscription_end</a:t>
            </a:r>
            <a:r>
              <a:rPr lang="en-GB" sz="1200" b="1" dirty="0">
                <a:effectLst/>
                <a:latin typeface="Monaco"/>
              </a:rPr>
              <a:t> IS NULL))) AND (segment = 30) THEN 1</a:t>
            </a:r>
          </a:p>
          <a:p>
            <a:r>
              <a:rPr lang="en-GB" sz="1200" b="1" dirty="0">
                <a:effectLst/>
                <a:latin typeface="Monaco"/>
              </a:rPr>
              <a:t>  ELSE 0</a:t>
            </a:r>
          </a:p>
          <a:p>
            <a:r>
              <a:rPr lang="en-GB" sz="1200" b="1" dirty="0">
                <a:effectLst/>
                <a:latin typeface="Monaco"/>
              </a:rPr>
              <a:t>  END as is_active_30</a:t>
            </a:r>
            <a:r>
              <a:rPr lang="en-GB" sz="1200" b="0" dirty="0">
                <a:effectLst/>
                <a:latin typeface="Monaco"/>
              </a:rPr>
              <a:t>,</a:t>
            </a:r>
          </a:p>
          <a:p>
            <a:r>
              <a:rPr lang="en-GB" sz="1200" b="0" dirty="0">
                <a:effectLst/>
                <a:latin typeface="Monaco"/>
              </a:rPr>
              <a:t>  CASE</a:t>
            </a:r>
          </a:p>
          <a:p>
            <a:r>
              <a:rPr lang="en-GB" sz="1200" b="0" dirty="0">
                <a:effectLst/>
                <a:latin typeface="Monaco"/>
              </a:rPr>
              <a:t>  WHEN (</a:t>
            </a:r>
            <a:r>
              <a:rPr lang="en-GB" sz="1200" b="0" dirty="0" err="1">
                <a:effectLst/>
                <a:latin typeface="Monaco"/>
              </a:rPr>
              <a:t>subscription_end</a:t>
            </a:r>
            <a:r>
              <a:rPr lang="en-GB" sz="1200" b="0" dirty="0">
                <a:effectLst/>
                <a:latin typeface="Monaco"/>
              </a:rPr>
              <a:t> BETWEEN </a:t>
            </a:r>
            <a:r>
              <a:rPr lang="en-GB" sz="1200" b="0" dirty="0" err="1">
                <a:effectLst/>
                <a:latin typeface="Monaco"/>
              </a:rPr>
              <a:t>first_day</a:t>
            </a:r>
            <a:r>
              <a:rPr lang="en-GB" sz="1200" b="0" dirty="0">
                <a:effectLst/>
                <a:latin typeface="Monaco"/>
              </a:rPr>
              <a:t> AND </a:t>
            </a:r>
            <a:r>
              <a:rPr lang="en-GB" sz="1200" b="0" dirty="0" err="1">
                <a:effectLst/>
                <a:latin typeface="Monaco"/>
              </a:rPr>
              <a:t>last_day</a:t>
            </a:r>
            <a:r>
              <a:rPr lang="en-GB" sz="1200" b="0" dirty="0">
                <a:effectLst/>
                <a:latin typeface="Monaco"/>
              </a:rPr>
              <a:t>) </a:t>
            </a:r>
            <a:r>
              <a:rPr lang="en-GB" sz="1200" b="1" dirty="0">
                <a:effectLst/>
                <a:latin typeface="Monaco"/>
              </a:rPr>
              <a:t>AND (segment = 87)</a:t>
            </a:r>
            <a:r>
              <a:rPr lang="en-GB" sz="1200" b="0" dirty="0">
                <a:effectLst/>
                <a:latin typeface="Monaco"/>
              </a:rPr>
              <a:t> THEN 1</a:t>
            </a:r>
          </a:p>
          <a:p>
            <a:r>
              <a:rPr lang="en-GB" sz="1200" b="0" dirty="0">
                <a:effectLst/>
                <a:latin typeface="Monaco"/>
              </a:rPr>
              <a:t>  ELSE 0</a:t>
            </a:r>
          </a:p>
          <a:p>
            <a:r>
              <a:rPr lang="en-GB" sz="1200" b="0" dirty="0">
                <a:effectLst/>
                <a:latin typeface="Monaco"/>
              </a:rPr>
              <a:t>  END as is_canceled</a:t>
            </a:r>
            <a:r>
              <a:rPr lang="en-GB" sz="1200" b="1" dirty="0">
                <a:effectLst/>
                <a:latin typeface="Monaco"/>
              </a:rPr>
              <a:t>_87</a:t>
            </a:r>
            <a:r>
              <a:rPr lang="en-GB" sz="1200" b="0" dirty="0">
                <a:effectLst/>
                <a:latin typeface="Monaco"/>
              </a:rPr>
              <a:t>,</a:t>
            </a:r>
          </a:p>
          <a:p>
            <a:r>
              <a:rPr lang="en-GB" sz="1200" b="1" dirty="0">
                <a:effectLst/>
                <a:latin typeface="Monaco"/>
              </a:rPr>
              <a:t>  CASE</a:t>
            </a:r>
          </a:p>
          <a:p>
            <a:r>
              <a:rPr lang="en-GB" sz="1200" b="1" dirty="0">
                <a:effectLst/>
                <a:latin typeface="Monaco"/>
              </a:rPr>
              <a:t>  WHEN (</a:t>
            </a:r>
            <a:r>
              <a:rPr lang="en-GB" sz="1200" b="1" dirty="0" err="1">
                <a:effectLst/>
                <a:latin typeface="Monaco"/>
              </a:rPr>
              <a:t>subscription_end</a:t>
            </a:r>
            <a:r>
              <a:rPr lang="en-GB" sz="1200" b="1" dirty="0">
                <a:effectLst/>
                <a:latin typeface="Monaco"/>
              </a:rPr>
              <a:t> BETWEEN </a:t>
            </a:r>
            <a:r>
              <a:rPr lang="en-GB" sz="1200" b="1" dirty="0" err="1">
                <a:effectLst/>
                <a:latin typeface="Monaco"/>
              </a:rPr>
              <a:t>first_day</a:t>
            </a:r>
            <a:r>
              <a:rPr lang="en-GB" sz="1200" b="1" dirty="0">
                <a:effectLst/>
                <a:latin typeface="Monaco"/>
              </a:rPr>
              <a:t> AND </a:t>
            </a:r>
            <a:r>
              <a:rPr lang="en-GB" sz="1200" b="1" dirty="0" err="1">
                <a:effectLst/>
                <a:latin typeface="Monaco"/>
              </a:rPr>
              <a:t>last_day</a:t>
            </a:r>
            <a:r>
              <a:rPr lang="en-GB" sz="1200" b="1" dirty="0">
                <a:effectLst/>
                <a:latin typeface="Monaco"/>
              </a:rPr>
              <a:t>) AND (segment = 30) THEN 1</a:t>
            </a:r>
          </a:p>
          <a:p>
            <a:r>
              <a:rPr lang="en-GB" sz="1200" b="1" dirty="0">
                <a:effectLst/>
                <a:latin typeface="Monaco"/>
              </a:rPr>
              <a:t>  ELSE 0</a:t>
            </a:r>
          </a:p>
          <a:p>
            <a:r>
              <a:rPr lang="en-GB" sz="1200" b="1" dirty="0">
                <a:effectLst/>
                <a:latin typeface="Monaco"/>
              </a:rPr>
              <a:t>  END as is_canceled_30</a:t>
            </a:r>
          </a:p>
          <a:p>
            <a:r>
              <a:rPr lang="en-GB" sz="1200" b="0" dirty="0">
                <a:effectLst/>
                <a:latin typeface="Monaco"/>
              </a:rPr>
              <a:t>  FROM </a:t>
            </a:r>
            <a:r>
              <a:rPr lang="en-GB" sz="1200" b="0" dirty="0" err="1">
                <a:effectLst/>
                <a:latin typeface="Monaco"/>
              </a:rPr>
              <a:t>cross_join</a:t>
            </a:r>
            <a:endParaRPr lang="en-GB" sz="1200" b="0" dirty="0">
              <a:effectLst/>
              <a:latin typeface="Monaco"/>
            </a:endParaRPr>
          </a:p>
          <a:p>
            <a:r>
              <a:rPr lang="en-GB" sz="1200" b="0" dirty="0">
                <a:effectLst/>
                <a:latin typeface="Monaco"/>
              </a:rPr>
              <a:t>) SELECT *</a:t>
            </a:r>
          </a:p>
          <a:p>
            <a:r>
              <a:rPr lang="en-GB" sz="1200" b="0" dirty="0">
                <a:effectLst/>
                <a:latin typeface="Monaco"/>
              </a:rPr>
              <a:t>FROM status;</a:t>
            </a:r>
          </a:p>
          <a:p>
            <a:endParaRPr lang="en-GB" sz="1400" b="0" dirty="0">
              <a:effectLst/>
              <a:latin typeface="Monaco"/>
            </a:endParaRPr>
          </a:p>
          <a:p>
            <a:endParaRPr lang="en-GB" sz="1600" b="0" dirty="0">
              <a:effectLst/>
              <a:latin typeface="Monaco"/>
            </a:endParaRPr>
          </a:p>
          <a:p>
            <a:br>
              <a:rPr lang="en-GB" sz="1600" b="0" dirty="0">
                <a:effectLst/>
                <a:latin typeface="Monaco"/>
              </a:rPr>
            </a:br>
            <a:endParaRPr sz="9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" name="Shape 324">
            <a:extLst>
              <a:ext uri="{FF2B5EF4-FFF2-40B4-BE49-F238E27FC236}">
                <a16:creationId xmlns:a16="http://schemas.microsoft.com/office/drawing/2014/main" id="{65C522CA-6303-C1D9-C39F-63512F4CF368}"/>
              </a:ext>
            </a:extLst>
          </p:cNvPr>
          <p:cNvSpPr txBox="1"/>
          <p:nvPr/>
        </p:nvSpPr>
        <p:spPr>
          <a:xfrm>
            <a:off x="941374" y="1725938"/>
            <a:ext cx="5436542" cy="1063274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We can get deeper into our analysis by retrieving the status by month and segment, just adding a few lines of code.</a:t>
            </a:r>
            <a:endParaRPr sz="1200" dirty="0">
              <a:solidFill>
                <a:schemeClr val="tx2">
                  <a:lumMod val="7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8222E3-BF47-F07B-6632-6EB86B538C65}"/>
              </a:ext>
            </a:extLst>
          </p:cNvPr>
          <p:cNvSpPr txBox="1"/>
          <p:nvPr/>
        </p:nvSpPr>
        <p:spPr>
          <a:xfrm>
            <a:off x="858131" y="1221640"/>
            <a:ext cx="349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i="0" dirty="0">
                <a:solidFill>
                  <a:schemeClr val="tx2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CTE table status by segment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0244109-D51E-4CC1-7BCA-25293BDA9A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439816"/>
              </p:ext>
            </p:extLst>
          </p:nvPr>
        </p:nvGraphicFramePr>
        <p:xfrm>
          <a:off x="998837" y="3214718"/>
          <a:ext cx="5321617" cy="317326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24167">
                  <a:extLst>
                    <a:ext uri="{9D8B030D-6E8A-4147-A177-3AD203B41FA5}">
                      <a16:colId xmlns:a16="http://schemas.microsoft.com/office/drawing/2014/main" val="2316852832"/>
                    </a:ext>
                  </a:extLst>
                </a:gridCol>
                <a:gridCol w="932180">
                  <a:extLst>
                    <a:ext uri="{9D8B030D-6E8A-4147-A177-3AD203B41FA5}">
                      <a16:colId xmlns:a16="http://schemas.microsoft.com/office/drawing/2014/main" val="2479456862"/>
                    </a:ext>
                  </a:extLst>
                </a:gridCol>
                <a:gridCol w="935355">
                  <a:extLst>
                    <a:ext uri="{9D8B030D-6E8A-4147-A177-3AD203B41FA5}">
                      <a16:colId xmlns:a16="http://schemas.microsoft.com/office/drawing/2014/main" val="1673925974"/>
                    </a:ext>
                  </a:extLst>
                </a:gridCol>
                <a:gridCol w="935355">
                  <a:extLst>
                    <a:ext uri="{9D8B030D-6E8A-4147-A177-3AD203B41FA5}">
                      <a16:colId xmlns:a16="http://schemas.microsoft.com/office/drawing/2014/main" val="2125041544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761106506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413796012"/>
                    </a:ext>
                  </a:extLst>
                </a:gridCol>
              </a:tblGrid>
              <a:tr h="435134">
                <a:tc>
                  <a:txBody>
                    <a:bodyPr/>
                    <a:lstStyle/>
                    <a:p>
                      <a:pPr algn="ctr"/>
                      <a:r>
                        <a:rPr lang="en-GB" sz="1100" b="1" dirty="0">
                          <a:solidFill>
                            <a:schemeClr val="bg1"/>
                          </a:solidFill>
                          <a:effectLst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dirty="0">
                          <a:solidFill>
                            <a:schemeClr val="bg1"/>
                          </a:solidFill>
                          <a:effectLst/>
                        </a:rPr>
                        <a:t>month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>
                          <a:solidFill>
                            <a:schemeClr val="bg1"/>
                          </a:solidFill>
                          <a:effectLst/>
                        </a:rPr>
                        <a:t>is_active_87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>
                          <a:solidFill>
                            <a:schemeClr val="bg1"/>
                          </a:solidFill>
                          <a:effectLst/>
                        </a:rPr>
                        <a:t>is_active_30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>
                          <a:solidFill>
                            <a:schemeClr val="bg1"/>
                          </a:solidFill>
                          <a:effectLst/>
                        </a:rPr>
                        <a:t>is_canceled_87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dirty="0">
                          <a:solidFill>
                            <a:schemeClr val="bg1"/>
                          </a:solidFill>
                          <a:effectLst/>
                        </a:rPr>
                        <a:t>is_canceled_30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428046"/>
                  </a:ext>
                </a:extLst>
              </a:tr>
              <a:tr h="304499"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chemeClr val="tx1"/>
                          </a:solidFill>
                          <a:effectLst/>
                        </a:rPr>
                        <a:t>2017-01-01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4997350"/>
                  </a:ext>
                </a:extLst>
              </a:tr>
              <a:tr h="334536"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chemeClr val="tx1"/>
                          </a:solidFill>
                          <a:effectLst/>
                        </a:rPr>
                        <a:t>2017-02-01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656188"/>
                  </a:ext>
                </a:extLst>
              </a:tr>
              <a:tr h="308210"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chemeClr val="tx1"/>
                          </a:solidFill>
                          <a:effectLst/>
                        </a:rPr>
                        <a:t>2017-03-01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3452149"/>
                  </a:ext>
                </a:extLst>
              </a:tr>
              <a:tr h="301083"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chemeClr val="tx1"/>
                          </a:solidFill>
                          <a:effectLst/>
                        </a:rPr>
                        <a:t>2017-01-01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467577"/>
                  </a:ext>
                </a:extLst>
              </a:tr>
              <a:tr h="301083"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chemeClr val="tx1"/>
                          </a:solidFill>
                          <a:effectLst/>
                        </a:rPr>
                        <a:t>2017-02-01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5927302"/>
                  </a:ext>
                </a:extLst>
              </a:tr>
              <a:tr h="301083"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chemeClr val="tx1"/>
                          </a:solidFill>
                          <a:effectLst/>
                        </a:rPr>
                        <a:t>2017-03-01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1062552"/>
                  </a:ext>
                </a:extLst>
              </a:tr>
              <a:tr h="301083"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chemeClr val="tx1"/>
                          </a:solidFill>
                          <a:effectLst/>
                        </a:rPr>
                        <a:t>2017-01-01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5309340"/>
                  </a:ext>
                </a:extLst>
              </a:tr>
              <a:tr h="312234"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chemeClr val="tx1"/>
                          </a:solidFill>
                          <a:effectLst/>
                        </a:rPr>
                        <a:t>2017-02-01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0943517"/>
                  </a:ext>
                </a:extLst>
              </a:tr>
              <a:tr h="255785"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chemeClr val="tx1"/>
                          </a:solidFill>
                          <a:effectLst/>
                        </a:rPr>
                        <a:t>2017-03-01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7668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9685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673BB3-7EBA-F6EC-77A0-E6369188ED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hape 299">
            <a:extLst>
              <a:ext uri="{FF2B5EF4-FFF2-40B4-BE49-F238E27FC236}">
                <a16:creationId xmlns:a16="http://schemas.microsoft.com/office/drawing/2014/main" id="{4864EEEF-EC31-CE75-B102-A219CC32506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3115" y="470017"/>
            <a:ext cx="2699700" cy="56776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B91B2A-7FBA-85BE-3686-7B96A2A42DCF}"/>
              </a:ext>
            </a:extLst>
          </p:cNvPr>
          <p:cNvSpPr txBox="1"/>
          <p:nvPr/>
        </p:nvSpPr>
        <p:spPr>
          <a:xfrm>
            <a:off x="858131" y="1871003"/>
            <a:ext cx="9875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/>
              <a:t> </a:t>
            </a:r>
          </a:p>
        </p:txBody>
      </p:sp>
      <p:sp>
        <p:nvSpPr>
          <p:cNvPr id="2" name="Shape 323">
            <a:extLst>
              <a:ext uri="{FF2B5EF4-FFF2-40B4-BE49-F238E27FC236}">
                <a16:creationId xmlns:a16="http://schemas.microsoft.com/office/drawing/2014/main" id="{A9AEBFD7-7288-435D-81F1-CB1CC15C0777}"/>
              </a:ext>
            </a:extLst>
          </p:cNvPr>
          <p:cNvSpPr txBox="1"/>
          <p:nvPr/>
        </p:nvSpPr>
        <p:spPr>
          <a:xfrm>
            <a:off x="6963564" y="1221777"/>
            <a:ext cx="4674035" cy="397054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400" b="0" dirty="0">
                <a:effectLst/>
                <a:latin typeface="Monaco"/>
              </a:rPr>
              <a:t>-- Continuation of the code</a:t>
            </a:r>
          </a:p>
          <a:p>
            <a:r>
              <a:rPr lang="en-GB" sz="1400" b="0" dirty="0">
                <a:effectLst/>
                <a:latin typeface="Monaco"/>
              </a:rPr>
              <a:t>…</a:t>
            </a:r>
          </a:p>
          <a:p>
            <a:r>
              <a:rPr lang="en-GB" sz="1200" b="0" dirty="0">
                <a:solidFill>
                  <a:srgbClr val="FFFFFF"/>
                </a:solidFill>
                <a:effectLst/>
                <a:latin typeface="Monaco"/>
              </a:rPr>
              <a:t> </a:t>
            </a:r>
            <a:r>
              <a:rPr lang="en-GB" sz="1400" b="0" dirty="0">
                <a:effectLst/>
                <a:latin typeface="Monaco"/>
              </a:rPr>
              <a:t>END as is_canceled</a:t>
            </a:r>
            <a:r>
              <a:rPr lang="en-GB" sz="1400" b="1" dirty="0">
                <a:effectLst/>
                <a:latin typeface="Monaco"/>
              </a:rPr>
              <a:t>_30</a:t>
            </a:r>
            <a:endParaRPr lang="en-GB" sz="1400" b="1" dirty="0">
              <a:latin typeface="Monaco"/>
            </a:endParaRPr>
          </a:p>
          <a:p>
            <a:r>
              <a:rPr lang="en-GB" sz="1400" b="0" dirty="0">
                <a:effectLst/>
                <a:latin typeface="Monaco"/>
              </a:rPr>
              <a:t> FROM </a:t>
            </a:r>
            <a:r>
              <a:rPr lang="en-GB" sz="1400" b="0" dirty="0" err="1">
                <a:effectLst/>
                <a:latin typeface="Monaco"/>
              </a:rPr>
              <a:t>cross_join</a:t>
            </a:r>
            <a:endParaRPr lang="en-GB" sz="1400" b="0" dirty="0">
              <a:effectLst/>
              <a:latin typeface="Monaco"/>
            </a:endParaRPr>
          </a:p>
          <a:p>
            <a:r>
              <a:rPr lang="en-GB" sz="1400" b="0" dirty="0">
                <a:effectLst/>
                <a:latin typeface="Monaco"/>
              </a:rPr>
              <a:t>), </a:t>
            </a:r>
          </a:p>
          <a:p>
            <a:r>
              <a:rPr lang="en-GB" sz="1400" b="0" dirty="0" err="1">
                <a:effectLst/>
                <a:latin typeface="Monaco"/>
              </a:rPr>
              <a:t>status_aggregate</a:t>
            </a:r>
            <a:r>
              <a:rPr lang="en-GB" sz="1400" b="0" dirty="0">
                <a:effectLst/>
                <a:latin typeface="Monaco"/>
              </a:rPr>
              <a:t> AS (</a:t>
            </a:r>
          </a:p>
          <a:p>
            <a:r>
              <a:rPr lang="en-GB" sz="1400" b="0" dirty="0">
                <a:effectLst/>
                <a:latin typeface="Monaco"/>
              </a:rPr>
              <a:t>  SELECT</a:t>
            </a:r>
          </a:p>
          <a:p>
            <a:r>
              <a:rPr lang="en-GB" sz="1400" b="0" dirty="0">
                <a:effectLst/>
                <a:latin typeface="Monaco"/>
              </a:rPr>
              <a:t>  month,</a:t>
            </a:r>
          </a:p>
          <a:p>
            <a:r>
              <a:rPr lang="en-GB" sz="1400" b="0" dirty="0">
                <a:effectLst/>
                <a:latin typeface="Monaco"/>
              </a:rPr>
              <a:t>  SUM(is_active</a:t>
            </a:r>
            <a:r>
              <a:rPr lang="en-GB" sz="1400" b="1" dirty="0">
                <a:effectLst/>
                <a:latin typeface="Monaco"/>
              </a:rPr>
              <a:t>_87</a:t>
            </a:r>
            <a:r>
              <a:rPr lang="en-GB" sz="1400" dirty="0">
                <a:effectLst/>
                <a:latin typeface="Monaco"/>
              </a:rPr>
              <a:t>)</a:t>
            </a:r>
            <a:r>
              <a:rPr lang="en-GB" sz="1400" b="1" dirty="0">
                <a:effectLst/>
                <a:latin typeface="Monaco"/>
              </a:rPr>
              <a:t> </a:t>
            </a:r>
            <a:r>
              <a:rPr lang="en-GB" sz="1400" b="0" dirty="0">
                <a:effectLst/>
                <a:latin typeface="Monaco"/>
              </a:rPr>
              <a:t>as sum_active</a:t>
            </a:r>
            <a:r>
              <a:rPr lang="en-GB" sz="1400" b="1" dirty="0">
                <a:effectLst/>
                <a:latin typeface="Monaco"/>
              </a:rPr>
              <a:t>_87</a:t>
            </a:r>
            <a:r>
              <a:rPr lang="en-GB" sz="1400" b="0" dirty="0">
                <a:effectLst/>
                <a:latin typeface="Monaco"/>
              </a:rPr>
              <a:t>,</a:t>
            </a:r>
          </a:p>
          <a:p>
            <a:r>
              <a:rPr lang="en-GB" sz="1400" b="1" dirty="0">
                <a:effectLst/>
                <a:latin typeface="Monaco"/>
              </a:rPr>
              <a:t>  SUM(is_active_30) as sum_active_30,</a:t>
            </a:r>
          </a:p>
          <a:p>
            <a:r>
              <a:rPr lang="en-GB" sz="1400" b="0" dirty="0">
                <a:effectLst/>
                <a:latin typeface="Monaco"/>
              </a:rPr>
              <a:t>  SUM(is_canceled</a:t>
            </a:r>
            <a:r>
              <a:rPr lang="en-GB" sz="1400" b="1" dirty="0">
                <a:effectLst/>
                <a:latin typeface="Monaco"/>
              </a:rPr>
              <a:t>_87</a:t>
            </a:r>
            <a:r>
              <a:rPr lang="en-GB" sz="1400" b="0" dirty="0">
                <a:effectLst/>
                <a:latin typeface="Monaco"/>
              </a:rPr>
              <a:t>) as sum_canceled</a:t>
            </a:r>
            <a:r>
              <a:rPr lang="en-GB" sz="1400" b="1" dirty="0">
                <a:effectLst/>
                <a:latin typeface="Monaco"/>
              </a:rPr>
              <a:t>_87</a:t>
            </a:r>
            <a:r>
              <a:rPr lang="en-GB" sz="1400" b="0" dirty="0">
                <a:effectLst/>
                <a:latin typeface="Monaco"/>
              </a:rPr>
              <a:t>,</a:t>
            </a:r>
          </a:p>
          <a:p>
            <a:r>
              <a:rPr lang="en-GB" sz="1400" b="0" dirty="0">
                <a:effectLst/>
                <a:latin typeface="Monaco"/>
              </a:rPr>
              <a:t>  </a:t>
            </a:r>
            <a:r>
              <a:rPr lang="en-GB" sz="1400" b="1" dirty="0">
                <a:effectLst/>
                <a:latin typeface="Monaco"/>
              </a:rPr>
              <a:t>SUM(is_canceled_30) as sum_canceled_30</a:t>
            </a:r>
          </a:p>
          <a:p>
            <a:r>
              <a:rPr lang="en-GB" sz="1400" b="0" dirty="0">
                <a:effectLst/>
                <a:latin typeface="Monaco"/>
              </a:rPr>
              <a:t>  FROM status</a:t>
            </a:r>
          </a:p>
          <a:p>
            <a:r>
              <a:rPr lang="en-GB" sz="1400" b="0" dirty="0">
                <a:effectLst/>
                <a:latin typeface="Monaco"/>
              </a:rPr>
              <a:t>  GROUP BY month</a:t>
            </a:r>
          </a:p>
          <a:p>
            <a:r>
              <a:rPr lang="en-GB" sz="1400" b="0" dirty="0">
                <a:effectLst/>
                <a:latin typeface="Monaco"/>
              </a:rPr>
              <a:t>) SELECT *</a:t>
            </a:r>
          </a:p>
          <a:p>
            <a:r>
              <a:rPr lang="en-GB" sz="1400" b="0" dirty="0">
                <a:effectLst/>
                <a:latin typeface="Monaco"/>
              </a:rPr>
              <a:t>FROM </a:t>
            </a:r>
            <a:r>
              <a:rPr lang="en-GB" sz="1400" b="0" dirty="0" err="1">
                <a:effectLst/>
                <a:latin typeface="Monaco"/>
              </a:rPr>
              <a:t>status_aggregate</a:t>
            </a:r>
            <a:r>
              <a:rPr lang="en-GB" sz="1400" b="0" dirty="0">
                <a:effectLst/>
                <a:latin typeface="Monaco"/>
              </a:rPr>
              <a:t>;</a:t>
            </a:r>
          </a:p>
          <a:p>
            <a:r>
              <a:rPr lang="en-GB" sz="1400" b="0" dirty="0">
                <a:effectLst/>
                <a:latin typeface="Monaco"/>
              </a:rPr>
              <a:t>FROM status;</a:t>
            </a:r>
          </a:p>
          <a:p>
            <a:endParaRPr lang="en-GB" sz="1400" b="0" dirty="0">
              <a:effectLst/>
              <a:latin typeface="Monaco"/>
            </a:endParaRPr>
          </a:p>
          <a:p>
            <a:endParaRPr lang="en-GB" sz="1600" b="0" dirty="0">
              <a:effectLst/>
              <a:latin typeface="Monaco"/>
            </a:endParaRPr>
          </a:p>
          <a:p>
            <a:br>
              <a:rPr lang="en-GB" sz="1600" b="0" dirty="0">
                <a:effectLst/>
                <a:latin typeface="Monaco"/>
              </a:rPr>
            </a:br>
            <a:endParaRPr sz="9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" name="Shape 324">
            <a:extLst>
              <a:ext uri="{FF2B5EF4-FFF2-40B4-BE49-F238E27FC236}">
                <a16:creationId xmlns:a16="http://schemas.microsoft.com/office/drawing/2014/main" id="{69F8B038-A567-CD6F-77F8-E64BE6ED8208}"/>
              </a:ext>
            </a:extLst>
          </p:cNvPr>
          <p:cNvSpPr txBox="1"/>
          <p:nvPr/>
        </p:nvSpPr>
        <p:spPr>
          <a:xfrm>
            <a:off x="941375" y="1599245"/>
            <a:ext cx="5436542" cy="903393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If we sum all the rows and group them by month, we obtain the total active and canceled users by each month.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D57BD2-FD38-0BAD-D016-7F6BC596D550}"/>
              </a:ext>
            </a:extLst>
          </p:cNvPr>
          <p:cNvSpPr txBox="1"/>
          <p:nvPr/>
        </p:nvSpPr>
        <p:spPr>
          <a:xfrm>
            <a:off x="858131" y="1221640"/>
            <a:ext cx="349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i="0" dirty="0">
                <a:solidFill>
                  <a:schemeClr val="tx2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CTE table status aggregate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0A9025B-1DFD-2061-E7EF-1EECF2B1E5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220105"/>
              </p:ext>
            </p:extLst>
          </p:nvPr>
        </p:nvGraphicFramePr>
        <p:xfrm>
          <a:off x="1420848" y="2744340"/>
          <a:ext cx="4477596" cy="1219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51607">
                  <a:extLst>
                    <a:ext uri="{9D8B030D-6E8A-4147-A177-3AD203B41FA5}">
                      <a16:colId xmlns:a16="http://schemas.microsoft.com/office/drawing/2014/main" val="1270191328"/>
                    </a:ext>
                  </a:extLst>
                </a:gridCol>
                <a:gridCol w="1597816">
                  <a:extLst>
                    <a:ext uri="{9D8B030D-6E8A-4147-A177-3AD203B41FA5}">
                      <a16:colId xmlns:a16="http://schemas.microsoft.com/office/drawing/2014/main" val="1653975911"/>
                    </a:ext>
                  </a:extLst>
                </a:gridCol>
                <a:gridCol w="1528173">
                  <a:extLst>
                    <a:ext uri="{9D8B030D-6E8A-4147-A177-3AD203B41FA5}">
                      <a16:colId xmlns:a16="http://schemas.microsoft.com/office/drawing/2014/main" val="21034750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solidFill>
                            <a:schemeClr val="bg1"/>
                          </a:solidFill>
                          <a:effectLst/>
                        </a:rPr>
                        <a:t>month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err="1">
                          <a:solidFill>
                            <a:schemeClr val="bg1"/>
                          </a:solidFill>
                          <a:effectLst/>
                        </a:rPr>
                        <a:t>sum_active</a:t>
                      </a:r>
                      <a:endParaRPr lang="en-GB" sz="14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err="1">
                          <a:solidFill>
                            <a:schemeClr val="bg1"/>
                          </a:solidFill>
                          <a:effectLst/>
                        </a:rPr>
                        <a:t>sum_canceled</a:t>
                      </a:r>
                      <a:endParaRPr lang="en-GB" sz="14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9706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solidFill>
                            <a:schemeClr val="tx1"/>
                          </a:solidFill>
                          <a:effectLst/>
                        </a:rPr>
                        <a:t>2017-01-01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solidFill>
                            <a:schemeClr val="tx1"/>
                          </a:solidFill>
                          <a:effectLst/>
                        </a:rPr>
                        <a:t>569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  <a:effectLst/>
                        </a:rPr>
                        <a:t>92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3253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solidFill>
                            <a:schemeClr val="tx1"/>
                          </a:solidFill>
                          <a:effectLst/>
                        </a:rPr>
                        <a:t>2017-02-01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  <a:effectLst/>
                        </a:rPr>
                        <a:t>980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solidFill>
                            <a:schemeClr val="tx1"/>
                          </a:solidFill>
                          <a:effectLst/>
                        </a:rPr>
                        <a:t>186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2077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solidFill>
                            <a:schemeClr val="tx1"/>
                          </a:solidFill>
                          <a:effectLst/>
                        </a:rPr>
                        <a:t>2017-03-01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solidFill>
                            <a:schemeClr val="tx1"/>
                          </a:solidFill>
                          <a:effectLst/>
                        </a:rPr>
                        <a:t>1247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  <a:effectLst/>
                        </a:rPr>
                        <a:t>342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1030322"/>
                  </a:ext>
                </a:extLst>
              </a:tr>
            </a:tbl>
          </a:graphicData>
        </a:graphic>
      </p:graphicFrame>
      <p:sp>
        <p:nvSpPr>
          <p:cNvPr id="11" name="Shape 324">
            <a:extLst>
              <a:ext uri="{FF2B5EF4-FFF2-40B4-BE49-F238E27FC236}">
                <a16:creationId xmlns:a16="http://schemas.microsoft.com/office/drawing/2014/main" id="{ED188268-E819-CC92-EF54-7A127FD5F706}"/>
              </a:ext>
            </a:extLst>
          </p:cNvPr>
          <p:cNvSpPr txBox="1"/>
          <p:nvPr/>
        </p:nvSpPr>
        <p:spPr>
          <a:xfrm>
            <a:off x="953407" y="4121091"/>
            <a:ext cx="5436542" cy="903393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altLang="en-US" sz="1600" dirty="0">
                <a:solidFill>
                  <a:schemeClr val="tx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We can also have our aggregated status by segment adding a few changes.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77B5E4C-4223-D393-78B5-F206C14E9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433437"/>
              </p:ext>
            </p:extLst>
          </p:nvPr>
        </p:nvGraphicFramePr>
        <p:xfrm>
          <a:off x="570892" y="5262425"/>
          <a:ext cx="6392672" cy="11582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95680">
                  <a:extLst>
                    <a:ext uri="{9D8B030D-6E8A-4147-A177-3AD203B41FA5}">
                      <a16:colId xmlns:a16="http://schemas.microsoft.com/office/drawing/2014/main" val="610542136"/>
                    </a:ext>
                  </a:extLst>
                </a:gridCol>
                <a:gridCol w="1251331">
                  <a:extLst>
                    <a:ext uri="{9D8B030D-6E8A-4147-A177-3AD203B41FA5}">
                      <a16:colId xmlns:a16="http://schemas.microsoft.com/office/drawing/2014/main" val="1828786904"/>
                    </a:ext>
                  </a:extLst>
                </a:gridCol>
                <a:gridCol w="1447165">
                  <a:extLst>
                    <a:ext uri="{9D8B030D-6E8A-4147-A177-3AD203B41FA5}">
                      <a16:colId xmlns:a16="http://schemas.microsoft.com/office/drawing/2014/main" val="1524565750"/>
                    </a:ext>
                  </a:extLst>
                </a:gridCol>
                <a:gridCol w="1251331">
                  <a:extLst>
                    <a:ext uri="{9D8B030D-6E8A-4147-A177-3AD203B41FA5}">
                      <a16:colId xmlns:a16="http://schemas.microsoft.com/office/drawing/2014/main" val="498715113"/>
                    </a:ext>
                  </a:extLst>
                </a:gridCol>
                <a:gridCol w="1447165">
                  <a:extLst>
                    <a:ext uri="{9D8B030D-6E8A-4147-A177-3AD203B41FA5}">
                      <a16:colId xmlns:a16="http://schemas.microsoft.com/office/drawing/2014/main" val="36165772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>
                          <a:solidFill>
                            <a:schemeClr val="bg1"/>
                          </a:solidFill>
                          <a:effectLst/>
                        </a:rPr>
                        <a:t>month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>
                          <a:solidFill>
                            <a:schemeClr val="bg1"/>
                          </a:solidFill>
                          <a:effectLst/>
                        </a:rPr>
                        <a:t>sum_active_87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>
                          <a:solidFill>
                            <a:schemeClr val="bg1"/>
                          </a:solidFill>
                          <a:effectLst/>
                        </a:rPr>
                        <a:t>sum_canceled_87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>
                          <a:solidFill>
                            <a:schemeClr val="bg1"/>
                          </a:solidFill>
                          <a:effectLst/>
                        </a:rPr>
                        <a:t>sum_active_30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>
                          <a:solidFill>
                            <a:schemeClr val="bg1"/>
                          </a:solidFill>
                          <a:effectLst/>
                        </a:rPr>
                        <a:t>sum_canceled_30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2927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300">
                          <a:solidFill>
                            <a:schemeClr val="tx1"/>
                          </a:solidFill>
                          <a:effectLst/>
                        </a:rPr>
                        <a:t>2017-01-01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>
                          <a:solidFill>
                            <a:schemeClr val="tx1"/>
                          </a:solidFill>
                          <a:effectLst/>
                        </a:rPr>
                        <a:t>278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>
                          <a:solidFill>
                            <a:schemeClr val="tx1"/>
                          </a:solidFill>
                          <a:effectLst/>
                        </a:rPr>
                        <a:t>291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45868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300">
                          <a:solidFill>
                            <a:schemeClr val="tx1"/>
                          </a:solidFill>
                          <a:effectLst/>
                        </a:rPr>
                        <a:t>2017-02-01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>
                          <a:solidFill>
                            <a:schemeClr val="tx1"/>
                          </a:solidFill>
                          <a:effectLst/>
                        </a:rPr>
                        <a:t>462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>
                          <a:solidFill>
                            <a:schemeClr val="tx1"/>
                          </a:solidFill>
                          <a:effectLst/>
                        </a:rPr>
                        <a:t>148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>
                          <a:solidFill>
                            <a:schemeClr val="tx1"/>
                          </a:solidFill>
                          <a:effectLst/>
                        </a:rPr>
                        <a:t>518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>
                          <a:solidFill>
                            <a:schemeClr val="tx1"/>
                          </a:solidFill>
                          <a:effectLst/>
                        </a:rPr>
                        <a:t>38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882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300" dirty="0">
                          <a:solidFill>
                            <a:schemeClr val="tx1"/>
                          </a:solidFill>
                          <a:effectLst/>
                        </a:rPr>
                        <a:t>2017-03-01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>
                          <a:solidFill>
                            <a:schemeClr val="tx1"/>
                          </a:solidFill>
                          <a:effectLst/>
                        </a:rPr>
                        <a:t>531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>
                          <a:solidFill>
                            <a:schemeClr val="tx1"/>
                          </a:solidFill>
                          <a:effectLst/>
                        </a:rPr>
                        <a:t>258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>
                          <a:solidFill>
                            <a:schemeClr val="tx1"/>
                          </a:solidFill>
                          <a:effectLst/>
                        </a:rPr>
                        <a:t>716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>
                          <a:solidFill>
                            <a:schemeClr val="tx1"/>
                          </a:solidFill>
                          <a:effectLst/>
                        </a:rPr>
                        <a:t>84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7722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4292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3B8D2A-08B4-FBCD-0EAB-0601E58B70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hape 299">
            <a:extLst>
              <a:ext uri="{FF2B5EF4-FFF2-40B4-BE49-F238E27FC236}">
                <a16:creationId xmlns:a16="http://schemas.microsoft.com/office/drawing/2014/main" id="{2B22A730-FBB5-1C94-3EC6-DB34F169AB9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3115" y="470017"/>
            <a:ext cx="2699700" cy="56776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2BDE9A-21B3-02C5-B16F-6564BAE88468}"/>
              </a:ext>
            </a:extLst>
          </p:cNvPr>
          <p:cNvSpPr txBox="1"/>
          <p:nvPr/>
        </p:nvSpPr>
        <p:spPr>
          <a:xfrm>
            <a:off x="858131" y="1871003"/>
            <a:ext cx="9875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/>
              <a:t> </a:t>
            </a:r>
          </a:p>
        </p:txBody>
      </p:sp>
      <p:sp>
        <p:nvSpPr>
          <p:cNvPr id="2" name="Shape 323">
            <a:extLst>
              <a:ext uri="{FF2B5EF4-FFF2-40B4-BE49-F238E27FC236}">
                <a16:creationId xmlns:a16="http://schemas.microsoft.com/office/drawing/2014/main" id="{46E4E0B3-351E-18E7-227D-F36629BF24F5}"/>
              </a:ext>
            </a:extLst>
          </p:cNvPr>
          <p:cNvSpPr txBox="1"/>
          <p:nvPr/>
        </p:nvSpPr>
        <p:spPr>
          <a:xfrm>
            <a:off x="6923223" y="753899"/>
            <a:ext cx="4674035" cy="5636223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400" b="0" dirty="0">
                <a:effectLst/>
                <a:latin typeface="Monaco"/>
              </a:rPr>
              <a:t>-- Continuation of the code</a:t>
            </a:r>
          </a:p>
          <a:p>
            <a:r>
              <a:rPr lang="en-GB" sz="1400" b="0" dirty="0">
                <a:effectLst/>
                <a:latin typeface="Monaco"/>
              </a:rPr>
              <a:t>…</a:t>
            </a:r>
          </a:p>
          <a:p>
            <a:r>
              <a:rPr lang="en-GB" sz="1400" b="0" dirty="0">
                <a:effectLst/>
                <a:latin typeface="Monaco"/>
              </a:rPr>
              <a:t> SUM(</a:t>
            </a:r>
            <a:r>
              <a:rPr lang="en-GB" sz="1400" b="0" dirty="0" err="1">
                <a:effectLst/>
                <a:latin typeface="Monaco"/>
              </a:rPr>
              <a:t>is_canceled</a:t>
            </a:r>
            <a:r>
              <a:rPr lang="en-GB" sz="1400" b="0" dirty="0">
                <a:effectLst/>
                <a:latin typeface="Monaco"/>
              </a:rPr>
              <a:t>) as </a:t>
            </a:r>
            <a:r>
              <a:rPr lang="en-GB" sz="1400" b="0" dirty="0" err="1">
                <a:effectLst/>
                <a:latin typeface="Monaco"/>
              </a:rPr>
              <a:t>sum_canceled</a:t>
            </a:r>
            <a:endParaRPr lang="en-GB" sz="1400" b="0" dirty="0">
              <a:effectLst/>
              <a:latin typeface="Monaco"/>
            </a:endParaRPr>
          </a:p>
          <a:p>
            <a:r>
              <a:rPr lang="en-GB" sz="1400" b="0" dirty="0">
                <a:effectLst/>
                <a:latin typeface="Monaco"/>
              </a:rPr>
              <a:t>  FROM status</a:t>
            </a:r>
          </a:p>
          <a:p>
            <a:r>
              <a:rPr lang="en-GB" sz="1400" b="0" dirty="0">
                <a:effectLst/>
                <a:latin typeface="Monaco"/>
              </a:rPr>
              <a:t>  GROUP BY month</a:t>
            </a:r>
          </a:p>
          <a:p>
            <a:r>
              <a:rPr lang="en-GB" sz="1400" b="0" dirty="0">
                <a:effectLst/>
                <a:latin typeface="Monaco"/>
              </a:rPr>
              <a:t>),</a:t>
            </a:r>
          </a:p>
          <a:p>
            <a:r>
              <a:rPr lang="en-GB" sz="1400" b="0" dirty="0" err="1">
                <a:effectLst/>
                <a:latin typeface="Monaco"/>
              </a:rPr>
              <a:t>churn_rate</a:t>
            </a:r>
            <a:r>
              <a:rPr lang="en-GB" sz="1400" b="0" dirty="0">
                <a:effectLst/>
                <a:latin typeface="Monaco"/>
              </a:rPr>
              <a:t> AS (</a:t>
            </a:r>
          </a:p>
          <a:p>
            <a:r>
              <a:rPr lang="en-GB" sz="1400" b="0" dirty="0">
                <a:effectLst/>
                <a:latin typeface="Monaco"/>
              </a:rPr>
              <a:t>  SELECT month, ROUND(1.0 * </a:t>
            </a:r>
            <a:r>
              <a:rPr lang="en-GB" sz="1400" b="0" dirty="0" err="1">
                <a:effectLst/>
                <a:latin typeface="Monaco"/>
              </a:rPr>
              <a:t>sum_canceled</a:t>
            </a:r>
            <a:r>
              <a:rPr lang="en-GB" sz="1400" b="0" dirty="0">
                <a:effectLst/>
                <a:latin typeface="Monaco"/>
              </a:rPr>
              <a:t> /</a:t>
            </a:r>
            <a:r>
              <a:rPr lang="en-GB" sz="1400" b="0" dirty="0" err="1">
                <a:effectLst/>
                <a:latin typeface="Monaco"/>
              </a:rPr>
              <a:t>sum_active</a:t>
            </a:r>
            <a:r>
              <a:rPr lang="en-GB" sz="1400" b="0" dirty="0">
                <a:effectLst/>
                <a:latin typeface="Monaco"/>
              </a:rPr>
              <a:t>, 3) AS </a:t>
            </a:r>
            <a:r>
              <a:rPr lang="en-GB" sz="1400" b="0" dirty="0" err="1">
                <a:effectLst/>
                <a:latin typeface="Monaco"/>
              </a:rPr>
              <a:t>churn_rate</a:t>
            </a:r>
            <a:endParaRPr lang="en-GB" sz="1400" b="0" dirty="0">
              <a:effectLst/>
              <a:latin typeface="Monaco"/>
            </a:endParaRPr>
          </a:p>
          <a:p>
            <a:r>
              <a:rPr lang="en-GB" sz="1400" b="0" dirty="0">
                <a:effectLst/>
                <a:latin typeface="Monaco"/>
              </a:rPr>
              <a:t>FROM </a:t>
            </a:r>
            <a:r>
              <a:rPr lang="en-GB" sz="1400" b="0" dirty="0" err="1">
                <a:effectLst/>
                <a:latin typeface="Monaco"/>
              </a:rPr>
              <a:t>status_aggregate</a:t>
            </a:r>
            <a:endParaRPr lang="en-GB" sz="1400" b="0" dirty="0">
              <a:effectLst/>
              <a:latin typeface="Monaco"/>
            </a:endParaRPr>
          </a:p>
          <a:p>
            <a:r>
              <a:rPr lang="en-GB" sz="1400" b="0" dirty="0">
                <a:effectLst/>
                <a:latin typeface="Monaco"/>
              </a:rPr>
              <a:t>),</a:t>
            </a:r>
          </a:p>
          <a:p>
            <a:r>
              <a:rPr lang="en-GB" sz="1400" b="0" dirty="0">
                <a:effectLst/>
                <a:latin typeface="Monaco"/>
              </a:rPr>
              <a:t>change AS (</a:t>
            </a:r>
          </a:p>
          <a:p>
            <a:r>
              <a:rPr lang="en-GB" sz="1400" b="0" dirty="0">
                <a:effectLst/>
                <a:latin typeface="Monaco"/>
              </a:rPr>
              <a:t>  SELECT month, </a:t>
            </a:r>
            <a:r>
              <a:rPr lang="en-GB" sz="1400" b="0" dirty="0" err="1">
                <a:effectLst/>
                <a:latin typeface="Monaco"/>
              </a:rPr>
              <a:t>churn_rate</a:t>
            </a:r>
            <a:r>
              <a:rPr lang="en-GB" sz="1400" b="0" dirty="0">
                <a:effectLst/>
                <a:latin typeface="Monaco"/>
              </a:rPr>
              <a:t>,</a:t>
            </a:r>
          </a:p>
          <a:p>
            <a:r>
              <a:rPr lang="en-GB" sz="1400" b="0" dirty="0" err="1">
                <a:effectLst/>
                <a:latin typeface="Monaco"/>
              </a:rPr>
              <a:t>churn_rate</a:t>
            </a:r>
            <a:r>
              <a:rPr lang="en-GB" sz="1400" b="0" dirty="0">
                <a:effectLst/>
                <a:latin typeface="Monaco"/>
              </a:rPr>
              <a:t> - LAG(</a:t>
            </a:r>
            <a:r>
              <a:rPr lang="en-GB" sz="1400" b="0" dirty="0" err="1">
                <a:effectLst/>
                <a:latin typeface="Monaco"/>
              </a:rPr>
              <a:t>churn_rate</a:t>
            </a:r>
            <a:r>
              <a:rPr lang="en-GB" sz="1400" b="0" dirty="0">
                <a:effectLst/>
                <a:latin typeface="Monaco"/>
              </a:rPr>
              <a:t>, 1, 0) OVER (</a:t>
            </a:r>
          </a:p>
          <a:p>
            <a:r>
              <a:rPr lang="en-GB" sz="1400" b="0" dirty="0">
                <a:effectLst/>
                <a:latin typeface="Monaco"/>
              </a:rPr>
              <a:t>  ORDER BY month) AS change</a:t>
            </a:r>
          </a:p>
          <a:p>
            <a:r>
              <a:rPr lang="en-GB" sz="1400" b="0" dirty="0">
                <a:effectLst/>
                <a:latin typeface="Monaco"/>
              </a:rPr>
              <a:t>FROM </a:t>
            </a:r>
            <a:r>
              <a:rPr lang="en-GB" sz="1400" b="0" dirty="0" err="1">
                <a:effectLst/>
                <a:latin typeface="Monaco"/>
              </a:rPr>
              <a:t>churn_rate</a:t>
            </a:r>
            <a:endParaRPr lang="en-GB" sz="1400" b="0" dirty="0">
              <a:effectLst/>
              <a:latin typeface="Monaco"/>
            </a:endParaRPr>
          </a:p>
          <a:p>
            <a:r>
              <a:rPr lang="en-GB" sz="1400" b="0" dirty="0">
                <a:effectLst/>
                <a:latin typeface="Monaco"/>
              </a:rPr>
              <a:t>),</a:t>
            </a:r>
          </a:p>
          <a:p>
            <a:r>
              <a:rPr lang="en-GB" sz="1400" b="0" dirty="0" err="1">
                <a:effectLst/>
                <a:latin typeface="Monaco"/>
              </a:rPr>
              <a:t>perc_change</a:t>
            </a:r>
            <a:r>
              <a:rPr lang="en-GB" sz="1400" b="0" dirty="0">
                <a:effectLst/>
                <a:latin typeface="Monaco"/>
              </a:rPr>
              <a:t> AS (</a:t>
            </a:r>
          </a:p>
          <a:p>
            <a:r>
              <a:rPr lang="en-GB" sz="1400" b="0" dirty="0">
                <a:effectLst/>
                <a:latin typeface="Monaco"/>
              </a:rPr>
              <a:t>  SELECT month, </a:t>
            </a:r>
            <a:r>
              <a:rPr lang="en-GB" sz="1400" b="0" dirty="0" err="1">
                <a:effectLst/>
                <a:latin typeface="Monaco"/>
              </a:rPr>
              <a:t>churn_rate</a:t>
            </a:r>
            <a:r>
              <a:rPr lang="en-GB" sz="1400" b="0" dirty="0">
                <a:effectLst/>
                <a:latin typeface="Monaco"/>
              </a:rPr>
              <a:t>,</a:t>
            </a:r>
          </a:p>
          <a:p>
            <a:r>
              <a:rPr lang="en-GB" sz="1400" b="0" dirty="0">
                <a:effectLst/>
                <a:latin typeface="Monaco"/>
              </a:rPr>
              <a:t>  ROUND((change*100) / LAG(churn_rate,1,0) OVER(</a:t>
            </a:r>
          </a:p>
          <a:p>
            <a:r>
              <a:rPr lang="en-GB" sz="1400" b="0" dirty="0">
                <a:effectLst/>
                <a:latin typeface="Monaco"/>
              </a:rPr>
              <a:t>   ORDER BY month</a:t>
            </a:r>
          </a:p>
          <a:p>
            <a:r>
              <a:rPr lang="en-GB" sz="1400" b="0" dirty="0">
                <a:effectLst/>
                <a:latin typeface="Monaco"/>
              </a:rPr>
              <a:t>  ), 2) AS '%change'</a:t>
            </a:r>
          </a:p>
          <a:p>
            <a:r>
              <a:rPr lang="en-GB" sz="1400" b="0" dirty="0">
                <a:effectLst/>
                <a:latin typeface="Monaco"/>
              </a:rPr>
              <a:t>  FROM change</a:t>
            </a:r>
          </a:p>
          <a:p>
            <a:r>
              <a:rPr lang="en-GB" sz="1400" b="0" dirty="0">
                <a:effectLst/>
                <a:latin typeface="Monaco"/>
              </a:rPr>
              <a:t>) SELECT *</a:t>
            </a:r>
          </a:p>
          <a:p>
            <a:r>
              <a:rPr lang="en-GB" sz="1400" b="0" dirty="0">
                <a:effectLst/>
                <a:latin typeface="Monaco"/>
              </a:rPr>
              <a:t>FROM </a:t>
            </a:r>
            <a:r>
              <a:rPr lang="en-GB" sz="1400" b="0" dirty="0" err="1">
                <a:effectLst/>
                <a:latin typeface="Monaco"/>
              </a:rPr>
              <a:t>perc_change</a:t>
            </a:r>
            <a:endParaRPr lang="en-GB" sz="1400" b="0" dirty="0">
              <a:effectLst/>
              <a:latin typeface="Monaco"/>
            </a:endParaRPr>
          </a:p>
          <a:p>
            <a:endParaRPr lang="en-GB" sz="1400" b="0" dirty="0">
              <a:effectLst/>
              <a:latin typeface="Monaco"/>
            </a:endParaRPr>
          </a:p>
          <a:p>
            <a:endParaRPr lang="en-GB" sz="1400" b="0" dirty="0">
              <a:effectLst/>
              <a:latin typeface="Monaco"/>
            </a:endParaRPr>
          </a:p>
          <a:p>
            <a:endParaRPr lang="en-GB" sz="1600" b="0" dirty="0">
              <a:effectLst/>
              <a:latin typeface="Monaco"/>
            </a:endParaRPr>
          </a:p>
          <a:p>
            <a:br>
              <a:rPr lang="en-GB" sz="1600" b="0" dirty="0">
                <a:effectLst/>
                <a:latin typeface="Monaco"/>
              </a:rPr>
            </a:br>
            <a:endParaRPr sz="9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" name="Shape 324">
            <a:extLst>
              <a:ext uri="{FF2B5EF4-FFF2-40B4-BE49-F238E27FC236}">
                <a16:creationId xmlns:a16="http://schemas.microsoft.com/office/drawing/2014/main" id="{8FDB7425-BF2F-F260-3AE0-FBE7F2B59B25}"/>
              </a:ext>
            </a:extLst>
          </p:cNvPr>
          <p:cNvSpPr txBox="1"/>
          <p:nvPr/>
        </p:nvSpPr>
        <p:spPr>
          <a:xfrm>
            <a:off x="941375" y="1599244"/>
            <a:ext cx="5436542" cy="2741423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GB" altLang="en-US" sz="1600" dirty="0">
                <a:solidFill>
                  <a:schemeClr val="tx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Now we can know our churn rate trend since </a:t>
            </a:r>
            <a:r>
              <a:rPr lang="en-GB" altLang="en-US" sz="1600" dirty="0" err="1">
                <a:solidFill>
                  <a:schemeClr val="tx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Codeflix</a:t>
            </a:r>
            <a:r>
              <a:rPr lang="en-GB" altLang="en-US" sz="1600" dirty="0">
                <a:solidFill>
                  <a:schemeClr val="tx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launched. The formula for this is:</a:t>
            </a:r>
          </a:p>
          <a:p>
            <a:pPr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altLang="en-US" sz="1600" dirty="0">
              <a:solidFill>
                <a:schemeClr val="tx2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cancellations/total subscribers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kumimoji="0" lang="en-GB" altLang="en-US" sz="160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As we can see, there is an increasing tendency. A churn rate of 19% is high, and considering the next month it tops at 27%. I would suggest the company to take a closer look at the possible causes.</a:t>
            </a: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2081F1-E6E3-8B88-9EAD-0499E4F9203E}"/>
              </a:ext>
            </a:extLst>
          </p:cNvPr>
          <p:cNvSpPr txBox="1"/>
          <p:nvPr/>
        </p:nvSpPr>
        <p:spPr>
          <a:xfrm>
            <a:off x="858131" y="1221640"/>
            <a:ext cx="349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i="0" dirty="0">
                <a:solidFill>
                  <a:schemeClr val="tx2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Overall churn trend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FD1AB16-C94F-746F-BFF6-41929507F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521289"/>
              </p:ext>
            </p:extLst>
          </p:nvPr>
        </p:nvGraphicFramePr>
        <p:xfrm>
          <a:off x="1613226" y="4527235"/>
          <a:ext cx="4182665" cy="1463040"/>
        </p:xfrm>
        <a:graphic>
          <a:graphicData uri="http://schemas.openxmlformats.org/drawingml/2006/table">
            <a:tbl>
              <a:tblPr/>
              <a:tblGrid>
                <a:gridCol w="1262579">
                  <a:extLst>
                    <a:ext uri="{9D8B030D-6E8A-4147-A177-3AD203B41FA5}">
                      <a16:colId xmlns:a16="http://schemas.microsoft.com/office/drawing/2014/main" val="1131906712"/>
                    </a:ext>
                  </a:extLst>
                </a:gridCol>
                <a:gridCol w="1492571">
                  <a:extLst>
                    <a:ext uri="{9D8B030D-6E8A-4147-A177-3AD203B41FA5}">
                      <a16:colId xmlns:a16="http://schemas.microsoft.com/office/drawing/2014/main" val="504259233"/>
                    </a:ext>
                  </a:extLst>
                </a:gridCol>
                <a:gridCol w="1427515">
                  <a:extLst>
                    <a:ext uri="{9D8B030D-6E8A-4147-A177-3AD203B41FA5}">
                      <a16:colId xmlns:a16="http://schemas.microsoft.com/office/drawing/2014/main" val="26819604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  <a:effectLst/>
                        </a:rPr>
                        <a:t>month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err="1">
                          <a:solidFill>
                            <a:schemeClr val="bg1"/>
                          </a:solidFill>
                          <a:effectLst/>
                        </a:rPr>
                        <a:t>churn_rate</a:t>
                      </a:r>
                      <a:endParaRPr lang="en-GB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  <a:effectLst/>
                        </a:rPr>
                        <a:t>%change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3182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chemeClr val="tx1"/>
                          </a:solidFill>
                          <a:effectLst/>
                        </a:rPr>
                        <a:t>2017-01-01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  <a:effectLst/>
                        </a:rPr>
                        <a:t>0.162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6429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chemeClr val="tx1"/>
                          </a:solidFill>
                          <a:effectLst/>
                        </a:rPr>
                        <a:t>2017-02-01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  <a:effectLst/>
                        </a:rPr>
                        <a:t>0.19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chemeClr val="tx1"/>
                          </a:solidFill>
                          <a:effectLst/>
                        </a:rPr>
                        <a:t>17.28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1830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chemeClr val="tx1"/>
                          </a:solidFill>
                          <a:effectLst/>
                        </a:rPr>
                        <a:t>2017-03-01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  <a:effectLst/>
                        </a:rPr>
                        <a:t>0.274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  <a:effectLst/>
                        </a:rPr>
                        <a:t>44.21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526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6559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E72A97-71EA-B938-E153-B2580691A4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ape 299">
            <a:extLst>
              <a:ext uri="{FF2B5EF4-FFF2-40B4-BE49-F238E27FC236}">
                <a16:creationId xmlns:a16="http://schemas.microsoft.com/office/drawing/2014/main" id="{2932364F-CFB9-55F2-A5C9-7490665D4B3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95539" y="505749"/>
            <a:ext cx="2699700" cy="56776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694215-4D0C-8161-3F23-44F353A6D751}"/>
              </a:ext>
            </a:extLst>
          </p:cNvPr>
          <p:cNvSpPr txBox="1"/>
          <p:nvPr/>
        </p:nvSpPr>
        <p:spPr>
          <a:xfrm>
            <a:off x="1144448" y="3154887"/>
            <a:ext cx="104535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3. CHURN RATES BETWEEN SEGMENTS</a:t>
            </a:r>
          </a:p>
        </p:txBody>
      </p:sp>
    </p:spTree>
    <p:extLst>
      <p:ext uri="{BB962C8B-B14F-4D97-AF65-F5344CB8AC3E}">
        <p14:creationId xmlns:p14="http://schemas.microsoft.com/office/powerpoint/2010/main" val="778622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61B6C9-D7C3-DF01-65CA-4E38FF43B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hape 299">
            <a:extLst>
              <a:ext uri="{FF2B5EF4-FFF2-40B4-BE49-F238E27FC236}">
                <a16:creationId xmlns:a16="http://schemas.microsoft.com/office/drawing/2014/main" id="{CE219A32-690F-F1C1-DD1A-57ABDCC8DC3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3115" y="470017"/>
            <a:ext cx="2699700" cy="56776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1C2193-77F4-A1AA-A10C-62C22C932D18}"/>
              </a:ext>
            </a:extLst>
          </p:cNvPr>
          <p:cNvSpPr txBox="1"/>
          <p:nvPr/>
        </p:nvSpPr>
        <p:spPr>
          <a:xfrm>
            <a:off x="858131" y="1871003"/>
            <a:ext cx="9875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/>
              <a:t> </a:t>
            </a:r>
          </a:p>
        </p:txBody>
      </p:sp>
      <p:sp>
        <p:nvSpPr>
          <p:cNvPr id="2" name="Shape 323">
            <a:extLst>
              <a:ext uri="{FF2B5EF4-FFF2-40B4-BE49-F238E27FC236}">
                <a16:creationId xmlns:a16="http://schemas.microsoft.com/office/drawing/2014/main" id="{7DE2DD6C-9AFE-A8CE-EAC9-790D12222C2A}"/>
              </a:ext>
            </a:extLst>
          </p:cNvPr>
          <p:cNvSpPr txBox="1"/>
          <p:nvPr/>
        </p:nvSpPr>
        <p:spPr>
          <a:xfrm>
            <a:off x="6977012" y="470017"/>
            <a:ext cx="4674035" cy="611904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200" b="0" dirty="0">
                <a:effectLst/>
                <a:latin typeface="Monaco"/>
              </a:rPr>
              <a:t>-- Continuation of the code</a:t>
            </a:r>
          </a:p>
          <a:p>
            <a:r>
              <a:rPr lang="en-GB" sz="1200" b="0" dirty="0">
                <a:effectLst/>
                <a:latin typeface="Monaco"/>
              </a:rPr>
              <a:t>…</a:t>
            </a:r>
          </a:p>
          <a:p>
            <a:r>
              <a:rPr lang="en-GB" sz="1200" b="0" dirty="0">
                <a:effectLst/>
                <a:latin typeface="Monaco"/>
              </a:rPr>
              <a:t>FROM status</a:t>
            </a:r>
          </a:p>
          <a:p>
            <a:r>
              <a:rPr lang="en-GB" sz="1200" b="0" dirty="0">
                <a:effectLst/>
                <a:latin typeface="Monaco"/>
              </a:rPr>
              <a:t>  GROUP BY month</a:t>
            </a:r>
          </a:p>
          <a:p>
            <a:r>
              <a:rPr lang="en-GB" sz="1200" b="0" dirty="0">
                <a:effectLst/>
                <a:latin typeface="Monaco"/>
              </a:rPr>
              <a:t>),</a:t>
            </a:r>
          </a:p>
          <a:p>
            <a:r>
              <a:rPr lang="en-GB" sz="1200" b="0" dirty="0" err="1">
                <a:effectLst/>
                <a:latin typeface="Monaco"/>
              </a:rPr>
              <a:t>churn_rate</a:t>
            </a:r>
            <a:r>
              <a:rPr lang="en-GB" sz="1200" b="0" dirty="0">
                <a:effectLst/>
                <a:latin typeface="Monaco"/>
              </a:rPr>
              <a:t> AS (</a:t>
            </a:r>
          </a:p>
          <a:p>
            <a:r>
              <a:rPr lang="en-GB" sz="1200" b="0" dirty="0">
                <a:effectLst/>
                <a:latin typeface="Monaco"/>
              </a:rPr>
              <a:t>  SELECT month, ROUND(1.0 * sum_canceled_87 /sum_active_87, 3) AS churn_rate_87,</a:t>
            </a:r>
          </a:p>
          <a:p>
            <a:r>
              <a:rPr lang="en-GB" sz="1200" b="0" dirty="0">
                <a:effectLst/>
                <a:latin typeface="Monaco"/>
              </a:rPr>
              <a:t>  ROUND(1.0 * sum_canceled_30 /sum_active_30, 3) AS churn_rate_30</a:t>
            </a:r>
          </a:p>
          <a:p>
            <a:r>
              <a:rPr lang="en-GB" sz="1200" b="0" dirty="0">
                <a:effectLst/>
                <a:latin typeface="Monaco"/>
              </a:rPr>
              <a:t>FROM </a:t>
            </a:r>
            <a:r>
              <a:rPr lang="en-GB" sz="1200" b="0" dirty="0" err="1">
                <a:effectLst/>
                <a:latin typeface="Monaco"/>
              </a:rPr>
              <a:t>status_aggregate</a:t>
            </a:r>
            <a:endParaRPr lang="en-GB" sz="1200" b="0" dirty="0">
              <a:effectLst/>
              <a:latin typeface="Monaco"/>
            </a:endParaRPr>
          </a:p>
          <a:p>
            <a:r>
              <a:rPr lang="en-GB" sz="1200" b="0" dirty="0">
                <a:effectLst/>
                <a:latin typeface="Monaco"/>
              </a:rPr>
              <a:t>),</a:t>
            </a:r>
          </a:p>
          <a:p>
            <a:r>
              <a:rPr lang="en-GB" sz="1200" b="0" dirty="0">
                <a:effectLst/>
                <a:latin typeface="Monaco"/>
              </a:rPr>
              <a:t>change AS(</a:t>
            </a:r>
          </a:p>
          <a:p>
            <a:r>
              <a:rPr lang="en-GB" sz="1200" b="0" dirty="0">
                <a:effectLst/>
                <a:latin typeface="Monaco"/>
              </a:rPr>
              <a:t>  SELECT month, churn_rate_87,</a:t>
            </a:r>
          </a:p>
          <a:p>
            <a:r>
              <a:rPr lang="en-GB" sz="1200" b="0" dirty="0">
                <a:effectLst/>
                <a:latin typeface="Monaco"/>
              </a:rPr>
              <a:t>churn_rate_87 - LAG(churn_rate_87, 1, 0) OVER (</a:t>
            </a:r>
          </a:p>
          <a:p>
            <a:r>
              <a:rPr lang="en-GB" sz="1200" b="0" dirty="0">
                <a:effectLst/>
                <a:latin typeface="Monaco"/>
              </a:rPr>
              <a:t>  ORDER BY month) AS change_87, churn_rate_30, churn_rate_30 - LAG(churn_rate_30, 1, 0) OVER (</a:t>
            </a:r>
          </a:p>
          <a:p>
            <a:r>
              <a:rPr lang="en-GB" sz="1200" b="0" dirty="0">
                <a:effectLst/>
                <a:latin typeface="Monaco"/>
              </a:rPr>
              <a:t>  ORDER BY month) AS change_30 </a:t>
            </a:r>
          </a:p>
          <a:p>
            <a:r>
              <a:rPr lang="en-GB" sz="1200" b="0" dirty="0">
                <a:effectLst/>
                <a:latin typeface="Monaco"/>
              </a:rPr>
              <a:t>FROM </a:t>
            </a:r>
            <a:r>
              <a:rPr lang="en-GB" sz="1200" b="0" dirty="0" err="1">
                <a:effectLst/>
                <a:latin typeface="Monaco"/>
              </a:rPr>
              <a:t>churn_rate</a:t>
            </a:r>
            <a:endParaRPr lang="en-GB" sz="1200" b="0" dirty="0">
              <a:effectLst/>
              <a:latin typeface="Monaco"/>
            </a:endParaRPr>
          </a:p>
          <a:p>
            <a:r>
              <a:rPr lang="en-GB" sz="1200" b="0" dirty="0">
                <a:effectLst/>
                <a:latin typeface="Monaco"/>
              </a:rPr>
              <a:t>),</a:t>
            </a:r>
          </a:p>
          <a:p>
            <a:r>
              <a:rPr lang="en-GB" sz="1200" b="0" dirty="0" err="1">
                <a:effectLst/>
                <a:latin typeface="Monaco"/>
              </a:rPr>
              <a:t>perc_change</a:t>
            </a:r>
            <a:r>
              <a:rPr lang="en-GB" sz="1200" b="0" dirty="0">
                <a:effectLst/>
                <a:latin typeface="Monaco"/>
              </a:rPr>
              <a:t> AS (</a:t>
            </a:r>
          </a:p>
          <a:p>
            <a:r>
              <a:rPr lang="en-GB" sz="1200" b="0" dirty="0">
                <a:effectLst/>
                <a:latin typeface="Monaco"/>
              </a:rPr>
              <a:t>  SELECT month, churn_rate_87,</a:t>
            </a:r>
          </a:p>
          <a:p>
            <a:r>
              <a:rPr lang="en-GB" sz="1200" b="0" dirty="0">
                <a:effectLst/>
                <a:latin typeface="Monaco"/>
              </a:rPr>
              <a:t>  ROUND((change_87*100) / LAG(churn_rate_87,1,0) OVER(</a:t>
            </a:r>
          </a:p>
          <a:p>
            <a:r>
              <a:rPr lang="en-GB" sz="1200" b="0" dirty="0">
                <a:effectLst/>
                <a:latin typeface="Monaco"/>
              </a:rPr>
              <a:t>   ORDER BY month</a:t>
            </a:r>
          </a:p>
          <a:p>
            <a:r>
              <a:rPr lang="en-GB" sz="1200" b="0" dirty="0">
                <a:effectLst/>
                <a:latin typeface="Monaco"/>
              </a:rPr>
              <a:t>  ), 2) AS'%change_87',</a:t>
            </a:r>
          </a:p>
          <a:p>
            <a:r>
              <a:rPr lang="en-GB" sz="1200" b="0" dirty="0">
                <a:effectLst/>
                <a:latin typeface="Monaco"/>
              </a:rPr>
              <a:t>  churn_rate_30,</a:t>
            </a:r>
          </a:p>
          <a:p>
            <a:r>
              <a:rPr lang="en-GB" sz="1200" b="0" dirty="0">
                <a:effectLst/>
                <a:latin typeface="Monaco"/>
              </a:rPr>
              <a:t>  ROUND((change_30*100) / LAG(churn_rate_30,1,0) OVER(</a:t>
            </a:r>
          </a:p>
          <a:p>
            <a:r>
              <a:rPr lang="en-GB" sz="1200" b="0" dirty="0">
                <a:effectLst/>
                <a:latin typeface="Monaco"/>
              </a:rPr>
              <a:t>   ORDER BY month</a:t>
            </a:r>
          </a:p>
          <a:p>
            <a:r>
              <a:rPr lang="en-GB" sz="1200" b="0" dirty="0">
                <a:effectLst/>
                <a:latin typeface="Monaco"/>
              </a:rPr>
              <a:t>  ), 2) AS'%change_30'</a:t>
            </a:r>
          </a:p>
          <a:p>
            <a:r>
              <a:rPr lang="en-GB" sz="1200" b="0" dirty="0">
                <a:effectLst/>
                <a:latin typeface="Monaco"/>
              </a:rPr>
              <a:t>  FROM change</a:t>
            </a:r>
          </a:p>
          <a:p>
            <a:r>
              <a:rPr lang="en-GB" sz="1200" b="0" dirty="0">
                <a:effectLst/>
                <a:latin typeface="Monaco"/>
              </a:rPr>
              <a:t>) SELECT *</a:t>
            </a:r>
          </a:p>
          <a:p>
            <a:r>
              <a:rPr lang="en-GB" sz="1200" b="0" dirty="0">
                <a:effectLst/>
                <a:latin typeface="Monaco"/>
              </a:rPr>
              <a:t>FROM </a:t>
            </a:r>
            <a:r>
              <a:rPr lang="en-GB" sz="1200" b="0" dirty="0" err="1">
                <a:effectLst/>
                <a:latin typeface="Monaco"/>
              </a:rPr>
              <a:t>perc_change</a:t>
            </a:r>
            <a:endParaRPr lang="en-GB" sz="1200" b="0" dirty="0">
              <a:effectLst/>
              <a:latin typeface="Monaco"/>
            </a:endParaRPr>
          </a:p>
          <a:p>
            <a:endParaRPr lang="en-GB" sz="1400" b="0" dirty="0">
              <a:effectLst/>
              <a:latin typeface="Monaco"/>
            </a:endParaRPr>
          </a:p>
          <a:p>
            <a:endParaRPr lang="en-GB" sz="1400" b="0" dirty="0">
              <a:effectLst/>
              <a:latin typeface="Monaco"/>
            </a:endParaRPr>
          </a:p>
          <a:p>
            <a:endParaRPr lang="en-GB" sz="1600" b="0" dirty="0">
              <a:effectLst/>
              <a:latin typeface="Monaco"/>
            </a:endParaRPr>
          </a:p>
          <a:p>
            <a:br>
              <a:rPr lang="en-GB" sz="1600" b="0" dirty="0">
                <a:effectLst/>
                <a:latin typeface="Monaco"/>
              </a:rPr>
            </a:br>
            <a:endParaRPr sz="9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" name="Shape 324">
            <a:extLst>
              <a:ext uri="{FF2B5EF4-FFF2-40B4-BE49-F238E27FC236}">
                <a16:creationId xmlns:a16="http://schemas.microsoft.com/office/drawing/2014/main" id="{DE26BFB5-BE99-A0C4-DAA9-A19194ED5B97}"/>
              </a:ext>
            </a:extLst>
          </p:cNvPr>
          <p:cNvSpPr txBox="1"/>
          <p:nvPr/>
        </p:nvSpPr>
        <p:spPr>
          <a:xfrm>
            <a:off x="941375" y="1599244"/>
            <a:ext cx="5436542" cy="1829756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kumimoji="0" lang="en-GB" altLang="en-US" sz="160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If we take a look at segments churn, we find some interesting trends. As both segments start with about the same amount of subscriptions, the segment 87 gets a higher churn rate. In March, we can see a churn rate of nearly 50%. The segment 30 even lowers the rate by February, but has an increase of 60% by March.</a:t>
            </a: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altLang="en-US" sz="1600" dirty="0">
                <a:solidFill>
                  <a:srgbClr val="10162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	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10162F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82F647-06A0-7DF2-8186-CB9B943325B9}"/>
              </a:ext>
            </a:extLst>
          </p:cNvPr>
          <p:cNvSpPr txBox="1"/>
          <p:nvPr/>
        </p:nvSpPr>
        <p:spPr>
          <a:xfrm>
            <a:off x="858131" y="1221640"/>
            <a:ext cx="45467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i="0" dirty="0">
                <a:solidFill>
                  <a:schemeClr val="tx2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Churn trend between segments 87 and 30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4DF9DC5-0551-3861-6ABF-6BD46CB71E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475854"/>
              </p:ext>
            </p:extLst>
          </p:nvPr>
        </p:nvGraphicFramePr>
        <p:xfrm>
          <a:off x="687179" y="5026760"/>
          <a:ext cx="5944934" cy="1219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54418">
                  <a:extLst>
                    <a:ext uri="{9D8B030D-6E8A-4147-A177-3AD203B41FA5}">
                      <a16:colId xmlns:a16="http://schemas.microsoft.com/office/drawing/2014/main" val="28491282"/>
                    </a:ext>
                  </a:extLst>
                </a:gridCol>
                <a:gridCol w="1299083">
                  <a:extLst>
                    <a:ext uri="{9D8B030D-6E8A-4147-A177-3AD203B41FA5}">
                      <a16:colId xmlns:a16="http://schemas.microsoft.com/office/drawing/2014/main" val="2603976536"/>
                    </a:ext>
                  </a:extLst>
                </a:gridCol>
                <a:gridCol w="1146175">
                  <a:extLst>
                    <a:ext uri="{9D8B030D-6E8A-4147-A177-3AD203B41FA5}">
                      <a16:colId xmlns:a16="http://schemas.microsoft.com/office/drawing/2014/main" val="826676725"/>
                    </a:ext>
                  </a:extLst>
                </a:gridCol>
                <a:gridCol w="1299083">
                  <a:extLst>
                    <a:ext uri="{9D8B030D-6E8A-4147-A177-3AD203B41FA5}">
                      <a16:colId xmlns:a16="http://schemas.microsoft.com/office/drawing/2014/main" val="2584903375"/>
                    </a:ext>
                  </a:extLst>
                </a:gridCol>
                <a:gridCol w="1146175">
                  <a:extLst>
                    <a:ext uri="{9D8B030D-6E8A-4147-A177-3AD203B41FA5}">
                      <a16:colId xmlns:a16="http://schemas.microsoft.com/office/drawing/2014/main" val="4414773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bg1"/>
                          </a:solidFill>
                          <a:effectLst/>
                        </a:rPr>
                        <a:t>month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bg1"/>
                          </a:solidFill>
                          <a:effectLst/>
                        </a:rPr>
                        <a:t>churn_rate_87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bg1"/>
                          </a:solidFill>
                          <a:effectLst/>
                        </a:rPr>
                        <a:t>%change_87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bg1"/>
                          </a:solidFill>
                          <a:effectLst/>
                        </a:rPr>
                        <a:t>churn_rate_30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bg1"/>
                          </a:solidFill>
                          <a:effectLst/>
                        </a:rPr>
                        <a:t>%change_30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2997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solidFill>
                            <a:schemeClr val="tx1"/>
                          </a:solidFill>
                          <a:effectLst/>
                        </a:rPr>
                        <a:t>2017-01-01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  <a:effectLst/>
                        </a:rPr>
                        <a:t>0.252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solidFill>
                            <a:schemeClr val="tx1"/>
                          </a:solidFill>
                          <a:effectLst/>
                        </a:rPr>
                        <a:t>0.076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3624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solidFill>
                            <a:schemeClr val="tx1"/>
                          </a:solidFill>
                          <a:effectLst/>
                        </a:rPr>
                        <a:t>2017-02-01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solidFill>
                            <a:schemeClr val="tx1"/>
                          </a:solidFill>
                          <a:effectLst/>
                        </a:rPr>
                        <a:t>0.32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  <a:effectLst/>
                        </a:rPr>
                        <a:t>26.98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solidFill>
                            <a:schemeClr val="tx1"/>
                          </a:solidFill>
                          <a:effectLst/>
                        </a:rPr>
                        <a:t>0.073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solidFill>
                            <a:schemeClr val="tx1"/>
                          </a:solidFill>
                          <a:effectLst/>
                        </a:rPr>
                        <a:t>-3.95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01432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solidFill>
                            <a:schemeClr val="tx1"/>
                          </a:solidFill>
                          <a:effectLst/>
                        </a:rPr>
                        <a:t>2017-03-01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solidFill>
                            <a:schemeClr val="tx1"/>
                          </a:solidFill>
                          <a:effectLst/>
                        </a:rPr>
                        <a:t>0.486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solidFill>
                            <a:schemeClr val="tx1"/>
                          </a:solidFill>
                          <a:effectLst/>
                        </a:rPr>
                        <a:t>51.88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  <a:effectLst/>
                        </a:rPr>
                        <a:t>0.117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  <a:effectLst/>
                        </a:rPr>
                        <a:t>60.27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8963927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FB5DE28-06D4-1F5E-C4D2-2D63A69FCB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968917"/>
              </p:ext>
            </p:extLst>
          </p:nvPr>
        </p:nvGraphicFramePr>
        <p:xfrm>
          <a:off x="463310" y="3557445"/>
          <a:ext cx="6392672" cy="11582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95680">
                  <a:extLst>
                    <a:ext uri="{9D8B030D-6E8A-4147-A177-3AD203B41FA5}">
                      <a16:colId xmlns:a16="http://schemas.microsoft.com/office/drawing/2014/main" val="610542136"/>
                    </a:ext>
                  </a:extLst>
                </a:gridCol>
                <a:gridCol w="1251331">
                  <a:extLst>
                    <a:ext uri="{9D8B030D-6E8A-4147-A177-3AD203B41FA5}">
                      <a16:colId xmlns:a16="http://schemas.microsoft.com/office/drawing/2014/main" val="1828786904"/>
                    </a:ext>
                  </a:extLst>
                </a:gridCol>
                <a:gridCol w="1447165">
                  <a:extLst>
                    <a:ext uri="{9D8B030D-6E8A-4147-A177-3AD203B41FA5}">
                      <a16:colId xmlns:a16="http://schemas.microsoft.com/office/drawing/2014/main" val="1524565750"/>
                    </a:ext>
                  </a:extLst>
                </a:gridCol>
                <a:gridCol w="1251331">
                  <a:extLst>
                    <a:ext uri="{9D8B030D-6E8A-4147-A177-3AD203B41FA5}">
                      <a16:colId xmlns:a16="http://schemas.microsoft.com/office/drawing/2014/main" val="498715113"/>
                    </a:ext>
                  </a:extLst>
                </a:gridCol>
                <a:gridCol w="1447165">
                  <a:extLst>
                    <a:ext uri="{9D8B030D-6E8A-4147-A177-3AD203B41FA5}">
                      <a16:colId xmlns:a16="http://schemas.microsoft.com/office/drawing/2014/main" val="36165772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>
                          <a:solidFill>
                            <a:schemeClr val="bg1"/>
                          </a:solidFill>
                          <a:effectLst/>
                        </a:rPr>
                        <a:t>month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>
                          <a:solidFill>
                            <a:schemeClr val="bg1"/>
                          </a:solidFill>
                          <a:effectLst/>
                        </a:rPr>
                        <a:t>sum_active_87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>
                          <a:solidFill>
                            <a:schemeClr val="bg1"/>
                          </a:solidFill>
                          <a:effectLst/>
                        </a:rPr>
                        <a:t>sum_canceled_87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>
                          <a:solidFill>
                            <a:schemeClr val="bg1"/>
                          </a:solidFill>
                          <a:effectLst/>
                        </a:rPr>
                        <a:t>sum_active_30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>
                          <a:solidFill>
                            <a:schemeClr val="bg1"/>
                          </a:solidFill>
                          <a:effectLst/>
                        </a:rPr>
                        <a:t>sum_canceled_30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2927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300">
                          <a:solidFill>
                            <a:schemeClr val="tx1"/>
                          </a:solidFill>
                          <a:effectLst/>
                        </a:rPr>
                        <a:t>2017-01-01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>
                          <a:solidFill>
                            <a:schemeClr val="tx1"/>
                          </a:solidFill>
                          <a:effectLst/>
                        </a:rPr>
                        <a:t>278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>
                          <a:solidFill>
                            <a:schemeClr val="tx1"/>
                          </a:solidFill>
                          <a:effectLst/>
                        </a:rPr>
                        <a:t>291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45868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300">
                          <a:solidFill>
                            <a:schemeClr val="tx1"/>
                          </a:solidFill>
                          <a:effectLst/>
                        </a:rPr>
                        <a:t>2017-02-01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>
                          <a:solidFill>
                            <a:schemeClr val="tx1"/>
                          </a:solidFill>
                          <a:effectLst/>
                        </a:rPr>
                        <a:t>462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>
                          <a:solidFill>
                            <a:schemeClr val="tx1"/>
                          </a:solidFill>
                          <a:effectLst/>
                        </a:rPr>
                        <a:t>148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>
                          <a:solidFill>
                            <a:schemeClr val="tx1"/>
                          </a:solidFill>
                          <a:effectLst/>
                        </a:rPr>
                        <a:t>518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>
                          <a:solidFill>
                            <a:schemeClr val="tx1"/>
                          </a:solidFill>
                          <a:effectLst/>
                        </a:rPr>
                        <a:t>38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882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300" dirty="0">
                          <a:solidFill>
                            <a:schemeClr val="tx1"/>
                          </a:solidFill>
                          <a:effectLst/>
                        </a:rPr>
                        <a:t>2017-03-01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>
                          <a:solidFill>
                            <a:schemeClr val="tx1"/>
                          </a:solidFill>
                          <a:effectLst/>
                        </a:rPr>
                        <a:t>531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>
                          <a:solidFill>
                            <a:schemeClr val="tx1"/>
                          </a:solidFill>
                          <a:effectLst/>
                        </a:rPr>
                        <a:t>258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>
                          <a:solidFill>
                            <a:schemeClr val="tx1"/>
                          </a:solidFill>
                          <a:effectLst/>
                        </a:rPr>
                        <a:t>716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>
                          <a:solidFill>
                            <a:schemeClr val="tx1"/>
                          </a:solidFill>
                          <a:effectLst/>
                        </a:rPr>
                        <a:t>84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7722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0878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7D77D1-A543-7867-272A-AE30892B27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hape 299">
            <a:extLst>
              <a:ext uri="{FF2B5EF4-FFF2-40B4-BE49-F238E27FC236}">
                <a16:creationId xmlns:a16="http://schemas.microsoft.com/office/drawing/2014/main" id="{2B5E5DC1-D446-CE1F-2D16-99FB3EFB85C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3115" y="470017"/>
            <a:ext cx="2699700" cy="56776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E5E647-71A2-FB71-DF8C-0CA8F1CC3E74}"/>
              </a:ext>
            </a:extLst>
          </p:cNvPr>
          <p:cNvSpPr txBox="1"/>
          <p:nvPr/>
        </p:nvSpPr>
        <p:spPr>
          <a:xfrm>
            <a:off x="858131" y="1871003"/>
            <a:ext cx="9875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/>
              <a:t> </a:t>
            </a:r>
          </a:p>
        </p:txBody>
      </p:sp>
      <p:sp>
        <p:nvSpPr>
          <p:cNvPr id="7" name="Shape 324">
            <a:extLst>
              <a:ext uri="{FF2B5EF4-FFF2-40B4-BE49-F238E27FC236}">
                <a16:creationId xmlns:a16="http://schemas.microsoft.com/office/drawing/2014/main" id="{19EEACA0-A3FB-02A3-4F72-7689B63578F9}"/>
              </a:ext>
            </a:extLst>
          </p:cNvPr>
          <p:cNvSpPr txBox="1"/>
          <p:nvPr/>
        </p:nvSpPr>
        <p:spPr>
          <a:xfrm>
            <a:off x="941374" y="1599244"/>
            <a:ext cx="8145475" cy="1649737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GB" altLang="en-US" sz="1600" dirty="0">
                <a:solidFill>
                  <a:schemeClr val="tx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While it's true that the segment 30 had an increase in its churn rate of 60% last month, this is the segment that has the lowest overall rate (11%). It is also the segment that has already duplicated its initial </a:t>
            </a:r>
            <a:r>
              <a:rPr lang="en-GB" altLang="en-US" sz="1600" dirty="0" err="1">
                <a:solidFill>
                  <a:schemeClr val="tx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subscribers.I</a:t>
            </a:r>
            <a:r>
              <a:rPr lang="en-GB" altLang="en-US" sz="1600" dirty="0">
                <a:solidFill>
                  <a:schemeClr val="tx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would suggest </a:t>
            </a:r>
            <a:r>
              <a:rPr lang="en-GB" altLang="en-US" sz="1600" dirty="0" err="1">
                <a:solidFill>
                  <a:schemeClr val="tx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analyzing</a:t>
            </a:r>
            <a:r>
              <a:rPr lang="en-GB" altLang="en-US" sz="1600" dirty="0">
                <a:solidFill>
                  <a:schemeClr val="tx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the causes of the increasing cancellations on segment 87, not forgetting to keep segment 30 users engaged.</a:t>
            </a:r>
            <a:r>
              <a:rPr lang="en-US" altLang="en-US" sz="1600" dirty="0">
                <a:solidFill>
                  <a:schemeClr val="tx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BD31E5-D3A5-9AE8-BAC3-CDBABF4EC9A9}"/>
              </a:ext>
            </a:extLst>
          </p:cNvPr>
          <p:cNvSpPr txBox="1"/>
          <p:nvPr/>
        </p:nvSpPr>
        <p:spPr>
          <a:xfrm>
            <a:off x="858131" y="1221640"/>
            <a:ext cx="45467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i="0" dirty="0">
                <a:solidFill>
                  <a:schemeClr val="tx2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Churn trend between segments 87 and 30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E76F05E-662A-9BF7-76F0-ECC186D7B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131" y="3369094"/>
            <a:ext cx="4058216" cy="22672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DFC7FD-C92C-EDFF-2B0A-E171DE598F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4678" y="3288120"/>
            <a:ext cx="3781953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085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B718A5-0DFE-77C7-E23D-AE437750E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hape 299">
            <a:extLst>
              <a:ext uri="{FF2B5EF4-FFF2-40B4-BE49-F238E27FC236}">
                <a16:creationId xmlns:a16="http://schemas.microsoft.com/office/drawing/2014/main" id="{4C8F9A0B-CAC4-EA29-E2AE-2B5C668D83A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3115" y="470017"/>
            <a:ext cx="2699700" cy="56776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FBDCBA-3EAA-A2D8-6BC3-8809C2C31248}"/>
              </a:ext>
            </a:extLst>
          </p:cNvPr>
          <p:cNvSpPr txBox="1"/>
          <p:nvPr/>
        </p:nvSpPr>
        <p:spPr>
          <a:xfrm>
            <a:off x="858131" y="1871003"/>
            <a:ext cx="9875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/>
              <a:t> </a:t>
            </a:r>
          </a:p>
        </p:txBody>
      </p:sp>
      <p:sp>
        <p:nvSpPr>
          <p:cNvPr id="7" name="Shape 324">
            <a:extLst>
              <a:ext uri="{FF2B5EF4-FFF2-40B4-BE49-F238E27FC236}">
                <a16:creationId xmlns:a16="http://schemas.microsoft.com/office/drawing/2014/main" id="{DB27BE67-03DE-63B4-FB1D-261BD6D2436A}"/>
              </a:ext>
            </a:extLst>
          </p:cNvPr>
          <p:cNvSpPr txBox="1"/>
          <p:nvPr/>
        </p:nvSpPr>
        <p:spPr>
          <a:xfrm>
            <a:off x="941374" y="1599244"/>
            <a:ext cx="8145475" cy="2591755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fontAlgn="base"/>
            <a:r>
              <a:rPr lang="en-GB" sz="1800" b="0" i="0" dirty="0">
                <a:solidFill>
                  <a:schemeClr val="tx2">
                    <a:lumMod val="75000"/>
                  </a:schemeClr>
                </a:solidFill>
                <a:effectLst/>
                <a:latin typeface="inherit"/>
              </a:rPr>
              <a:t>Having data for just 3 months of calculations may not be enough to find the exact cause of a high churn rate, but some of them can be:</a:t>
            </a:r>
          </a:p>
          <a:p>
            <a:pPr algn="l" fontAlgn="base"/>
            <a:endParaRPr lang="en-GB" sz="1600" b="0" i="0" dirty="0">
              <a:solidFill>
                <a:schemeClr val="tx2">
                  <a:lumMod val="75000"/>
                </a:schemeClr>
              </a:solidFill>
              <a:effectLst/>
              <a:latin typeface="LanguageTool-win"/>
            </a:endParaRP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GB" sz="1800" b="0" i="0" dirty="0">
                <a:solidFill>
                  <a:schemeClr val="tx2">
                    <a:lumMod val="75000"/>
                  </a:schemeClr>
                </a:solidFill>
                <a:effectLst/>
                <a:latin typeface="inherit"/>
              </a:rPr>
              <a:t>The company is not attracting the right customers, as they don’t achieve their desired outcome.</a:t>
            </a:r>
            <a:endParaRPr lang="en-GB" sz="1600" b="0" i="0" dirty="0">
              <a:solidFill>
                <a:schemeClr val="tx2">
                  <a:lumMod val="75000"/>
                </a:schemeClr>
              </a:solidFill>
              <a:effectLst/>
              <a:latin typeface="LanguageTool-win"/>
            </a:endParaRP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GB" sz="1800" b="0" i="0" dirty="0">
                <a:solidFill>
                  <a:schemeClr val="tx2">
                    <a:lumMod val="75000"/>
                  </a:schemeClr>
                </a:solidFill>
                <a:effectLst/>
                <a:latin typeface="inherit"/>
              </a:rPr>
              <a:t>The users think the competitors have better service.</a:t>
            </a:r>
            <a:endParaRPr lang="en-GB" sz="1600" b="0" i="0" dirty="0">
              <a:solidFill>
                <a:schemeClr val="tx2">
                  <a:lumMod val="75000"/>
                </a:schemeClr>
              </a:solidFill>
              <a:effectLst/>
              <a:latin typeface="LanguageTool-win"/>
            </a:endParaRP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GB" sz="1800" b="0" i="0" dirty="0">
                <a:solidFill>
                  <a:schemeClr val="tx2">
                    <a:lumMod val="75000"/>
                  </a:schemeClr>
                </a:solidFill>
                <a:effectLst/>
                <a:latin typeface="inherit"/>
              </a:rPr>
              <a:t>The company’s customer support needs improvement.</a:t>
            </a:r>
            <a:endParaRPr lang="en-GB" sz="1600" b="0" i="0" dirty="0">
              <a:solidFill>
                <a:schemeClr val="tx2">
                  <a:lumMod val="75000"/>
                </a:schemeClr>
              </a:solidFill>
              <a:effectLst/>
              <a:latin typeface="LanguageTool-win"/>
            </a:endParaRP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GB" sz="1800" b="0" i="0" dirty="0">
                <a:solidFill>
                  <a:schemeClr val="tx2">
                    <a:lumMod val="75000"/>
                  </a:schemeClr>
                </a:solidFill>
                <a:effectLst/>
                <a:latin typeface="inherit"/>
              </a:rPr>
              <a:t>If we are having free trials, we are not engaging with the users enough to keep them.</a:t>
            </a:r>
            <a:endParaRPr lang="en-GB" sz="1600" b="0" i="0" dirty="0">
              <a:solidFill>
                <a:schemeClr val="tx2">
                  <a:lumMod val="75000"/>
                </a:schemeClr>
              </a:solidFill>
              <a:effectLst/>
              <a:latin typeface="LanguageTool-win"/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rgbClr val="10162F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altLang="en-US" sz="1600" dirty="0">
                <a:solidFill>
                  <a:srgbClr val="10162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	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10162F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8A6D5A-8226-C504-EBDC-5769AE5E7466}"/>
              </a:ext>
            </a:extLst>
          </p:cNvPr>
          <p:cNvSpPr txBox="1"/>
          <p:nvPr/>
        </p:nvSpPr>
        <p:spPr>
          <a:xfrm>
            <a:off x="858131" y="1221640"/>
            <a:ext cx="45467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i="0" dirty="0">
                <a:solidFill>
                  <a:schemeClr val="tx2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Possible causes</a:t>
            </a:r>
          </a:p>
        </p:txBody>
      </p:sp>
    </p:spTree>
    <p:extLst>
      <p:ext uri="{BB962C8B-B14F-4D97-AF65-F5344CB8AC3E}">
        <p14:creationId xmlns:p14="http://schemas.microsoft.com/office/powerpoint/2010/main" val="4265654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hape 299">
            <a:extLst>
              <a:ext uri="{FF2B5EF4-FFF2-40B4-BE49-F238E27FC236}">
                <a16:creationId xmlns:a16="http://schemas.microsoft.com/office/drawing/2014/main" id="{666D7D67-E1E9-EBED-B272-BA892D3E1BC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2092" y="546091"/>
            <a:ext cx="2699700" cy="56776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390BA9-CF36-82AD-161A-A191CF7BA298}"/>
              </a:ext>
            </a:extLst>
          </p:cNvPr>
          <p:cNvSpPr txBox="1"/>
          <p:nvPr/>
        </p:nvSpPr>
        <p:spPr>
          <a:xfrm>
            <a:off x="858131" y="1871003"/>
            <a:ext cx="987552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GB" sz="2400" b="1" dirty="0">
                <a:solidFill>
                  <a:schemeClr val="tx2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Getting familiar with the company</a:t>
            </a:r>
          </a:p>
          <a:p>
            <a:endParaRPr lang="en-GB" sz="2400" b="1" dirty="0">
              <a:solidFill>
                <a:schemeClr val="tx2"/>
              </a:solidFill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i="0" dirty="0">
                <a:solidFill>
                  <a:schemeClr val="tx2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What segments of users exist?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i="0" dirty="0">
                <a:solidFill>
                  <a:schemeClr val="tx2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How many months has the company been operating? Which months do we have enough information to calculate a churn rate?</a:t>
            </a:r>
          </a:p>
          <a:p>
            <a:endParaRPr lang="en-GB" sz="2400" b="1" dirty="0">
              <a:solidFill>
                <a:schemeClr val="tx2"/>
              </a:solidFill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  <a:p>
            <a:r>
              <a:rPr lang="en-GB" sz="2400" b="1" i="0" dirty="0">
                <a:solidFill>
                  <a:schemeClr val="tx2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2. What is the overall churn trend since the company started?</a:t>
            </a:r>
          </a:p>
          <a:p>
            <a:pPr marL="342900" indent="-342900">
              <a:buFontTx/>
              <a:buAutoNum type="arabicPeriod"/>
            </a:pPr>
            <a:endParaRPr lang="en-GB" sz="2400" b="1" dirty="0">
              <a:solidFill>
                <a:schemeClr val="tx2"/>
              </a:solidFill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  <a:p>
            <a:r>
              <a:rPr lang="en-GB" sz="2400" b="1" dirty="0">
                <a:solidFill>
                  <a:schemeClr val="tx2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3. </a:t>
            </a:r>
            <a:r>
              <a:rPr lang="en-GB" sz="2400" b="1" i="0" dirty="0">
                <a:solidFill>
                  <a:schemeClr val="tx2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Comparing the churn rates between user segments</a:t>
            </a:r>
          </a:p>
          <a:p>
            <a:endParaRPr lang="en-GB" sz="2400" b="1" dirty="0">
              <a:solidFill>
                <a:schemeClr val="tx2"/>
              </a:solidFill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i="0" dirty="0">
                <a:solidFill>
                  <a:schemeClr val="tx2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Which segment of users should the company focus on expanding?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5743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ape 299">
            <a:extLst>
              <a:ext uri="{FF2B5EF4-FFF2-40B4-BE49-F238E27FC236}">
                <a16:creationId xmlns:a16="http://schemas.microsoft.com/office/drawing/2014/main" id="{20BBE5D7-84C3-B3BA-37B9-B26223E782B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95539" y="505749"/>
            <a:ext cx="2699700" cy="56776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602F212-BF6A-B09A-DD93-F1A6C1767EEB}"/>
              </a:ext>
            </a:extLst>
          </p:cNvPr>
          <p:cNvSpPr txBox="1"/>
          <p:nvPr/>
        </p:nvSpPr>
        <p:spPr>
          <a:xfrm>
            <a:off x="1252024" y="3235569"/>
            <a:ext cx="99581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1. GETTING TO KNOW THE COMPANY</a:t>
            </a:r>
          </a:p>
        </p:txBody>
      </p:sp>
    </p:spTree>
    <p:extLst>
      <p:ext uri="{BB962C8B-B14F-4D97-AF65-F5344CB8AC3E}">
        <p14:creationId xmlns:p14="http://schemas.microsoft.com/office/powerpoint/2010/main" val="1527825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hape 299">
            <a:extLst>
              <a:ext uri="{FF2B5EF4-FFF2-40B4-BE49-F238E27FC236}">
                <a16:creationId xmlns:a16="http://schemas.microsoft.com/office/drawing/2014/main" id="{666D7D67-E1E9-EBED-B272-BA892D3E1BC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3115" y="470017"/>
            <a:ext cx="2699700" cy="56776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390BA9-CF36-82AD-161A-A191CF7BA298}"/>
              </a:ext>
            </a:extLst>
          </p:cNvPr>
          <p:cNvSpPr txBox="1"/>
          <p:nvPr/>
        </p:nvSpPr>
        <p:spPr>
          <a:xfrm>
            <a:off x="858131" y="1871003"/>
            <a:ext cx="9875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/>
              <a:t> </a:t>
            </a:r>
          </a:p>
        </p:txBody>
      </p:sp>
      <p:sp>
        <p:nvSpPr>
          <p:cNvPr id="2" name="Shape 323">
            <a:extLst>
              <a:ext uri="{FF2B5EF4-FFF2-40B4-BE49-F238E27FC236}">
                <a16:creationId xmlns:a16="http://schemas.microsoft.com/office/drawing/2014/main" id="{ABBBBB03-08C9-8B66-8623-87E50D46A783}"/>
              </a:ext>
            </a:extLst>
          </p:cNvPr>
          <p:cNvSpPr txBox="1"/>
          <p:nvPr/>
        </p:nvSpPr>
        <p:spPr>
          <a:xfrm>
            <a:off x="7162643" y="1568465"/>
            <a:ext cx="4465291" cy="2331141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400" dirty="0">
                <a:latin typeface="Monaco"/>
              </a:rPr>
              <a:t>--Taking a look at the data and identifying the segments</a:t>
            </a:r>
          </a:p>
          <a:p>
            <a:endParaRPr lang="en-GB" sz="1400" dirty="0">
              <a:latin typeface="Monaco"/>
            </a:endParaRPr>
          </a:p>
          <a:p>
            <a:r>
              <a:rPr lang="en-GB" sz="1400" b="0" dirty="0">
                <a:effectLst/>
                <a:latin typeface="Monaco"/>
              </a:rPr>
              <a:t>SELECT *</a:t>
            </a:r>
          </a:p>
          <a:p>
            <a:r>
              <a:rPr lang="en-GB" sz="1400" b="0" dirty="0">
                <a:effectLst/>
                <a:latin typeface="Monaco"/>
              </a:rPr>
              <a:t>FROM subscriptions</a:t>
            </a:r>
          </a:p>
          <a:p>
            <a:r>
              <a:rPr lang="en-GB" sz="1400" b="0" dirty="0">
                <a:effectLst/>
                <a:latin typeface="Monaco"/>
              </a:rPr>
              <a:t>LIMIT 100;</a:t>
            </a:r>
          </a:p>
          <a:p>
            <a:endParaRPr lang="en-GB" sz="1400" dirty="0">
              <a:latin typeface="Monaco"/>
            </a:endParaRPr>
          </a:p>
          <a:p>
            <a:r>
              <a:rPr lang="en-GB" sz="1400" b="0" dirty="0">
                <a:effectLst/>
                <a:latin typeface="Monaco"/>
              </a:rPr>
              <a:t>SELECT DISTINCT(segment)</a:t>
            </a:r>
          </a:p>
          <a:p>
            <a:r>
              <a:rPr lang="en-GB" sz="1400" b="0" dirty="0">
                <a:effectLst/>
                <a:latin typeface="Monaco"/>
              </a:rPr>
              <a:t>FROM subscriptions;</a:t>
            </a:r>
          </a:p>
          <a:p>
            <a:endParaRPr lang="en-GB" sz="1600" b="0" dirty="0">
              <a:effectLst/>
              <a:latin typeface="Monaco"/>
            </a:endParaRPr>
          </a:p>
          <a:p>
            <a:br>
              <a:rPr lang="en-GB" sz="1600" b="0" dirty="0">
                <a:effectLst/>
                <a:latin typeface="Monaco"/>
              </a:rPr>
            </a:br>
            <a:endParaRPr sz="9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0A8E190-42DA-1AFE-FB59-6822996473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964695"/>
              </p:ext>
            </p:extLst>
          </p:nvPr>
        </p:nvGraphicFramePr>
        <p:xfrm>
          <a:off x="941411" y="4340667"/>
          <a:ext cx="5436543" cy="183799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08305">
                  <a:extLst>
                    <a:ext uri="{9D8B030D-6E8A-4147-A177-3AD203B41FA5}">
                      <a16:colId xmlns:a16="http://schemas.microsoft.com/office/drawing/2014/main" val="1593588489"/>
                    </a:ext>
                  </a:extLst>
                </a:gridCol>
                <a:gridCol w="2148958">
                  <a:extLst>
                    <a:ext uri="{9D8B030D-6E8A-4147-A177-3AD203B41FA5}">
                      <a16:colId xmlns:a16="http://schemas.microsoft.com/office/drawing/2014/main" val="2095965357"/>
                    </a:ext>
                  </a:extLst>
                </a:gridCol>
                <a:gridCol w="1841246">
                  <a:extLst>
                    <a:ext uri="{9D8B030D-6E8A-4147-A177-3AD203B41FA5}">
                      <a16:colId xmlns:a16="http://schemas.microsoft.com/office/drawing/2014/main" val="432499070"/>
                    </a:ext>
                  </a:extLst>
                </a:gridCol>
                <a:gridCol w="1038034">
                  <a:extLst>
                    <a:ext uri="{9D8B030D-6E8A-4147-A177-3AD203B41FA5}">
                      <a16:colId xmlns:a16="http://schemas.microsoft.com/office/drawing/2014/main" val="15079097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bg1"/>
                          </a:solidFill>
                          <a:effectLst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err="1">
                          <a:solidFill>
                            <a:schemeClr val="bg1"/>
                          </a:solidFill>
                          <a:effectLst/>
                        </a:rPr>
                        <a:t>subscription_start</a:t>
                      </a:r>
                      <a:endParaRPr lang="en-GB" sz="14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err="1">
                          <a:solidFill>
                            <a:schemeClr val="bg1"/>
                          </a:solidFill>
                          <a:effectLst/>
                        </a:rPr>
                        <a:t>subscription_end</a:t>
                      </a:r>
                      <a:endParaRPr lang="en-GB" sz="14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bg1"/>
                          </a:solidFill>
                          <a:effectLst/>
                        </a:rPr>
                        <a:t>segment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426878"/>
                  </a:ext>
                </a:extLst>
              </a:tr>
              <a:tr h="313991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  <a:effectLst/>
                        </a:rPr>
                        <a:t>2016-12-01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  <a:effectLst/>
                        </a:rPr>
                        <a:t>2017-02-01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  <a:effectLst/>
                        </a:rPr>
                        <a:t>87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61772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solidFill>
                            <a:schemeClr val="tx1"/>
                          </a:solidFill>
                          <a:effectLst/>
                        </a:rPr>
                        <a:t>2016-12-01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  <a:effectLst/>
                        </a:rPr>
                        <a:t>2017-01-24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solidFill>
                            <a:schemeClr val="tx1"/>
                          </a:solidFill>
                          <a:effectLst/>
                        </a:rPr>
                        <a:t>87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0864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solidFill>
                            <a:schemeClr val="tx1"/>
                          </a:solidFill>
                          <a:effectLst/>
                        </a:rPr>
                        <a:t>2016-12-01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  <a:effectLst/>
                        </a:rPr>
                        <a:t>2017-03-07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  <a:effectLst/>
                        </a:rPr>
                        <a:t>87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8766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solidFill>
                            <a:schemeClr val="tx1"/>
                          </a:solidFill>
                          <a:effectLst/>
                        </a:rPr>
                        <a:t>2016-12-01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  <a:effectLst/>
                        </a:rPr>
                        <a:t>2017-02-12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  <a:effectLst/>
                        </a:rPr>
                        <a:t>87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60951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solidFill>
                            <a:schemeClr val="tx1"/>
                          </a:solidFill>
                          <a:effectLst/>
                        </a:rPr>
                        <a:t>2016-12-01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  <a:effectLst/>
                        </a:rPr>
                        <a:t>2017-03-09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  <a:effectLst/>
                        </a:rPr>
                        <a:t>87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4412055"/>
                  </a:ext>
                </a:extLst>
              </a:tr>
            </a:tbl>
          </a:graphicData>
        </a:graphic>
      </p:graphicFrame>
      <p:sp>
        <p:nvSpPr>
          <p:cNvPr id="7" name="Shape 324">
            <a:extLst>
              <a:ext uri="{FF2B5EF4-FFF2-40B4-BE49-F238E27FC236}">
                <a16:creationId xmlns:a16="http://schemas.microsoft.com/office/drawing/2014/main" id="{9A15D6C1-5B94-8D4F-1C84-CDB20C3398F0}"/>
              </a:ext>
            </a:extLst>
          </p:cNvPr>
          <p:cNvSpPr txBox="1"/>
          <p:nvPr/>
        </p:nvSpPr>
        <p:spPr>
          <a:xfrm>
            <a:off x="941412" y="1568464"/>
            <a:ext cx="5436542" cy="266736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dirty="0">
                <a:solidFill>
                  <a:schemeClr val="tx2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With a quick look at the subscriptions table we can see it has four columns: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GB" sz="1600" dirty="0">
              <a:solidFill>
                <a:schemeClr val="tx2">
                  <a:lumMod val="7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- the subscription id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subscription_start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the start date of the subscription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subscription_end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the end date of the subscription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segment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- this identifies which segment the subscription owner belongs to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600" dirty="0">
              <a:solidFill>
                <a:schemeClr val="tx2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>
                <a:solidFill>
                  <a:schemeClr val="tx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There are two different segments: 87 and 30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815478-9474-1EBE-FEAF-6E44C049D8BD}"/>
              </a:ext>
            </a:extLst>
          </p:cNvPr>
          <p:cNvSpPr txBox="1"/>
          <p:nvPr/>
        </p:nvSpPr>
        <p:spPr>
          <a:xfrm>
            <a:off x="858131" y="1221640"/>
            <a:ext cx="349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i="0" dirty="0">
                <a:solidFill>
                  <a:schemeClr val="tx2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What segments of users exist?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DA6E07B-5CB9-2DB7-5952-3C65457C9C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580794"/>
              </p:ext>
            </p:extLst>
          </p:nvPr>
        </p:nvGraphicFramePr>
        <p:xfrm>
          <a:off x="7162643" y="4447736"/>
          <a:ext cx="4465291" cy="9144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465291">
                  <a:extLst>
                    <a:ext uri="{9D8B030D-6E8A-4147-A177-3AD203B41FA5}">
                      <a16:colId xmlns:a16="http://schemas.microsoft.com/office/drawing/2014/main" val="18114535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bg1"/>
                          </a:solidFill>
                          <a:effectLst/>
                        </a:rPr>
                        <a:t>segment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992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ysClr val="windowText" lastClr="000000"/>
                          </a:solidFill>
                          <a:effectLst/>
                        </a:rPr>
                        <a:t>87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3503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ysClr val="windowText" lastClr="000000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0871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644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54F094-1854-E4C4-8BFF-C84B6AF63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hape 299">
            <a:extLst>
              <a:ext uri="{FF2B5EF4-FFF2-40B4-BE49-F238E27FC236}">
                <a16:creationId xmlns:a16="http://schemas.microsoft.com/office/drawing/2014/main" id="{3490F2A4-B967-11D7-79B9-D47A8C23CF3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3115" y="470017"/>
            <a:ext cx="2699700" cy="56776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2E7190-2C2A-1B62-B88A-5CDC46CC449E}"/>
              </a:ext>
            </a:extLst>
          </p:cNvPr>
          <p:cNvSpPr txBox="1"/>
          <p:nvPr/>
        </p:nvSpPr>
        <p:spPr>
          <a:xfrm>
            <a:off x="858131" y="1871003"/>
            <a:ext cx="9875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/>
              <a:t> </a:t>
            </a:r>
          </a:p>
        </p:txBody>
      </p:sp>
      <p:sp>
        <p:nvSpPr>
          <p:cNvPr id="2" name="Shape 323">
            <a:extLst>
              <a:ext uri="{FF2B5EF4-FFF2-40B4-BE49-F238E27FC236}">
                <a16:creationId xmlns:a16="http://schemas.microsoft.com/office/drawing/2014/main" id="{586A6C97-65ED-0EC4-3546-A83483DA53EF}"/>
              </a:ext>
            </a:extLst>
          </p:cNvPr>
          <p:cNvSpPr txBox="1"/>
          <p:nvPr/>
        </p:nvSpPr>
        <p:spPr>
          <a:xfrm>
            <a:off x="7216431" y="2146413"/>
            <a:ext cx="4465291" cy="2331141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400" b="0" dirty="0">
                <a:effectLst/>
                <a:latin typeface="Monaco"/>
              </a:rPr>
              <a:t>SELECT MIN(</a:t>
            </a:r>
            <a:r>
              <a:rPr lang="en-GB" sz="1400" b="0" dirty="0" err="1">
                <a:effectLst/>
                <a:latin typeface="Monaco"/>
              </a:rPr>
              <a:t>subscription_start</a:t>
            </a:r>
            <a:r>
              <a:rPr lang="en-GB" sz="1400" b="0" dirty="0">
                <a:effectLst/>
                <a:latin typeface="Monaco"/>
              </a:rPr>
              <a:t>) as </a:t>
            </a:r>
            <a:r>
              <a:rPr lang="en-GB" sz="1400" b="0" dirty="0" err="1">
                <a:effectLst/>
                <a:latin typeface="Monaco"/>
              </a:rPr>
              <a:t>min_subs_start</a:t>
            </a:r>
            <a:r>
              <a:rPr lang="en-GB" sz="1400" b="0" dirty="0">
                <a:effectLst/>
                <a:latin typeface="Monaco"/>
              </a:rPr>
              <a:t>, MAX(</a:t>
            </a:r>
            <a:r>
              <a:rPr lang="en-GB" sz="1400" b="0" dirty="0" err="1">
                <a:effectLst/>
                <a:latin typeface="Monaco"/>
              </a:rPr>
              <a:t>subscription_start</a:t>
            </a:r>
            <a:r>
              <a:rPr lang="en-GB" sz="1400" b="0" dirty="0">
                <a:effectLst/>
                <a:latin typeface="Monaco"/>
              </a:rPr>
              <a:t>) as </a:t>
            </a:r>
            <a:r>
              <a:rPr lang="en-GB" sz="1400" b="0" dirty="0" err="1">
                <a:effectLst/>
                <a:latin typeface="Monaco"/>
              </a:rPr>
              <a:t>max_subs_start</a:t>
            </a:r>
            <a:endParaRPr lang="en-GB" sz="1400" b="0" dirty="0">
              <a:effectLst/>
              <a:latin typeface="Monaco"/>
            </a:endParaRPr>
          </a:p>
          <a:p>
            <a:r>
              <a:rPr lang="en-GB" sz="1400" b="0" dirty="0">
                <a:effectLst/>
                <a:latin typeface="Monaco"/>
              </a:rPr>
              <a:t>FROM subscriptions;</a:t>
            </a:r>
          </a:p>
          <a:p>
            <a:endParaRPr lang="en-GB" sz="1600" b="0" dirty="0">
              <a:effectLst/>
              <a:latin typeface="Monaco"/>
            </a:endParaRPr>
          </a:p>
          <a:p>
            <a:br>
              <a:rPr lang="en-GB" sz="1600" b="0" dirty="0">
                <a:effectLst/>
                <a:latin typeface="Monaco"/>
              </a:rPr>
            </a:br>
            <a:endParaRPr sz="9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" name="Shape 324">
            <a:extLst>
              <a:ext uri="{FF2B5EF4-FFF2-40B4-BE49-F238E27FC236}">
                <a16:creationId xmlns:a16="http://schemas.microsoft.com/office/drawing/2014/main" id="{B265BD91-31E9-D583-44F2-A193A50C189B}"/>
              </a:ext>
            </a:extLst>
          </p:cNvPr>
          <p:cNvSpPr txBox="1"/>
          <p:nvPr/>
        </p:nvSpPr>
        <p:spPr>
          <a:xfrm>
            <a:off x="858130" y="2146413"/>
            <a:ext cx="5436542" cy="2331141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kumimoji="0" lang="en-GB" altLang="en-US" sz="16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Codeflix</a:t>
            </a: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has been operating for four whole months (December 2016–March 2017).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GB" altLang="en-US" sz="1600" dirty="0">
              <a:solidFill>
                <a:schemeClr val="tx2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Considering that the company requires a minimum subscription of 31 days, we have enough information to calculate the churn rate for January, February and March 2017.</a:t>
            </a:r>
            <a:endParaRPr lang="en-GB" sz="1600" dirty="0">
              <a:solidFill>
                <a:schemeClr val="tx2">
                  <a:lumMod val="7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ADFBF0-A0AE-BF98-7BBD-207491BE9309}"/>
              </a:ext>
            </a:extLst>
          </p:cNvPr>
          <p:cNvSpPr txBox="1"/>
          <p:nvPr/>
        </p:nvSpPr>
        <p:spPr>
          <a:xfrm>
            <a:off x="858130" y="1563438"/>
            <a:ext cx="3996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i="0" dirty="0">
                <a:solidFill>
                  <a:schemeClr val="tx2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Operating months and churn rate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14BAEE2-5D55-7601-7BAB-8878F619E1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906227"/>
              </p:ext>
            </p:extLst>
          </p:nvPr>
        </p:nvGraphicFramePr>
        <p:xfrm>
          <a:off x="4586014" y="5066205"/>
          <a:ext cx="3417316" cy="7315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89862">
                  <a:extLst>
                    <a:ext uri="{9D8B030D-6E8A-4147-A177-3AD203B41FA5}">
                      <a16:colId xmlns:a16="http://schemas.microsoft.com/office/drawing/2014/main" val="2734649009"/>
                    </a:ext>
                  </a:extLst>
                </a:gridCol>
                <a:gridCol w="1727454">
                  <a:extLst>
                    <a:ext uri="{9D8B030D-6E8A-4147-A177-3AD203B41FA5}">
                      <a16:colId xmlns:a16="http://schemas.microsoft.com/office/drawing/2014/main" val="34983422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b="1" dirty="0" err="1">
                          <a:solidFill>
                            <a:schemeClr val="bg1"/>
                          </a:solidFill>
                          <a:effectLst/>
                        </a:rPr>
                        <a:t>min_subs_start</a:t>
                      </a:r>
                      <a:endParaRPr lang="en-GB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err="1">
                          <a:solidFill>
                            <a:schemeClr val="bg1"/>
                          </a:solidFill>
                          <a:effectLst/>
                        </a:rPr>
                        <a:t>max_subs_start</a:t>
                      </a:r>
                      <a:endParaRPr lang="en-GB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8763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  <a:effectLst/>
                        </a:rPr>
                        <a:t>2016-12-01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  <a:effectLst/>
                        </a:rPr>
                        <a:t>2017-03-30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440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0707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451241-BDD3-8C82-1EDC-99DBD941D1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ape 299">
            <a:extLst>
              <a:ext uri="{FF2B5EF4-FFF2-40B4-BE49-F238E27FC236}">
                <a16:creationId xmlns:a16="http://schemas.microsoft.com/office/drawing/2014/main" id="{82E403BC-C0AA-2F31-6C21-F5F35D90F17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95539" y="505749"/>
            <a:ext cx="2699700" cy="56776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30B9FAE-28CD-D608-969A-CCD5BA65B54E}"/>
              </a:ext>
            </a:extLst>
          </p:cNvPr>
          <p:cNvSpPr txBox="1"/>
          <p:nvPr/>
        </p:nvSpPr>
        <p:spPr>
          <a:xfrm>
            <a:off x="1252024" y="3235569"/>
            <a:ext cx="87687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2. OVERALL CHURN RATE TREND</a:t>
            </a:r>
          </a:p>
        </p:txBody>
      </p:sp>
    </p:spTree>
    <p:extLst>
      <p:ext uri="{BB962C8B-B14F-4D97-AF65-F5344CB8AC3E}">
        <p14:creationId xmlns:p14="http://schemas.microsoft.com/office/powerpoint/2010/main" val="3073858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A57E98-1D3C-44F7-9D1A-049E08A9B4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hape 299">
            <a:extLst>
              <a:ext uri="{FF2B5EF4-FFF2-40B4-BE49-F238E27FC236}">
                <a16:creationId xmlns:a16="http://schemas.microsoft.com/office/drawing/2014/main" id="{A653185F-60DE-550F-DFFB-DC249D16856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3115" y="470017"/>
            <a:ext cx="2699700" cy="56776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6E1B69-519B-EC65-3B9B-99FD089ECAB0}"/>
              </a:ext>
            </a:extLst>
          </p:cNvPr>
          <p:cNvSpPr txBox="1"/>
          <p:nvPr/>
        </p:nvSpPr>
        <p:spPr>
          <a:xfrm>
            <a:off x="858131" y="1871003"/>
            <a:ext cx="9875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/>
              <a:t> </a:t>
            </a:r>
          </a:p>
        </p:txBody>
      </p:sp>
      <p:sp>
        <p:nvSpPr>
          <p:cNvPr id="2" name="Shape 323">
            <a:extLst>
              <a:ext uri="{FF2B5EF4-FFF2-40B4-BE49-F238E27FC236}">
                <a16:creationId xmlns:a16="http://schemas.microsoft.com/office/drawing/2014/main" id="{AB6B21FD-604A-7E7C-657A-F4001056D669}"/>
              </a:ext>
            </a:extLst>
          </p:cNvPr>
          <p:cNvSpPr txBox="1"/>
          <p:nvPr/>
        </p:nvSpPr>
        <p:spPr>
          <a:xfrm>
            <a:off x="7162643" y="1568465"/>
            <a:ext cx="4465291" cy="395827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400" b="0" dirty="0">
                <a:effectLst/>
                <a:latin typeface="Monaco"/>
              </a:rPr>
              <a:t>WITH months AS (</a:t>
            </a:r>
          </a:p>
          <a:p>
            <a:r>
              <a:rPr lang="en-GB" sz="1400" b="0" dirty="0">
                <a:effectLst/>
                <a:latin typeface="Monaco"/>
              </a:rPr>
              <a:t>  SELECT</a:t>
            </a:r>
          </a:p>
          <a:p>
            <a:r>
              <a:rPr lang="en-GB" sz="1400" b="0" dirty="0">
                <a:effectLst/>
                <a:latin typeface="Monaco"/>
              </a:rPr>
              <a:t>  '2017-01-01' as </a:t>
            </a:r>
            <a:r>
              <a:rPr lang="en-GB" sz="1400" b="0" dirty="0" err="1">
                <a:effectLst/>
                <a:latin typeface="Monaco"/>
              </a:rPr>
              <a:t>first_day</a:t>
            </a:r>
            <a:r>
              <a:rPr lang="en-GB" sz="1400" b="0" dirty="0">
                <a:effectLst/>
                <a:latin typeface="Monaco"/>
              </a:rPr>
              <a:t>,</a:t>
            </a:r>
          </a:p>
          <a:p>
            <a:r>
              <a:rPr lang="en-GB" sz="1400" b="0" dirty="0">
                <a:effectLst/>
                <a:latin typeface="Monaco"/>
              </a:rPr>
              <a:t>  '2017-01-31' as </a:t>
            </a:r>
            <a:r>
              <a:rPr lang="en-GB" sz="1400" b="0" dirty="0" err="1">
                <a:effectLst/>
                <a:latin typeface="Monaco"/>
              </a:rPr>
              <a:t>last_day</a:t>
            </a:r>
            <a:endParaRPr lang="en-GB" sz="1400" b="0" dirty="0">
              <a:effectLst/>
              <a:latin typeface="Monaco"/>
            </a:endParaRPr>
          </a:p>
          <a:p>
            <a:r>
              <a:rPr lang="en-GB" sz="1400" b="0" dirty="0">
                <a:effectLst/>
                <a:latin typeface="Monaco"/>
              </a:rPr>
              <a:t>  FROM subscriptions</a:t>
            </a:r>
          </a:p>
          <a:p>
            <a:r>
              <a:rPr lang="en-GB" sz="1400" b="0" dirty="0">
                <a:effectLst/>
                <a:latin typeface="Monaco"/>
              </a:rPr>
              <a:t>  UNION</a:t>
            </a:r>
          </a:p>
          <a:p>
            <a:r>
              <a:rPr lang="en-GB" sz="1400" b="0" dirty="0">
                <a:effectLst/>
                <a:latin typeface="Monaco"/>
              </a:rPr>
              <a:t>  SELECT</a:t>
            </a:r>
          </a:p>
          <a:p>
            <a:r>
              <a:rPr lang="en-GB" sz="1400" b="0" dirty="0">
                <a:effectLst/>
                <a:latin typeface="Monaco"/>
              </a:rPr>
              <a:t>  '2017-02-01' as </a:t>
            </a:r>
            <a:r>
              <a:rPr lang="en-GB" sz="1400" b="0" dirty="0" err="1">
                <a:effectLst/>
                <a:latin typeface="Monaco"/>
              </a:rPr>
              <a:t>first_day</a:t>
            </a:r>
            <a:r>
              <a:rPr lang="en-GB" sz="1400" b="0" dirty="0">
                <a:effectLst/>
                <a:latin typeface="Monaco"/>
              </a:rPr>
              <a:t>,</a:t>
            </a:r>
          </a:p>
          <a:p>
            <a:r>
              <a:rPr lang="en-GB" sz="1400" b="0" dirty="0">
                <a:effectLst/>
                <a:latin typeface="Monaco"/>
              </a:rPr>
              <a:t>  '2017-02-28' as </a:t>
            </a:r>
            <a:r>
              <a:rPr lang="en-GB" sz="1400" b="0" dirty="0" err="1">
                <a:effectLst/>
                <a:latin typeface="Monaco"/>
              </a:rPr>
              <a:t>last_day</a:t>
            </a:r>
            <a:endParaRPr lang="en-GB" sz="1400" b="0" dirty="0">
              <a:effectLst/>
              <a:latin typeface="Monaco"/>
            </a:endParaRPr>
          </a:p>
          <a:p>
            <a:r>
              <a:rPr lang="en-GB" sz="1400" b="0" dirty="0">
                <a:effectLst/>
                <a:latin typeface="Monaco"/>
              </a:rPr>
              <a:t>  FROM subscriptions</a:t>
            </a:r>
          </a:p>
          <a:p>
            <a:r>
              <a:rPr lang="en-GB" sz="1400" b="0" dirty="0">
                <a:effectLst/>
                <a:latin typeface="Monaco"/>
              </a:rPr>
              <a:t>  UNION</a:t>
            </a:r>
          </a:p>
          <a:p>
            <a:r>
              <a:rPr lang="en-GB" sz="1400" b="0" dirty="0">
                <a:effectLst/>
                <a:latin typeface="Monaco"/>
              </a:rPr>
              <a:t>  SELECT</a:t>
            </a:r>
          </a:p>
          <a:p>
            <a:r>
              <a:rPr lang="en-GB" sz="1400" b="0" dirty="0">
                <a:effectLst/>
                <a:latin typeface="Monaco"/>
              </a:rPr>
              <a:t>  '2017-03-01' as </a:t>
            </a:r>
            <a:r>
              <a:rPr lang="en-GB" sz="1400" b="0" dirty="0" err="1">
                <a:effectLst/>
                <a:latin typeface="Monaco"/>
              </a:rPr>
              <a:t>first_day</a:t>
            </a:r>
            <a:r>
              <a:rPr lang="en-GB" sz="1400" b="0" dirty="0">
                <a:effectLst/>
                <a:latin typeface="Monaco"/>
              </a:rPr>
              <a:t>,</a:t>
            </a:r>
          </a:p>
          <a:p>
            <a:r>
              <a:rPr lang="en-GB" sz="1400" b="0" dirty="0">
                <a:effectLst/>
                <a:latin typeface="Monaco"/>
              </a:rPr>
              <a:t>  '2017-03-31' as </a:t>
            </a:r>
            <a:r>
              <a:rPr lang="en-GB" sz="1400" b="0" dirty="0" err="1">
                <a:effectLst/>
                <a:latin typeface="Monaco"/>
              </a:rPr>
              <a:t>last_day</a:t>
            </a:r>
            <a:endParaRPr lang="en-GB" sz="1400" b="0" dirty="0">
              <a:effectLst/>
              <a:latin typeface="Monaco"/>
            </a:endParaRPr>
          </a:p>
          <a:p>
            <a:r>
              <a:rPr lang="en-GB" sz="1400" b="0" dirty="0">
                <a:effectLst/>
                <a:latin typeface="Monaco"/>
              </a:rPr>
              <a:t>  FROM subscriptions</a:t>
            </a:r>
          </a:p>
          <a:p>
            <a:r>
              <a:rPr lang="en-GB" sz="1400" b="0" dirty="0">
                <a:effectLst/>
                <a:latin typeface="Monaco"/>
              </a:rPr>
              <a:t>) SELECT *</a:t>
            </a:r>
          </a:p>
          <a:p>
            <a:r>
              <a:rPr lang="en-GB" sz="1400" dirty="0">
                <a:latin typeface="Monaco"/>
              </a:rPr>
              <a:t>FROM months;</a:t>
            </a:r>
            <a:endParaRPr lang="en-GB" sz="1400" b="0" dirty="0">
              <a:effectLst/>
              <a:latin typeface="Monaco"/>
            </a:endParaRPr>
          </a:p>
          <a:p>
            <a:endParaRPr lang="en-GB" sz="1600" b="0" dirty="0">
              <a:effectLst/>
              <a:latin typeface="Monaco"/>
            </a:endParaRPr>
          </a:p>
          <a:p>
            <a:br>
              <a:rPr lang="en-GB" sz="1600" b="0" dirty="0">
                <a:effectLst/>
                <a:latin typeface="Monaco"/>
              </a:rPr>
            </a:br>
            <a:endParaRPr sz="9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" name="Shape 324">
            <a:extLst>
              <a:ext uri="{FF2B5EF4-FFF2-40B4-BE49-F238E27FC236}">
                <a16:creationId xmlns:a16="http://schemas.microsoft.com/office/drawing/2014/main" id="{426FF882-A945-127A-749B-8B2CFAA043F3}"/>
              </a:ext>
            </a:extLst>
          </p:cNvPr>
          <p:cNvSpPr txBox="1"/>
          <p:nvPr/>
        </p:nvSpPr>
        <p:spPr>
          <a:xfrm>
            <a:off x="941412" y="1739405"/>
            <a:ext cx="5436542" cy="2398418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We create a temporary table named ‘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months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’ that contains only two columns: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altLang="en-US" sz="1600" dirty="0">
              <a:solidFill>
                <a:schemeClr val="tx2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lvl="0" indent="-285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first_day</a:t>
            </a:r>
            <a:r>
              <a:rPr lang="en-US" altLang="en-US" sz="1600" dirty="0">
                <a:solidFill>
                  <a:schemeClr val="tx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date format of the first day of each month</a:t>
            </a:r>
          </a:p>
          <a:p>
            <a:pPr marL="285750" lvl="0" indent="-285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last_day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date format of the last day of each month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altLang="en-US" sz="1600" dirty="0">
              <a:solidFill>
                <a:schemeClr val="tx2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Now we can figure out which id users have been active or cancelled each month.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869906-110F-E127-E614-68EFABB15A9A}"/>
              </a:ext>
            </a:extLst>
          </p:cNvPr>
          <p:cNvSpPr txBox="1"/>
          <p:nvPr/>
        </p:nvSpPr>
        <p:spPr>
          <a:xfrm>
            <a:off x="858131" y="1221640"/>
            <a:ext cx="349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i="0" dirty="0">
                <a:solidFill>
                  <a:schemeClr val="tx2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CTE table month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3C02007-A5F8-8B1D-4AC5-AD4AEA86D6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174287"/>
              </p:ext>
            </p:extLst>
          </p:nvPr>
        </p:nvGraphicFramePr>
        <p:xfrm>
          <a:off x="1568350" y="4418166"/>
          <a:ext cx="4182666" cy="1463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16755">
                  <a:extLst>
                    <a:ext uri="{9D8B030D-6E8A-4147-A177-3AD203B41FA5}">
                      <a16:colId xmlns:a16="http://schemas.microsoft.com/office/drawing/2014/main" val="598700870"/>
                    </a:ext>
                  </a:extLst>
                </a:gridCol>
                <a:gridCol w="2265911">
                  <a:extLst>
                    <a:ext uri="{9D8B030D-6E8A-4147-A177-3AD203B41FA5}">
                      <a16:colId xmlns:a16="http://schemas.microsoft.com/office/drawing/2014/main" val="17620132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b="1" dirty="0" err="1">
                          <a:solidFill>
                            <a:schemeClr val="bg1"/>
                          </a:solidFill>
                          <a:effectLst/>
                        </a:rPr>
                        <a:t>first_day</a:t>
                      </a:r>
                      <a:endParaRPr lang="en-GB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err="1">
                          <a:solidFill>
                            <a:schemeClr val="bg1"/>
                          </a:solidFill>
                          <a:effectLst/>
                        </a:rPr>
                        <a:t>last_day</a:t>
                      </a:r>
                      <a:endParaRPr lang="en-GB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2188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chemeClr val="tx1"/>
                          </a:solidFill>
                          <a:effectLst/>
                        </a:rPr>
                        <a:t>2017-01-01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  <a:effectLst/>
                        </a:rPr>
                        <a:t>2017-01-31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34601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chemeClr val="tx1"/>
                          </a:solidFill>
                          <a:effectLst/>
                        </a:rPr>
                        <a:t>2017-02-01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chemeClr val="tx1"/>
                          </a:solidFill>
                          <a:effectLst/>
                        </a:rPr>
                        <a:t>2017-02-28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1014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chemeClr val="tx1"/>
                          </a:solidFill>
                          <a:effectLst/>
                        </a:rPr>
                        <a:t>2017-03-01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  <a:effectLst/>
                        </a:rPr>
                        <a:t>2017-03-31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1863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7506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D44DC6-E58D-3362-CF72-557228E861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hape 299">
            <a:extLst>
              <a:ext uri="{FF2B5EF4-FFF2-40B4-BE49-F238E27FC236}">
                <a16:creationId xmlns:a16="http://schemas.microsoft.com/office/drawing/2014/main" id="{8B8775FE-ABF9-981F-FE94-3A6C305E120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3115" y="470017"/>
            <a:ext cx="2699700" cy="56776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D3BAAA-DB9F-700D-C5E8-50883B5C1457}"/>
              </a:ext>
            </a:extLst>
          </p:cNvPr>
          <p:cNvSpPr txBox="1"/>
          <p:nvPr/>
        </p:nvSpPr>
        <p:spPr>
          <a:xfrm>
            <a:off x="858131" y="1871003"/>
            <a:ext cx="9875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/>
              <a:t> </a:t>
            </a:r>
          </a:p>
        </p:txBody>
      </p:sp>
      <p:sp>
        <p:nvSpPr>
          <p:cNvPr id="2" name="Shape 323">
            <a:extLst>
              <a:ext uri="{FF2B5EF4-FFF2-40B4-BE49-F238E27FC236}">
                <a16:creationId xmlns:a16="http://schemas.microsoft.com/office/drawing/2014/main" id="{F938F385-41DA-E48E-26C1-68A4BCACF887}"/>
              </a:ext>
            </a:extLst>
          </p:cNvPr>
          <p:cNvSpPr txBox="1"/>
          <p:nvPr/>
        </p:nvSpPr>
        <p:spPr>
          <a:xfrm>
            <a:off x="7162643" y="1568465"/>
            <a:ext cx="4465291" cy="395827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400" b="0" dirty="0">
                <a:effectLst/>
                <a:latin typeface="Monaco"/>
              </a:rPr>
              <a:t>-- Continuation of the code</a:t>
            </a:r>
          </a:p>
          <a:p>
            <a:r>
              <a:rPr lang="en-GB" sz="1400" b="0" dirty="0">
                <a:effectLst/>
                <a:latin typeface="Monaco"/>
              </a:rPr>
              <a:t>…</a:t>
            </a:r>
          </a:p>
          <a:p>
            <a:r>
              <a:rPr lang="en-GB" sz="1400" b="0" dirty="0">
                <a:effectLst/>
                <a:latin typeface="Monaco"/>
              </a:rPr>
              <a:t>  '2017-03-01' as </a:t>
            </a:r>
            <a:r>
              <a:rPr lang="en-GB" sz="1400" b="0" dirty="0" err="1">
                <a:effectLst/>
                <a:latin typeface="Monaco"/>
              </a:rPr>
              <a:t>first_day</a:t>
            </a:r>
            <a:r>
              <a:rPr lang="en-GB" sz="1400" b="0" dirty="0">
                <a:effectLst/>
                <a:latin typeface="Monaco"/>
              </a:rPr>
              <a:t>,</a:t>
            </a:r>
          </a:p>
          <a:p>
            <a:r>
              <a:rPr lang="en-GB" sz="1400" b="0" dirty="0">
                <a:effectLst/>
                <a:latin typeface="Monaco"/>
              </a:rPr>
              <a:t>  '2017-03-31' as </a:t>
            </a:r>
            <a:r>
              <a:rPr lang="en-GB" sz="1400" b="0" dirty="0" err="1">
                <a:effectLst/>
                <a:latin typeface="Monaco"/>
              </a:rPr>
              <a:t>last_day</a:t>
            </a:r>
            <a:endParaRPr lang="en-GB" sz="1400" b="0" dirty="0">
              <a:effectLst/>
              <a:latin typeface="Monaco"/>
            </a:endParaRPr>
          </a:p>
          <a:p>
            <a:r>
              <a:rPr lang="en-GB" sz="1400" b="0" dirty="0">
                <a:effectLst/>
                <a:latin typeface="Monaco"/>
              </a:rPr>
              <a:t>  FROM subscriptions</a:t>
            </a:r>
          </a:p>
          <a:p>
            <a:r>
              <a:rPr lang="en-GB" sz="1400" b="0" dirty="0">
                <a:effectLst/>
                <a:latin typeface="Monaco"/>
              </a:rPr>
              <a:t>),</a:t>
            </a:r>
          </a:p>
          <a:p>
            <a:r>
              <a:rPr lang="en-GB" sz="1400" b="0" dirty="0" err="1">
                <a:effectLst/>
                <a:latin typeface="Monaco"/>
              </a:rPr>
              <a:t>cross_join</a:t>
            </a:r>
            <a:r>
              <a:rPr lang="en-GB" sz="1400" b="0" dirty="0">
                <a:effectLst/>
                <a:latin typeface="Monaco"/>
              </a:rPr>
              <a:t> AS (</a:t>
            </a:r>
          </a:p>
          <a:p>
            <a:r>
              <a:rPr lang="en-GB" sz="1400" b="0" dirty="0">
                <a:effectLst/>
                <a:latin typeface="Monaco"/>
              </a:rPr>
              <a:t>  SELECT *</a:t>
            </a:r>
          </a:p>
          <a:p>
            <a:r>
              <a:rPr lang="en-GB" sz="1400" b="0" dirty="0">
                <a:effectLst/>
                <a:latin typeface="Monaco"/>
              </a:rPr>
              <a:t>  FROM subscriptions</a:t>
            </a:r>
          </a:p>
          <a:p>
            <a:r>
              <a:rPr lang="en-GB" sz="1400" b="0" dirty="0">
                <a:effectLst/>
                <a:latin typeface="Monaco"/>
              </a:rPr>
              <a:t>  CROSS JOIN months</a:t>
            </a:r>
          </a:p>
          <a:p>
            <a:r>
              <a:rPr lang="en-GB" sz="1400" b="0" dirty="0">
                <a:effectLst/>
                <a:latin typeface="Monaco"/>
              </a:rPr>
              <a:t>) SELECT *</a:t>
            </a:r>
          </a:p>
          <a:p>
            <a:r>
              <a:rPr lang="en-GB" sz="1400" dirty="0">
                <a:latin typeface="Monaco"/>
              </a:rPr>
              <a:t>FROM </a:t>
            </a:r>
            <a:r>
              <a:rPr lang="en-GB" sz="1400" dirty="0" err="1">
                <a:latin typeface="Monaco"/>
              </a:rPr>
              <a:t>cross_join</a:t>
            </a:r>
            <a:r>
              <a:rPr lang="en-GB" sz="1400" dirty="0">
                <a:latin typeface="Monaco"/>
              </a:rPr>
              <a:t>;</a:t>
            </a:r>
            <a:endParaRPr lang="en-GB" sz="1400" b="0" dirty="0">
              <a:effectLst/>
              <a:latin typeface="Monaco"/>
            </a:endParaRPr>
          </a:p>
          <a:p>
            <a:endParaRPr lang="en-GB" sz="1400" b="0" dirty="0">
              <a:effectLst/>
              <a:latin typeface="Monaco"/>
            </a:endParaRPr>
          </a:p>
          <a:p>
            <a:endParaRPr lang="en-GB" sz="1600" b="0" dirty="0">
              <a:effectLst/>
              <a:latin typeface="Monaco"/>
            </a:endParaRPr>
          </a:p>
          <a:p>
            <a:br>
              <a:rPr lang="en-GB" sz="1600" b="0" dirty="0">
                <a:effectLst/>
                <a:latin typeface="Monaco"/>
              </a:rPr>
            </a:br>
            <a:endParaRPr sz="9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" name="Shape 324">
            <a:extLst>
              <a:ext uri="{FF2B5EF4-FFF2-40B4-BE49-F238E27FC236}">
                <a16:creationId xmlns:a16="http://schemas.microsoft.com/office/drawing/2014/main" id="{E1B3F703-B169-580A-D5B2-A1E8798497F5}"/>
              </a:ext>
            </a:extLst>
          </p:cNvPr>
          <p:cNvSpPr txBox="1"/>
          <p:nvPr/>
        </p:nvSpPr>
        <p:spPr>
          <a:xfrm>
            <a:off x="941411" y="1770973"/>
            <a:ext cx="5436542" cy="1309207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dirty="0">
                <a:solidFill>
                  <a:schemeClr val="tx2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Before getting to know which id is active or not, we perform a cross-join between our CTE months and our subscription table to combine all the rows. This is the result:</a:t>
            </a:r>
            <a:endParaRPr sz="1600" dirty="0">
              <a:solidFill>
                <a:schemeClr val="tx2">
                  <a:lumMod val="7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2B0540-2D90-D99B-4A55-140F35465AF5}"/>
              </a:ext>
            </a:extLst>
          </p:cNvPr>
          <p:cNvSpPr txBox="1"/>
          <p:nvPr/>
        </p:nvSpPr>
        <p:spPr>
          <a:xfrm>
            <a:off x="858131" y="1221640"/>
            <a:ext cx="349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i="0" dirty="0">
                <a:solidFill>
                  <a:schemeClr val="tx2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CTE table </a:t>
            </a:r>
            <a:r>
              <a:rPr lang="en-GB" sz="1800" b="1" i="0" dirty="0" err="1">
                <a:solidFill>
                  <a:schemeClr val="tx2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cross_join</a:t>
            </a:r>
            <a:endParaRPr lang="en-GB" sz="1800" b="1" i="0" dirty="0">
              <a:solidFill>
                <a:schemeClr val="tx2"/>
              </a:solidFill>
              <a:effectLst/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E9BB433-4A16-D44A-2880-BDB1718CE3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698684"/>
              </p:ext>
            </p:extLst>
          </p:nvPr>
        </p:nvGraphicFramePr>
        <p:xfrm>
          <a:off x="1090701" y="3547603"/>
          <a:ext cx="5137963" cy="2582485"/>
        </p:xfrm>
        <a:graphic>
          <a:graphicData uri="http://schemas.openxmlformats.org/drawingml/2006/table">
            <a:tbl>
              <a:tblPr/>
              <a:tblGrid>
                <a:gridCol w="226175">
                  <a:extLst>
                    <a:ext uri="{9D8B030D-6E8A-4147-A177-3AD203B41FA5}">
                      <a16:colId xmlns:a16="http://schemas.microsoft.com/office/drawing/2014/main" val="1765063174"/>
                    </a:ext>
                  </a:extLst>
                </a:gridCol>
                <a:gridCol w="1272349">
                  <a:extLst>
                    <a:ext uri="{9D8B030D-6E8A-4147-A177-3AD203B41FA5}">
                      <a16:colId xmlns:a16="http://schemas.microsoft.com/office/drawing/2014/main" val="2257945378"/>
                    </a:ext>
                  </a:extLst>
                </a:gridCol>
                <a:gridCol w="1223136">
                  <a:extLst>
                    <a:ext uri="{9D8B030D-6E8A-4147-A177-3AD203B41FA5}">
                      <a16:colId xmlns:a16="http://schemas.microsoft.com/office/drawing/2014/main" val="3458514265"/>
                    </a:ext>
                  </a:extLst>
                </a:gridCol>
                <a:gridCol w="652922">
                  <a:extLst>
                    <a:ext uri="{9D8B030D-6E8A-4147-A177-3AD203B41FA5}">
                      <a16:colId xmlns:a16="http://schemas.microsoft.com/office/drawing/2014/main" val="4264479280"/>
                    </a:ext>
                  </a:extLst>
                </a:gridCol>
                <a:gridCol w="873245">
                  <a:extLst>
                    <a:ext uri="{9D8B030D-6E8A-4147-A177-3AD203B41FA5}">
                      <a16:colId xmlns:a16="http://schemas.microsoft.com/office/drawing/2014/main" val="3649109388"/>
                    </a:ext>
                  </a:extLst>
                </a:gridCol>
                <a:gridCol w="890136">
                  <a:extLst>
                    <a:ext uri="{9D8B030D-6E8A-4147-A177-3AD203B41FA5}">
                      <a16:colId xmlns:a16="http://schemas.microsoft.com/office/drawing/2014/main" val="1284670334"/>
                    </a:ext>
                  </a:extLst>
                </a:gridCol>
              </a:tblGrid>
              <a:tr h="363216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  <a:effectLst/>
                        </a:rPr>
                        <a:t>id</a:t>
                      </a:r>
                    </a:p>
                  </a:txBody>
                  <a:tcPr marL="46291" marR="46291" marT="23145" marB="2314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err="1">
                          <a:solidFill>
                            <a:schemeClr val="bg1"/>
                          </a:solidFill>
                          <a:effectLst/>
                        </a:rPr>
                        <a:t>subscription_start</a:t>
                      </a:r>
                      <a:endParaRPr lang="en-GB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6291" marR="46291" marT="23145" marB="2314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err="1">
                          <a:solidFill>
                            <a:schemeClr val="bg1"/>
                          </a:solidFill>
                          <a:effectLst/>
                        </a:rPr>
                        <a:t>subscription_end</a:t>
                      </a:r>
                      <a:endParaRPr lang="en-GB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6291" marR="46291" marT="23145" marB="2314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>
                          <a:solidFill>
                            <a:schemeClr val="bg1"/>
                          </a:solidFill>
                          <a:effectLst/>
                        </a:rPr>
                        <a:t>segment</a:t>
                      </a:r>
                    </a:p>
                  </a:txBody>
                  <a:tcPr marL="46291" marR="46291" marT="23145" marB="2314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>
                          <a:solidFill>
                            <a:schemeClr val="bg1"/>
                          </a:solidFill>
                          <a:effectLst/>
                        </a:rPr>
                        <a:t>first_day</a:t>
                      </a:r>
                    </a:p>
                  </a:txBody>
                  <a:tcPr marL="46291" marR="46291" marT="23145" marB="2314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err="1">
                          <a:solidFill>
                            <a:schemeClr val="bg1"/>
                          </a:solidFill>
                          <a:effectLst/>
                        </a:rPr>
                        <a:t>last_day</a:t>
                      </a:r>
                      <a:endParaRPr lang="en-GB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6291" marR="46291" marT="23145" marB="2314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1862"/>
                  </a:ext>
                </a:extLst>
              </a:tr>
              <a:tr h="268953"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ysClr val="windowText" lastClr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46291" marR="46291" marT="23145" marB="23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ysClr val="windowText" lastClr="000000"/>
                          </a:solidFill>
                          <a:effectLst/>
                        </a:rPr>
                        <a:t>2016-12-01</a:t>
                      </a:r>
                    </a:p>
                  </a:txBody>
                  <a:tcPr marL="46291" marR="46291" marT="23145" marB="23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ysClr val="windowText" lastClr="000000"/>
                          </a:solidFill>
                          <a:effectLst/>
                        </a:rPr>
                        <a:t>2017-02-01</a:t>
                      </a:r>
                    </a:p>
                  </a:txBody>
                  <a:tcPr marL="46291" marR="46291" marT="23145" marB="23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ysClr val="windowText" lastClr="000000"/>
                          </a:solidFill>
                          <a:effectLst/>
                        </a:rPr>
                        <a:t>87</a:t>
                      </a:r>
                    </a:p>
                  </a:txBody>
                  <a:tcPr marL="46291" marR="46291" marT="23145" marB="23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ysClr val="windowText" lastClr="000000"/>
                          </a:solidFill>
                          <a:effectLst/>
                        </a:rPr>
                        <a:t>2017-01-01</a:t>
                      </a:r>
                    </a:p>
                  </a:txBody>
                  <a:tcPr marL="46291" marR="46291" marT="23145" marB="23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ysClr val="windowText" lastClr="000000"/>
                          </a:solidFill>
                          <a:effectLst/>
                        </a:rPr>
                        <a:t>2017-01-31</a:t>
                      </a:r>
                    </a:p>
                  </a:txBody>
                  <a:tcPr marL="46291" marR="46291" marT="23145" marB="23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834810"/>
                  </a:ext>
                </a:extLst>
              </a:tr>
              <a:tr h="243348"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ysClr val="windowText" lastClr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46291" marR="46291" marT="23145" marB="23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ysClr val="windowText" lastClr="000000"/>
                          </a:solidFill>
                          <a:effectLst/>
                        </a:rPr>
                        <a:t>2016-12-01</a:t>
                      </a:r>
                    </a:p>
                  </a:txBody>
                  <a:tcPr marL="46291" marR="46291" marT="23145" marB="23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ysClr val="windowText" lastClr="000000"/>
                          </a:solidFill>
                          <a:effectLst/>
                        </a:rPr>
                        <a:t>2017-02-01</a:t>
                      </a:r>
                    </a:p>
                  </a:txBody>
                  <a:tcPr marL="46291" marR="46291" marT="23145" marB="23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ysClr val="windowText" lastClr="000000"/>
                          </a:solidFill>
                          <a:effectLst/>
                        </a:rPr>
                        <a:t>87</a:t>
                      </a:r>
                    </a:p>
                  </a:txBody>
                  <a:tcPr marL="46291" marR="46291" marT="23145" marB="23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ysClr val="windowText" lastClr="000000"/>
                          </a:solidFill>
                          <a:effectLst/>
                        </a:rPr>
                        <a:t>2017-02-01</a:t>
                      </a:r>
                    </a:p>
                  </a:txBody>
                  <a:tcPr marL="46291" marR="46291" marT="23145" marB="23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ysClr val="windowText" lastClr="000000"/>
                          </a:solidFill>
                          <a:effectLst/>
                        </a:rPr>
                        <a:t>2017-02-28</a:t>
                      </a:r>
                    </a:p>
                  </a:txBody>
                  <a:tcPr marL="46291" marR="46291" marT="23145" marB="23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565584"/>
                  </a:ext>
                </a:extLst>
              </a:tr>
              <a:tr h="258097"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ysClr val="windowText" lastClr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46291" marR="46291" marT="23145" marB="23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ysClr val="windowText" lastClr="000000"/>
                          </a:solidFill>
                          <a:effectLst/>
                        </a:rPr>
                        <a:t>2016-12-01</a:t>
                      </a:r>
                    </a:p>
                  </a:txBody>
                  <a:tcPr marL="46291" marR="46291" marT="23145" marB="23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ysClr val="windowText" lastClr="000000"/>
                          </a:solidFill>
                          <a:effectLst/>
                        </a:rPr>
                        <a:t>2017-02-01</a:t>
                      </a:r>
                    </a:p>
                  </a:txBody>
                  <a:tcPr marL="46291" marR="46291" marT="23145" marB="23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ysClr val="windowText" lastClr="000000"/>
                          </a:solidFill>
                          <a:effectLst/>
                        </a:rPr>
                        <a:t>87</a:t>
                      </a:r>
                    </a:p>
                  </a:txBody>
                  <a:tcPr marL="46291" marR="46291" marT="23145" marB="23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ysClr val="windowText" lastClr="000000"/>
                          </a:solidFill>
                          <a:effectLst/>
                        </a:rPr>
                        <a:t>2017-03-01</a:t>
                      </a:r>
                    </a:p>
                  </a:txBody>
                  <a:tcPr marL="46291" marR="46291" marT="23145" marB="23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ysClr val="windowText" lastClr="000000"/>
                          </a:solidFill>
                          <a:effectLst/>
                        </a:rPr>
                        <a:t>2017-03-31</a:t>
                      </a:r>
                    </a:p>
                  </a:txBody>
                  <a:tcPr marL="46291" marR="46291" marT="23145" marB="23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253905"/>
                  </a:ext>
                </a:extLst>
              </a:tr>
              <a:tr h="243348"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ysClr val="windowText" lastClr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46291" marR="46291" marT="23145" marB="23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ysClr val="windowText" lastClr="000000"/>
                          </a:solidFill>
                          <a:effectLst/>
                        </a:rPr>
                        <a:t>2016-12-01</a:t>
                      </a:r>
                    </a:p>
                  </a:txBody>
                  <a:tcPr marL="46291" marR="46291" marT="23145" marB="23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ysClr val="windowText" lastClr="000000"/>
                          </a:solidFill>
                          <a:effectLst/>
                        </a:rPr>
                        <a:t>2017-01-24</a:t>
                      </a:r>
                    </a:p>
                  </a:txBody>
                  <a:tcPr marL="46291" marR="46291" marT="23145" marB="23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ysClr val="windowText" lastClr="000000"/>
                          </a:solidFill>
                          <a:effectLst/>
                        </a:rPr>
                        <a:t>87</a:t>
                      </a:r>
                    </a:p>
                  </a:txBody>
                  <a:tcPr marL="46291" marR="46291" marT="23145" marB="23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ysClr val="windowText" lastClr="000000"/>
                          </a:solidFill>
                          <a:effectLst/>
                        </a:rPr>
                        <a:t>2017-01-01</a:t>
                      </a:r>
                    </a:p>
                  </a:txBody>
                  <a:tcPr marL="46291" marR="46291" marT="23145" marB="23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ysClr val="windowText" lastClr="000000"/>
                          </a:solidFill>
                          <a:effectLst/>
                        </a:rPr>
                        <a:t>2017-01-31</a:t>
                      </a:r>
                    </a:p>
                  </a:txBody>
                  <a:tcPr marL="46291" marR="46291" marT="23145" marB="23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977746"/>
                  </a:ext>
                </a:extLst>
              </a:tr>
              <a:tr h="235974"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ysClr val="windowText" lastClr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46291" marR="46291" marT="23145" marB="23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ysClr val="windowText" lastClr="000000"/>
                          </a:solidFill>
                          <a:effectLst/>
                        </a:rPr>
                        <a:t>2016-12-01</a:t>
                      </a:r>
                    </a:p>
                  </a:txBody>
                  <a:tcPr marL="46291" marR="46291" marT="23145" marB="23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ysClr val="windowText" lastClr="000000"/>
                          </a:solidFill>
                          <a:effectLst/>
                        </a:rPr>
                        <a:t>2017-01-24</a:t>
                      </a:r>
                    </a:p>
                  </a:txBody>
                  <a:tcPr marL="46291" marR="46291" marT="23145" marB="23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ysClr val="windowText" lastClr="000000"/>
                          </a:solidFill>
                          <a:effectLst/>
                        </a:rPr>
                        <a:t>87</a:t>
                      </a:r>
                    </a:p>
                  </a:txBody>
                  <a:tcPr marL="46291" marR="46291" marT="23145" marB="23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ysClr val="windowText" lastClr="000000"/>
                          </a:solidFill>
                          <a:effectLst/>
                        </a:rPr>
                        <a:t>2017-02-01</a:t>
                      </a:r>
                    </a:p>
                  </a:txBody>
                  <a:tcPr marL="46291" marR="46291" marT="23145" marB="23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ysClr val="windowText" lastClr="000000"/>
                          </a:solidFill>
                          <a:effectLst/>
                        </a:rPr>
                        <a:t>2017-02-28</a:t>
                      </a:r>
                    </a:p>
                  </a:txBody>
                  <a:tcPr marL="46291" marR="46291" marT="23145" marB="23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351754"/>
                  </a:ext>
                </a:extLst>
              </a:tr>
              <a:tr h="243349"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ysClr val="windowText" lastClr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46291" marR="46291" marT="23145" marB="23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ysClr val="windowText" lastClr="000000"/>
                          </a:solidFill>
                          <a:effectLst/>
                        </a:rPr>
                        <a:t>2016-12-01</a:t>
                      </a:r>
                    </a:p>
                  </a:txBody>
                  <a:tcPr marL="46291" marR="46291" marT="23145" marB="23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ysClr val="windowText" lastClr="000000"/>
                          </a:solidFill>
                          <a:effectLst/>
                        </a:rPr>
                        <a:t>2017-01-24</a:t>
                      </a:r>
                    </a:p>
                  </a:txBody>
                  <a:tcPr marL="46291" marR="46291" marT="23145" marB="23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ysClr val="windowText" lastClr="000000"/>
                          </a:solidFill>
                          <a:effectLst/>
                        </a:rPr>
                        <a:t>87</a:t>
                      </a:r>
                    </a:p>
                  </a:txBody>
                  <a:tcPr marL="46291" marR="46291" marT="23145" marB="23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ysClr val="windowText" lastClr="000000"/>
                          </a:solidFill>
                          <a:effectLst/>
                        </a:rPr>
                        <a:t>2017-03-01</a:t>
                      </a:r>
                    </a:p>
                  </a:txBody>
                  <a:tcPr marL="46291" marR="46291" marT="23145" marB="23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ysClr val="windowText" lastClr="000000"/>
                          </a:solidFill>
                          <a:effectLst/>
                        </a:rPr>
                        <a:t>2017-03-31</a:t>
                      </a:r>
                    </a:p>
                  </a:txBody>
                  <a:tcPr marL="46291" marR="46291" marT="23145" marB="23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773214"/>
                  </a:ext>
                </a:extLst>
              </a:tr>
              <a:tr h="235974"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ysClr val="windowText" lastClr="000000"/>
                          </a:solidFill>
                          <a:effectLst/>
                        </a:rPr>
                        <a:t>3</a:t>
                      </a:r>
                    </a:p>
                  </a:txBody>
                  <a:tcPr marL="46291" marR="46291" marT="23145" marB="23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ysClr val="windowText" lastClr="000000"/>
                          </a:solidFill>
                          <a:effectLst/>
                        </a:rPr>
                        <a:t>2016-12-01</a:t>
                      </a:r>
                    </a:p>
                  </a:txBody>
                  <a:tcPr marL="46291" marR="46291" marT="23145" marB="23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ysClr val="windowText" lastClr="000000"/>
                          </a:solidFill>
                          <a:effectLst/>
                        </a:rPr>
                        <a:t>2017-03-07</a:t>
                      </a:r>
                    </a:p>
                  </a:txBody>
                  <a:tcPr marL="46291" marR="46291" marT="23145" marB="23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ysClr val="windowText" lastClr="000000"/>
                          </a:solidFill>
                          <a:effectLst/>
                        </a:rPr>
                        <a:t>87</a:t>
                      </a:r>
                    </a:p>
                  </a:txBody>
                  <a:tcPr marL="46291" marR="46291" marT="23145" marB="23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ysClr val="windowText" lastClr="000000"/>
                          </a:solidFill>
                          <a:effectLst/>
                        </a:rPr>
                        <a:t>2017-01-01</a:t>
                      </a:r>
                    </a:p>
                  </a:txBody>
                  <a:tcPr marL="46291" marR="46291" marT="23145" marB="23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ysClr val="windowText" lastClr="000000"/>
                          </a:solidFill>
                          <a:effectLst/>
                        </a:rPr>
                        <a:t>2017-01-31</a:t>
                      </a:r>
                    </a:p>
                  </a:txBody>
                  <a:tcPr marL="46291" marR="46291" marT="23145" marB="23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042849"/>
                  </a:ext>
                </a:extLst>
              </a:tr>
              <a:tr h="235974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ysClr val="windowText" lastClr="000000"/>
                          </a:solidFill>
                          <a:effectLst/>
                        </a:rPr>
                        <a:t>3</a:t>
                      </a:r>
                    </a:p>
                  </a:txBody>
                  <a:tcPr marL="46291" marR="46291" marT="23145" marB="23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ysClr val="windowText" lastClr="000000"/>
                          </a:solidFill>
                          <a:effectLst/>
                        </a:rPr>
                        <a:t>2016-12-01</a:t>
                      </a:r>
                    </a:p>
                  </a:txBody>
                  <a:tcPr marL="46291" marR="46291" marT="23145" marB="23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ysClr val="windowText" lastClr="000000"/>
                          </a:solidFill>
                          <a:effectLst/>
                        </a:rPr>
                        <a:t>2017-03-07</a:t>
                      </a:r>
                    </a:p>
                  </a:txBody>
                  <a:tcPr marL="46291" marR="46291" marT="23145" marB="23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ysClr val="windowText" lastClr="000000"/>
                          </a:solidFill>
                          <a:effectLst/>
                        </a:rPr>
                        <a:t>87</a:t>
                      </a:r>
                    </a:p>
                  </a:txBody>
                  <a:tcPr marL="46291" marR="46291" marT="23145" marB="23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ysClr val="windowText" lastClr="000000"/>
                          </a:solidFill>
                          <a:effectLst/>
                        </a:rPr>
                        <a:t>2017-02-01</a:t>
                      </a:r>
                    </a:p>
                  </a:txBody>
                  <a:tcPr marL="46291" marR="46291" marT="23145" marB="23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ysClr val="windowText" lastClr="000000"/>
                          </a:solidFill>
                          <a:effectLst/>
                        </a:rPr>
                        <a:t>2017-02-28</a:t>
                      </a:r>
                    </a:p>
                  </a:txBody>
                  <a:tcPr marL="46291" marR="46291" marT="23145" marB="23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725554"/>
                  </a:ext>
                </a:extLst>
              </a:tr>
              <a:tr h="254252"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ysClr val="windowText" lastClr="000000"/>
                          </a:solidFill>
                          <a:effectLst/>
                        </a:rPr>
                        <a:t>3</a:t>
                      </a:r>
                    </a:p>
                  </a:txBody>
                  <a:tcPr marL="46291" marR="46291" marT="23145" marB="23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ysClr val="windowText" lastClr="000000"/>
                          </a:solidFill>
                          <a:effectLst/>
                        </a:rPr>
                        <a:t>2016-12-01</a:t>
                      </a:r>
                    </a:p>
                  </a:txBody>
                  <a:tcPr marL="46291" marR="46291" marT="23145" marB="23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ysClr val="windowText" lastClr="000000"/>
                          </a:solidFill>
                          <a:effectLst/>
                        </a:rPr>
                        <a:t>2017-03-07</a:t>
                      </a:r>
                    </a:p>
                  </a:txBody>
                  <a:tcPr marL="46291" marR="46291" marT="23145" marB="23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ysClr val="windowText" lastClr="000000"/>
                          </a:solidFill>
                          <a:effectLst/>
                        </a:rPr>
                        <a:t>87</a:t>
                      </a:r>
                    </a:p>
                  </a:txBody>
                  <a:tcPr marL="46291" marR="46291" marT="23145" marB="23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ysClr val="windowText" lastClr="000000"/>
                          </a:solidFill>
                          <a:effectLst/>
                        </a:rPr>
                        <a:t>2017-03-01</a:t>
                      </a:r>
                    </a:p>
                  </a:txBody>
                  <a:tcPr marL="46291" marR="46291" marT="23145" marB="23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ysClr val="windowText" lastClr="000000"/>
                          </a:solidFill>
                          <a:effectLst/>
                        </a:rPr>
                        <a:t>2017-03-31</a:t>
                      </a:r>
                    </a:p>
                  </a:txBody>
                  <a:tcPr marL="46291" marR="46291" marT="23145" marB="23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161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0055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FC7FDD-D18A-CD55-9B67-9FB5FEBBBB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hape 299">
            <a:extLst>
              <a:ext uri="{FF2B5EF4-FFF2-40B4-BE49-F238E27FC236}">
                <a16:creationId xmlns:a16="http://schemas.microsoft.com/office/drawing/2014/main" id="{98549351-284D-4FF5-3899-883550F11EC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3115" y="470017"/>
            <a:ext cx="2699700" cy="56776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FD1EC7-7702-1A74-0DCE-AC3C4B46583C}"/>
              </a:ext>
            </a:extLst>
          </p:cNvPr>
          <p:cNvSpPr txBox="1"/>
          <p:nvPr/>
        </p:nvSpPr>
        <p:spPr>
          <a:xfrm>
            <a:off x="858131" y="1871003"/>
            <a:ext cx="9875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/>
              <a:t> </a:t>
            </a:r>
          </a:p>
        </p:txBody>
      </p:sp>
      <p:sp>
        <p:nvSpPr>
          <p:cNvPr id="2" name="Shape 323">
            <a:extLst>
              <a:ext uri="{FF2B5EF4-FFF2-40B4-BE49-F238E27FC236}">
                <a16:creationId xmlns:a16="http://schemas.microsoft.com/office/drawing/2014/main" id="{47582276-7EC8-C458-3F13-36F8400A3A5C}"/>
              </a:ext>
            </a:extLst>
          </p:cNvPr>
          <p:cNvSpPr txBox="1"/>
          <p:nvPr/>
        </p:nvSpPr>
        <p:spPr>
          <a:xfrm>
            <a:off x="6852339" y="1590972"/>
            <a:ext cx="4674035" cy="473805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400" b="0" dirty="0">
                <a:effectLst/>
                <a:latin typeface="Monaco"/>
              </a:rPr>
              <a:t>-- Continuation of the code</a:t>
            </a:r>
          </a:p>
          <a:p>
            <a:r>
              <a:rPr lang="en-GB" sz="1400" b="0" dirty="0">
                <a:effectLst/>
                <a:latin typeface="Monaco"/>
              </a:rPr>
              <a:t>…</a:t>
            </a:r>
          </a:p>
          <a:p>
            <a:r>
              <a:rPr lang="en-GB" sz="1400" b="0" dirty="0">
                <a:effectLst/>
                <a:latin typeface="Monaco"/>
              </a:rPr>
              <a:t>  FROM subscriptions</a:t>
            </a:r>
          </a:p>
          <a:p>
            <a:r>
              <a:rPr lang="en-GB" sz="1400" b="0" dirty="0">
                <a:effectLst/>
                <a:latin typeface="Monaco"/>
              </a:rPr>
              <a:t>  CROSS JOIN months</a:t>
            </a:r>
          </a:p>
          <a:p>
            <a:r>
              <a:rPr lang="en-GB" sz="1400" b="0" dirty="0">
                <a:effectLst/>
                <a:latin typeface="Monaco"/>
              </a:rPr>
              <a:t>),</a:t>
            </a:r>
          </a:p>
          <a:p>
            <a:r>
              <a:rPr lang="en-GB" sz="1400" b="0" dirty="0">
                <a:effectLst/>
                <a:latin typeface="Monaco"/>
              </a:rPr>
              <a:t> status AS ( --5 </a:t>
            </a:r>
          </a:p>
          <a:p>
            <a:r>
              <a:rPr lang="en-GB" sz="1400" b="0" dirty="0">
                <a:effectLst/>
                <a:latin typeface="Monaco"/>
              </a:rPr>
              <a:t>  SELECT id, </a:t>
            </a:r>
          </a:p>
          <a:p>
            <a:r>
              <a:rPr lang="en-GB" sz="1400" b="0" dirty="0">
                <a:effectLst/>
                <a:latin typeface="Monaco"/>
              </a:rPr>
              <a:t>  </a:t>
            </a:r>
            <a:r>
              <a:rPr lang="en-GB" sz="1400" b="0" dirty="0" err="1">
                <a:effectLst/>
                <a:latin typeface="Monaco"/>
              </a:rPr>
              <a:t>first_day</a:t>
            </a:r>
            <a:r>
              <a:rPr lang="en-GB" sz="1400" b="0" dirty="0">
                <a:effectLst/>
                <a:latin typeface="Monaco"/>
              </a:rPr>
              <a:t> as month,</a:t>
            </a:r>
          </a:p>
          <a:p>
            <a:r>
              <a:rPr lang="en-GB" sz="1400" b="0" dirty="0">
                <a:effectLst/>
                <a:latin typeface="Monaco"/>
              </a:rPr>
              <a:t>  CASE</a:t>
            </a:r>
          </a:p>
          <a:p>
            <a:r>
              <a:rPr lang="en-GB" sz="1400" b="0" dirty="0">
                <a:effectLst/>
                <a:latin typeface="Monaco"/>
              </a:rPr>
              <a:t>  WHEN (</a:t>
            </a:r>
            <a:r>
              <a:rPr lang="en-GB" sz="1400" b="0" dirty="0" err="1">
                <a:effectLst/>
                <a:latin typeface="Monaco"/>
              </a:rPr>
              <a:t>subscription_start</a:t>
            </a:r>
            <a:r>
              <a:rPr lang="en-GB" sz="1400" b="0" dirty="0">
                <a:effectLst/>
                <a:latin typeface="Monaco"/>
              </a:rPr>
              <a:t> &lt; </a:t>
            </a:r>
            <a:r>
              <a:rPr lang="en-GB" sz="1400" b="0" dirty="0" err="1">
                <a:effectLst/>
                <a:latin typeface="Monaco"/>
              </a:rPr>
              <a:t>first_day</a:t>
            </a:r>
            <a:r>
              <a:rPr lang="en-GB" sz="1400" b="0" dirty="0">
                <a:effectLst/>
                <a:latin typeface="Monaco"/>
              </a:rPr>
              <a:t>) AND(</a:t>
            </a:r>
            <a:r>
              <a:rPr lang="en-GB" sz="1400" b="0" dirty="0" err="1">
                <a:effectLst/>
                <a:latin typeface="Monaco"/>
              </a:rPr>
              <a:t>subscription_end</a:t>
            </a:r>
            <a:r>
              <a:rPr lang="en-GB" sz="1400" b="0" dirty="0">
                <a:effectLst/>
                <a:latin typeface="Monaco"/>
              </a:rPr>
              <a:t> &gt; </a:t>
            </a:r>
            <a:r>
              <a:rPr lang="en-GB" sz="1400" b="0" dirty="0" err="1">
                <a:effectLst/>
                <a:latin typeface="Monaco"/>
              </a:rPr>
              <a:t>first_day</a:t>
            </a:r>
            <a:r>
              <a:rPr lang="en-GB" sz="1400" b="0" dirty="0">
                <a:effectLst/>
                <a:latin typeface="Monaco"/>
              </a:rPr>
              <a:t> OR </a:t>
            </a:r>
            <a:r>
              <a:rPr lang="en-GB" sz="1400" b="0" dirty="0" err="1">
                <a:effectLst/>
                <a:latin typeface="Monaco"/>
              </a:rPr>
              <a:t>subscription_end</a:t>
            </a:r>
            <a:r>
              <a:rPr lang="en-GB" sz="1400" b="0" dirty="0">
                <a:effectLst/>
                <a:latin typeface="Monaco"/>
              </a:rPr>
              <a:t> IS NULL) THEN 1</a:t>
            </a:r>
          </a:p>
          <a:p>
            <a:r>
              <a:rPr lang="en-GB" sz="1400" b="0" dirty="0">
                <a:effectLst/>
                <a:latin typeface="Monaco"/>
              </a:rPr>
              <a:t>  ELSE 0</a:t>
            </a:r>
          </a:p>
          <a:p>
            <a:r>
              <a:rPr lang="en-GB" sz="1400" b="0" dirty="0">
                <a:effectLst/>
                <a:latin typeface="Monaco"/>
              </a:rPr>
              <a:t>  END as </a:t>
            </a:r>
            <a:r>
              <a:rPr lang="en-GB" sz="1400" b="0" dirty="0" err="1">
                <a:effectLst/>
                <a:latin typeface="Monaco"/>
              </a:rPr>
              <a:t>is_active</a:t>
            </a:r>
            <a:r>
              <a:rPr lang="en-GB" sz="1400" b="0" dirty="0">
                <a:effectLst/>
                <a:latin typeface="Monaco"/>
              </a:rPr>
              <a:t>,</a:t>
            </a:r>
          </a:p>
          <a:p>
            <a:r>
              <a:rPr lang="en-GB" sz="1400" b="0" dirty="0">
                <a:effectLst/>
                <a:latin typeface="Monaco"/>
              </a:rPr>
              <a:t>  CASE --6</a:t>
            </a:r>
          </a:p>
          <a:p>
            <a:r>
              <a:rPr lang="en-GB" sz="1400" b="0" dirty="0">
                <a:effectLst/>
                <a:latin typeface="Monaco"/>
              </a:rPr>
              <a:t>  WHEN (</a:t>
            </a:r>
            <a:r>
              <a:rPr lang="en-GB" sz="1400" b="0" dirty="0" err="1">
                <a:effectLst/>
                <a:latin typeface="Monaco"/>
              </a:rPr>
              <a:t>subscription_end</a:t>
            </a:r>
            <a:r>
              <a:rPr lang="en-GB" sz="1400" b="0" dirty="0">
                <a:effectLst/>
                <a:latin typeface="Monaco"/>
              </a:rPr>
              <a:t> BETWEEN </a:t>
            </a:r>
            <a:r>
              <a:rPr lang="en-GB" sz="1400" b="0" dirty="0" err="1">
                <a:effectLst/>
                <a:latin typeface="Monaco"/>
              </a:rPr>
              <a:t>first_day</a:t>
            </a:r>
            <a:r>
              <a:rPr lang="en-GB" sz="1400" b="0" dirty="0">
                <a:effectLst/>
                <a:latin typeface="Monaco"/>
              </a:rPr>
              <a:t> AND </a:t>
            </a:r>
            <a:r>
              <a:rPr lang="en-GB" sz="1400" b="0" dirty="0" err="1">
                <a:effectLst/>
                <a:latin typeface="Monaco"/>
              </a:rPr>
              <a:t>last_day</a:t>
            </a:r>
            <a:r>
              <a:rPr lang="en-GB" sz="1400" b="0" dirty="0">
                <a:effectLst/>
                <a:latin typeface="Monaco"/>
              </a:rPr>
              <a:t>) THEN 1</a:t>
            </a:r>
          </a:p>
          <a:p>
            <a:r>
              <a:rPr lang="en-GB" sz="1400" b="0" dirty="0">
                <a:effectLst/>
                <a:latin typeface="Monaco"/>
              </a:rPr>
              <a:t>  ELSE 0</a:t>
            </a:r>
          </a:p>
          <a:p>
            <a:r>
              <a:rPr lang="en-GB" sz="1400" b="0" dirty="0">
                <a:effectLst/>
                <a:latin typeface="Monaco"/>
              </a:rPr>
              <a:t>  END as </a:t>
            </a:r>
            <a:r>
              <a:rPr lang="en-GB" sz="1400" b="0" dirty="0" err="1">
                <a:effectLst/>
                <a:latin typeface="Monaco"/>
              </a:rPr>
              <a:t>is_canceled</a:t>
            </a:r>
            <a:endParaRPr lang="en-GB" sz="1400" b="0" dirty="0">
              <a:effectLst/>
              <a:latin typeface="Monaco"/>
            </a:endParaRPr>
          </a:p>
          <a:p>
            <a:r>
              <a:rPr lang="en-GB" sz="1400" b="0" dirty="0">
                <a:effectLst/>
                <a:latin typeface="Monaco"/>
              </a:rPr>
              <a:t>  FROM </a:t>
            </a:r>
            <a:r>
              <a:rPr lang="en-GB" sz="1400" b="0" dirty="0" err="1">
                <a:effectLst/>
                <a:latin typeface="Monaco"/>
              </a:rPr>
              <a:t>cross_join</a:t>
            </a:r>
            <a:endParaRPr lang="en-GB" sz="1400" b="0" dirty="0">
              <a:effectLst/>
              <a:latin typeface="Monaco"/>
            </a:endParaRPr>
          </a:p>
          <a:p>
            <a:r>
              <a:rPr lang="en-GB" sz="1400" b="0" dirty="0">
                <a:effectLst/>
                <a:latin typeface="Monaco"/>
              </a:rPr>
              <a:t>)SELECT *</a:t>
            </a:r>
          </a:p>
          <a:p>
            <a:r>
              <a:rPr lang="en-GB" sz="1400" b="0" dirty="0">
                <a:effectLst/>
                <a:latin typeface="Monaco"/>
              </a:rPr>
              <a:t>FROM status;</a:t>
            </a:r>
          </a:p>
          <a:p>
            <a:endParaRPr lang="en-GB" sz="1400" b="0" dirty="0">
              <a:effectLst/>
              <a:latin typeface="Monaco"/>
            </a:endParaRPr>
          </a:p>
          <a:p>
            <a:endParaRPr lang="en-GB" sz="1600" b="0" dirty="0">
              <a:effectLst/>
              <a:latin typeface="Monaco"/>
            </a:endParaRPr>
          </a:p>
          <a:p>
            <a:br>
              <a:rPr lang="en-GB" sz="1600" b="0" dirty="0">
                <a:effectLst/>
                <a:latin typeface="Monaco"/>
              </a:rPr>
            </a:br>
            <a:endParaRPr sz="9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" name="Shape 324">
            <a:extLst>
              <a:ext uri="{FF2B5EF4-FFF2-40B4-BE49-F238E27FC236}">
                <a16:creationId xmlns:a16="http://schemas.microsoft.com/office/drawing/2014/main" id="{F439DFE3-FFED-BA97-0327-67A0EF697E84}"/>
              </a:ext>
            </a:extLst>
          </p:cNvPr>
          <p:cNvSpPr txBox="1"/>
          <p:nvPr/>
        </p:nvSpPr>
        <p:spPr>
          <a:xfrm>
            <a:off x="941375" y="1599244"/>
            <a:ext cx="5436542" cy="1560815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Selecting just the columns that we need (id, </a:t>
            </a:r>
            <a:r>
              <a:rPr kumimoji="0" lang="en-GB" altLang="en-US" sz="16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first_day</a:t>
            </a: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 and creating a CASE to get two more columns allows us to know for each month if the id user has been active or </a:t>
            </a:r>
            <a:r>
              <a:rPr kumimoji="0" lang="en-GB" altLang="en-US" sz="16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canceled</a:t>
            </a: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If the conditions is ‘True’ we get a 1, else a 0. This is our CTE status: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7AB784-C448-019D-7461-64BD81892A01}"/>
              </a:ext>
            </a:extLst>
          </p:cNvPr>
          <p:cNvSpPr txBox="1"/>
          <p:nvPr/>
        </p:nvSpPr>
        <p:spPr>
          <a:xfrm>
            <a:off x="858131" y="1221640"/>
            <a:ext cx="349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i="0" dirty="0">
                <a:solidFill>
                  <a:schemeClr val="tx2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CTE table status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4ADD2B2-FEC7-9E08-68FC-E44D8B57C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173348"/>
              </p:ext>
            </p:extLst>
          </p:nvPr>
        </p:nvGraphicFramePr>
        <p:xfrm>
          <a:off x="2052965" y="3336933"/>
          <a:ext cx="2723416" cy="322900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3549">
                  <a:extLst>
                    <a:ext uri="{9D8B030D-6E8A-4147-A177-3AD203B41FA5}">
                      <a16:colId xmlns:a16="http://schemas.microsoft.com/office/drawing/2014/main" val="2517804005"/>
                    </a:ext>
                  </a:extLst>
                </a:gridCol>
                <a:gridCol w="873624">
                  <a:extLst>
                    <a:ext uri="{9D8B030D-6E8A-4147-A177-3AD203B41FA5}">
                      <a16:colId xmlns:a16="http://schemas.microsoft.com/office/drawing/2014/main" val="1661269758"/>
                    </a:ext>
                  </a:extLst>
                </a:gridCol>
                <a:gridCol w="697539">
                  <a:extLst>
                    <a:ext uri="{9D8B030D-6E8A-4147-A177-3AD203B41FA5}">
                      <a16:colId xmlns:a16="http://schemas.microsoft.com/office/drawing/2014/main" val="2672998762"/>
                    </a:ext>
                  </a:extLst>
                </a:gridCol>
                <a:gridCol w="878704">
                  <a:extLst>
                    <a:ext uri="{9D8B030D-6E8A-4147-A177-3AD203B41FA5}">
                      <a16:colId xmlns:a16="http://schemas.microsoft.com/office/drawing/2014/main" val="3886821455"/>
                    </a:ext>
                  </a:extLst>
                </a:gridCol>
              </a:tblGrid>
              <a:tr h="323878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  <a:effectLst/>
                        </a:rPr>
                        <a:t>id</a:t>
                      </a:r>
                    </a:p>
                  </a:txBody>
                  <a:tcPr marL="62162" marR="62162" marT="31081" marB="310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  <a:effectLst/>
                        </a:rPr>
                        <a:t>month</a:t>
                      </a:r>
                    </a:p>
                  </a:txBody>
                  <a:tcPr marL="62162" marR="62162" marT="31081" marB="310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>
                          <a:solidFill>
                            <a:schemeClr val="bg1"/>
                          </a:solidFill>
                          <a:effectLst/>
                        </a:rPr>
                        <a:t>is_active</a:t>
                      </a:r>
                    </a:p>
                  </a:txBody>
                  <a:tcPr marL="62162" marR="62162" marT="31081" marB="310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err="1">
                          <a:solidFill>
                            <a:schemeClr val="bg1"/>
                          </a:solidFill>
                          <a:effectLst/>
                        </a:rPr>
                        <a:t>is_canceled</a:t>
                      </a:r>
                      <a:endParaRPr lang="en-GB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2162" marR="62162" marT="31081" marB="310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50116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62162" marR="62162" marT="31081" marB="310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2017-01-01</a:t>
                      </a:r>
                    </a:p>
                  </a:txBody>
                  <a:tcPr marL="62162" marR="62162" marT="31081" marB="310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62162" marR="62162" marT="31081" marB="310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62162" marR="62162" marT="31081" marB="310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4256497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62162" marR="62162" marT="31081" marB="310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2017-02-01</a:t>
                      </a:r>
                    </a:p>
                  </a:txBody>
                  <a:tcPr marL="62162" marR="62162" marT="31081" marB="310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62162" marR="62162" marT="31081" marB="310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62162" marR="62162" marT="31081" marB="310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988328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62162" marR="62162" marT="31081" marB="310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2017-03-01</a:t>
                      </a:r>
                    </a:p>
                  </a:txBody>
                  <a:tcPr marL="62162" marR="62162" marT="31081" marB="310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62162" marR="62162" marT="31081" marB="310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62162" marR="62162" marT="31081" marB="310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245299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marL="62162" marR="62162" marT="31081" marB="310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chemeClr val="tx1"/>
                          </a:solidFill>
                          <a:effectLst/>
                        </a:rPr>
                        <a:t>2017-01-01</a:t>
                      </a:r>
                    </a:p>
                  </a:txBody>
                  <a:tcPr marL="62162" marR="62162" marT="31081" marB="310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62162" marR="62162" marT="31081" marB="310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62162" marR="62162" marT="31081" marB="310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712536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marL="62162" marR="62162" marT="31081" marB="310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chemeClr val="tx1"/>
                          </a:solidFill>
                          <a:effectLst/>
                        </a:rPr>
                        <a:t>2017-02-01</a:t>
                      </a:r>
                    </a:p>
                  </a:txBody>
                  <a:tcPr marL="62162" marR="62162" marT="31081" marB="310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62162" marR="62162" marT="31081" marB="310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62162" marR="62162" marT="31081" marB="310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699654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marL="62162" marR="62162" marT="31081" marB="310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chemeClr val="tx1"/>
                          </a:solidFill>
                          <a:effectLst/>
                        </a:rPr>
                        <a:t>2017-03-01</a:t>
                      </a:r>
                    </a:p>
                  </a:txBody>
                  <a:tcPr marL="62162" marR="62162" marT="31081" marB="310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62162" marR="62162" marT="31081" marB="310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62162" marR="62162" marT="31081" marB="310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031891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marL="62162" marR="62162" marT="31081" marB="310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chemeClr val="tx1"/>
                          </a:solidFill>
                          <a:effectLst/>
                        </a:rPr>
                        <a:t>2017-01-01</a:t>
                      </a:r>
                    </a:p>
                  </a:txBody>
                  <a:tcPr marL="62162" marR="62162" marT="31081" marB="310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62162" marR="62162" marT="31081" marB="310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62162" marR="62162" marT="31081" marB="310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09007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marL="62162" marR="62162" marT="31081" marB="310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chemeClr val="tx1"/>
                          </a:solidFill>
                          <a:effectLst/>
                        </a:rPr>
                        <a:t>2017-02-01</a:t>
                      </a:r>
                    </a:p>
                  </a:txBody>
                  <a:tcPr marL="62162" marR="62162" marT="31081" marB="310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62162" marR="62162" marT="31081" marB="310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62162" marR="62162" marT="31081" marB="310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2137068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marL="62162" marR="62162" marT="31081" marB="310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2017-03-01</a:t>
                      </a:r>
                    </a:p>
                  </a:txBody>
                  <a:tcPr marL="62162" marR="62162" marT="31081" marB="310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62162" marR="62162" marT="31081" marB="310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62162" marR="62162" marT="31081" marB="310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0233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4960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2176</Words>
  <Application>Microsoft Office PowerPoint</Application>
  <PresentationFormat>Widescreen</PresentationFormat>
  <Paragraphs>551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inherit</vt:lpstr>
      <vt:lpstr>LanguageTool-win</vt:lpstr>
      <vt:lpstr>Monaco</vt:lpstr>
      <vt:lpstr>Roboto</vt:lpstr>
      <vt:lpstr>Roboto Black</vt:lpstr>
      <vt:lpstr>Roboto Thin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 Castillo</dc:creator>
  <cp:lastModifiedBy>Dani Castillo</cp:lastModifiedBy>
  <cp:revision>2</cp:revision>
  <dcterms:created xsi:type="dcterms:W3CDTF">2024-01-23T10:46:26Z</dcterms:created>
  <dcterms:modified xsi:type="dcterms:W3CDTF">2024-03-07T11:15:15Z</dcterms:modified>
</cp:coreProperties>
</file>