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A9E4-54B0-4B0A-9277-F3879344E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C82AA-21AA-4FCE-AB4B-D3D63FD21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EC404-96E7-418B-8034-E36E9811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84B1-6EFC-4A69-93B2-C3C75165A6C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7DC66-AA24-4FE4-8328-CB26D35C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9C260-CFEC-4E29-91C9-24647281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6B9F-831C-4E0F-A10F-97CCD4B7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9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2541-9D16-43D9-A384-4C730D10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3C1C2-2C29-4858-AA76-511AF08F6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3C568-9C4C-485E-930A-524DF5DE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84B1-6EFC-4A69-93B2-C3C75165A6C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E002A-4E6A-4530-A2EB-87B202F2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42A7-413E-4AE7-B545-B0ABF0FC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6B9F-831C-4E0F-A10F-97CCD4B7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7E0D9-6AFE-4CF8-B03E-BB12DA9A4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525B4-2783-48BF-BFC7-53997C264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BE02-8827-41A0-8D6B-7938D2E2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84B1-6EFC-4A69-93B2-C3C75165A6C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0C20-9D5D-422D-8874-C14DE225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C0BE4-C019-4D33-8E62-3964D9E7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6B9F-831C-4E0F-A10F-97CCD4B7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3804-1A8C-4CEB-A98D-370D3827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9F7D-5743-4045-8656-2E0D76039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C664-8FCD-4FFD-9BBF-31CE1515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84B1-6EFC-4A69-93B2-C3C75165A6C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920A-BD26-4EDE-9DA8-075E8D59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00546-1E91-4A76-A223-5CD2E8D8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6B9F-831C-4E0F-A10F-97CCD4B7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5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222B-0D2D-49E6-904A-43F9B2F8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4CA94-E7AD-4ACA-8F93-3AFE0AF9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5C710-DAF6-4806-9853-47444B14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84B1-6EFC-4A69-93B2-C3C75165A6C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1DFA-FE0B-4E76-85D0-9D8D0149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71877-33C9-40DB-9B70-AB53CF08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6B9F-831C-4E0F-A10F-97CCD4B7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3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EDB1-BD11-4D37-9B6F-3A45EC77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190A6-07C0-4D4F-A005-A7F939D06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8E8A4-2521-48A0-81FF-BAD80FCD0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28C47-F1ED-40EF-A9BE-802C9897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84B1-6EFC-4A69-93B2-C3C75165A6C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F748A-CDA2-482C-A9F2-81981B18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AA341-4AA9-412A-941F-9CFF1A50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6B9F-831C-4E0F-A10F-97CCD4B7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1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738D-5D48-414D-92F8-032515B1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6E8B7-B86F-404A-B186-9254CE3B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DF87B-CE22-4A65-B32F-2DA35F3BE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7C02C-ECC5-4A07-881B-1E1C7F16C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8C0BB-BAA0-4027-90AD-2789C40E3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0390A-93D1-4108-8447-10418315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84B1-6EFC-4A69-93B2-C3C75165A6C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54347-8924-4ABB-98BC-1F5F1F89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02FE2-19EE-4686-B554-8B08C61E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6B9F-831C-4E0F-A10F-97CCD4B7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2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5D02-6D27-4BF5-9783-5254AEDC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B7A0A-E81A-42C7-A0E3-48FD6D3C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84B1-6EFC-4A69-93B2-C3C75165A6C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DB13B-A38D-40AB-9AD4-F3395C8D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C3D90-7B76-494F-B9D4-6432D370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6B9F-831C-4E0F-A10F-97CCD4B7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4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C59DC-4CE3-413B-9003-40959EA1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84B1-6EFC-4A69-93B2-C3C75165A6C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28AEC-7265-4B64-B33D-D200FD00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CA8FC-489D-4998-BF41-F4B9EC87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6B9F-831C-4E0F-A10F-97CCD4B7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0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7AAF-6496-4AD3-9454-C6D81D5B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8B56-D217-4FCA-B0C3-86F2591A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BD439-C4FB-4566-897A-B98655D09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8F167-272F-41AD-A464-EF8F26D8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84B1-6EFC-4A69-93B2-C3C75165A6C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727AA-C0FB-4DD1-A7AB-E1F25B29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7503C-8F36-451C-AF71-2A073093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6B9F-831C-4E0F-A10F-97CCD4B7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5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EB40-FB02-4FF1-B53C-AB16E8E5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413E1C-3F07-42B2-AE6E-0AB2E47A2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D4F9B-21FD-4444-8B2C-D0F244FC5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4163D-9241-428C-9EEA-4CB18A7F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84B1-6EFC-4A69-93B2-C3C75165A6C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D2D21-B053-4A5D-8FC7-6106CE15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F059E-C0EB-4567-9E73-95D34A08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6B9F-831C-4E0F-A10F-97CCD4B7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2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BDDCD-6AAE-4552-892D-90646B09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8E3A2-7203-4983-B008-0C287B0C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8D532-0ACC-4B00-96C0-17E2B0A75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D84B1-6EFC-4A69-93B2-C3C75165A6C9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B86E7-9CD1-439C-A372-436EE9D0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8AD26-FB84-4CF5-9070-179496764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6B9F-831C-4E0F-A10F-97CCD4B7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31">
            <a:extLst>
              <a:ext uri="{FF2B5EF4-FFF2-40B4-BE49-F238E27FC236}">
                <a16:creationId xmlns:a16="http://schemas.microsoft.com/office/drawing/2014/main" id="{9E32F57D-3DA5-47C3-B4BE-CAE8BD2B2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33">
            <a:extLst>
              <a:ext uri="{FF2B5EF4-FFF2-40B4-BE49-F238E27FC236}">
                <a16:creationId xmlns:a16="http://schemas.microsoft.com/office/drawing/2014/main" id="{99B32D7C-EEF0-4B5B-B484-9922DBBEC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02DFB247-FF18-4732-9186-1680910ED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6825B922-B909-4EB0-BB23-9FAF655A9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19114AFA-1377-429C-A193-1A7CDDAC9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968A3918-605E-41ED-A4AC-64FD19059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909CAA5D-650F-427B-BA9F-2B63C792B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BC9B9873-79EE-411B-8B6B-288551A01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67916BBF-16DB-49BF-85DD-67ACF297F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EEEEB710-74B7-49C1-B723-8E8510AEF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73CB713F-E1DF-4029-8C65-55C39ED5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8708CD72-5B86-4F55-8F9A-E3D983E78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051C020C-56EE-4E01-AB2E-D52F2340C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405F9E01-1878-4F81-BD7E-3DA9A7DA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98154E56-76C4-4DB0-A8F7-8912AF03C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393517F1-B53B-48F9-8125-90128DCA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C4058401-CFD8-4B7F-B116-F7029EA55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9528728E-7495-490F-A573-C2A6E3E02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EC70F4B7-52EA-4878-856A-6CC85AC4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491F1D74-45BF-45F3-8AF6-5D63B3AE2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9EC76782-3699-478F-90B7-CD95D3BFE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id="{DCD49642-DD78-44D0-9829-9BF7550C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id="{6A3E1586-CDE4-495C-91C7-A7550E7F5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1A61E00-A21B-48CF-B790-37A78C7FF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B2C9073-76C2-4373-9F67-0A289D0AC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22">
              <a:extLst>
                <a:ext uri="{FF2B5EF4-FFF2-40B4-BE49-F238E27FC236}">
                  <a16:creationId xmlns:a16="http://schemas.microsoft.com/office/drawing/2014/main" id="{EDC7F03D-8DA8-4FDE-B28B-1F9143D88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333D29D-7A09-458D-8D42-8DE32C9A7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2D5B04C6-E0D6-4F8D-8853-D4A96307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03" y="2291337"/>
            <a:ext cx="3674476" cy="25495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+mn-lt"/>
                <a:cs typeface="Aharoni" panose="02010803020104030203" pitchFamily="2" charset="-79"/>
              </a:rPr>
              <a:t>DATATHON AND AI COMPETITION</a:t>
            </a:r>
            <a:br>
              <a:rPr lang="en-US" sz="2400" b="1" dirty="0">
                <a:solidFill>
                  <a:srgbClr val="FFFFFF"/>
                </a:solidFill>
                <a:latin typeface="+mn-lt"/>
                <a:cs typeface="Aharoni" panose="02010803020104030203" pitchFamily="2" charset="-79"/>
              </a:rPr>
            </a:br>
            <a:r>
              <a:rPr lang="en-US" sz="2400" dirty="0">
                <a:solidFill>
                  <a:srgbClr val="FFFFFF"/>
                </a:solidFill>
                <a:latin typeface="+mn-lt"/>
                <a:cs typeface="Aharoni" panose="02010803020104030203" pitchFamily="2" charset="-79"/>
              </a:rPr>
              <a:t>for high school and undergraduate students</a:t>
            </a:r>
            <a:br>
              <a:rPr lang="en-US" sz="2400" b="1" dirty="0">
                <a:solidFill>
                  <a:srgbClr val="FFFFFF"/>
                </a:solidFill>
                <a:latin typeface="+mn-lt"/>
                <a:cs typeface="Aharoni" panose="02010803020104030203" pitchFamily="2" charset="-79"/>
              </a:rPr>
            </a:br>
            <a:br>
              <a:rPr lang="en-US" sz="2000" b="1" dirty="0">
                <a:solidFill>
                  <a:srgbClr val="FFFFFF"/>
                </a:solidFill>
                <a:latin typeface="+mn-lt"/>
                <a:cs typeface="Aharoni" panose="02010803020104030203" pitchFamily="2" charset="-79"/>
              </a:rPr>
            </a:br>
            <a:br>
              <a:rPr lang="en-US" sz="2000" dirty="0">
                <a:solidFill>
                  <a:srgbClr val="FFFFFF"/>
                </a:solidFill>
                <a:latin typeface="+mn-lt"/>
              </a:rPr>
            </a:br>
            <a:r>
              <a:rPr lang="en-US" sz="2000" dirty="0">
                <a:solidFill>
                  <a:srgbClr val="FFFFFF"/>
                </a:solidFill>
                <a:latin typeface="+mn-lt"/>
                <a:cs typeface="Aharoni" panose="02010803020104030203" pitchFamily="2" charset="-79"/>
              </a:rPr>
              <a:t>at Indiana University Bloomington</a:t>
            </a:r>
            <a:br>
              <a:rPr lang="en-US" sz="2000" dirty="0">
                <a:solidFill>
                  <a:srgbClr val="FFFFFF"/>
                </a:solidFill>
                <a:latin typeface="+mn-lt"/>
                <a:cs typeface="Aharoni" panose="02010803020104030203" pitchFamily="2" charset="-79"/>
              </a:rPr>
            </a:br>
            <a:r>
              <a:rPr lang="en-US" sz="2000" b="1" dirty="0">
                <a:solidFill>
                  <a:srgbClr val="FFFFFF"/>
                </a:solidFill>
                <a:latin typeface="+mn-lt"/>
                <a:cs typeface="Aharoni" panose="02010803020104030203" pitchFamily="2" charset="-79"/>
              </a:rPr>
              <a:t>Fall 2019</a:t>
            </a:r>
            <a:br>
              <a:rPr lang="en-US" sz="2000" b="1" dirty="0">
                <a:solidFill>
                  <a:srgbClr val="FFFFFF"/>
                </a:solidFill>
                <a:latin typeface="+mn-lt"/>
                <a:cs typeface="Aharoni" panose="02010803020104030203" pitchFamily="2" charset="-79"/>
              </a:rPr>
            </a:br>
            <a:endParaRPr lang="en-US" sz="2000" dirty="0">
              <a:solidFill>
                <a:srgbClr val="FFFFFF"/>
              </a:solidFill>
              <a:latin typeface="+mn-lt"/>
            </a:endParaRPr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174D2D0-978D-4CAF-8A4D-FADAB50D5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4014" y="803186"/>
            <a:ext cx="6270266" cy="2379983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C259E539-5C6B-4ECA-BC73-095D8F003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4" y="6431311"/>
            <a:ext cx="5934784" cy="399515"/>
          </a:xfrm>
          <a:prstGeom prst="rect">
            <a:avLst/>
          </a:prstGeom>
          <a:ln w="9525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6FEA05-F042-4FCF-BFA3-BCB5FB22AF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34000"/>
                    </a14:imgEffect>
                  </a14:imgLayer>
                </a14:imgProps>
              </a:ext>
            </a:extLst>
          </a:blip>
          <a:srcRect t="6629" r="-1" b="-1"/>
          <a:stretch/>
        </p:blipFill>
        <p:spPr>
          <a:xfrm>
            <a:off x="7232847" y="155029"/>
            <a:ext cx="3162725" cy="1840468"/>
          </a:xfrm>
          <a:prstGeom prst="rect">
            <a:avLst/>
          </a:prstGeom>
          <a:ln w="9525">
            <a:noFill/>
          </a:ln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A8CFA18-6F3D-4CAB-AFA5-246B95B28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538" y="2454441"/>
            <a:ext cx="7535851" cy="388311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200" dirty="0"/>
              <a:t>Want to learn about </a:t>
            </a:r>
            <a:r>
              <a:rPr lang="en-US" sz="2200" b="1" dirty="0"/>
              <a:t>online hate speech/antisemitism </a:t>
            </a:r>
            <a:r>
              <a:rPr lang="en-US" sz="2200" dirty="0"/>
              <a:t>and how to combat it using Artificial Intelligence?   </a:t>
            </a:r>
          </a:p>
          <a:p>
            <a:pPr marL="0" indent="0">
              <a:buNone/>
            </a:pPr>
            <a:r>
              <a:rPr lang="en-US" sz="2200" dirty="0"/>
              <a:t>Join a team or create your own for a DATATHON to deal with big data and a HACKATHON to use AI in a series of team-based workshops coached by IU professors. </a:t>
            </a:r>
          </a:p>
          <a:p>
            <a:pPr marL="0" indent="0">
              <a:buNone/>
            </a:pPr>
            <a:r>
              <a:rPr lang="en-US" sz="2200" dirty="0"/>
              <a:t>All high school/undergrad students are invited to apply! No prior knowledge is required but some experience with programming may be useful. Earn a certificate at the end of the program.</a:t>
            </a:r>
          </a:p>
          <a:p>
            <a:pPr marL="0" indent="0">
              <a:buNone/>
            </a:pPr>
            <a:r>
              <a:rPr lang="en-US" sz="2200" dirty="0"/>
              <a:t>Visit </a:t>
            </a:r>
            <a:r>
              <a:rPr lang="en-US" sz="2200" b="1" i="1" dirty="0"/>
              <a:t>http://social-lense.online/ </a:t>
            </a:r>
            <a:r>
              <a:rPr lang="en-US" sz="2200" dirty="0"/>
              <a:t>to learn more, read the competition guidelines, and complete a team or individual application.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3CE7C5-F1F9-4A7C-A69C-32EDF130A68E}"/>
              </a:ext>
            </a:extLst>
          </p:cNvPr>
          <p:cNvSpPr/>
          <p:nvPr/>
        </p:nvSpPr>
        <p:spPr>
          <a:xfrm>
            <a:off x="7208476" y="2040303"/>
            <a:ext cx="32277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/>
              <a:t>J</a:t>
            </a:r>
            <a:r>
              <a:rPr lang="en-US" sz="1600" dirty="0"/>
              <a:t>ust</a:t>
            </a:r>
            <a:r>
              <a:rPr lang="en-US" sz="2000" dirty="0"/>
              <a:t> </a:t>
            </a:r>
            <a:r>
              <a:rPr lang="en-US" sz="2000" b="1" u="sng" dirty="0"/>
              <a:t>E</a:t>
            </a:r>
            <a:r>
              <a:rPr lang="en-US" sz="1600" dirty="0"/>
              <a:t>nvironments</a:t>
            </a:r>
            <a:r>
              <a:rPr lang="en-US" sz="2000" dirty="0"/>
              <a:t> </a:t>
            </a:r>
            <a:r>
              <a:rPr lang="en-US" sz="2000" b="1" u="sng" dirty="0"/>
              <a:t>D</a:t>
            </a:r>
            <a:r>
              <a:rPr lang="en-US" sz="1600" dirty="0"/>
              <a:t>ata</a:t>
            </a:r>
            <a:r>
              <a:rPr lang="en-US" sz="2000" dirty="0"/>
              <a:t> </a:t>
            </a:r>
            <a:r>
              <a:rPr lang="en-US" sz="2000" b="1" u="sng" dirty="0"/>
              <a:t>I</a:t>
            </a:r>
            <a:r>
              <a:rPr lang="en-US" sz="1600" dirty="0"/>
              <a:t>nitiative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C89855-DC59-453B-A32E-115EFF3D9ADD}"/>
              </a:ext>
            </a:extLst>
          </p:cNvPr>
          <p:cNvSpPr/>
          <p:nvPr/>
        </p:nvSpPr>
        <p:spPr>
          <a:xfrm rot="2258723">
            <a:off x="3548988" y="1154565"/>
            <a:ext cx="3974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cs typeface="Aharoni" panose="02010803020104030203" pitchFamily="2" charset="-79"/>
              </a:rPr>
              <a:t>JEDI prizes valued at: </a:t>
            </a:r>
            <a:r>
              <a:rPr lang="en-US" i="1" dirty="0">
                <a:latin typeface="Arial Rounded MT Bold" panose="020F0704030504030204" pitchFamily="34" charset="0"/>
                <a:cs typeface="Aharoni" panose="02010803020104030203" pitchFamily="2" charset="-79"/>
              </a:rPr>
              <a:t>$200 - $500</a:t>
            </a:r>
            <a:endParaRPr lang="en-US" dirty="0">
              <a:latin typeface="Arial Rounded MT Bold" panose="020F070403050403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B6BA92-91D2-49F6-AFEC-F05A9D035CE1}"/>
              </a:ext>
            </a:extLst>
          </p:cNvPr>
          <p:cNvSpPr/>
          <p:nvPr/>
        </p:nvSpPr>
        <p:spPr>
          <a:xfrm>
            <a:off x="9961944" y="6228021"/>
            <a:ext cx="2327599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Natural Language</a:t>
            </a:r>
          </a:p>
          <a:p>
            <a:pPr>
              <a:lnSpc>
                <a:spcPct val="107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Processing Lab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8ABD64D-5773-43C7-99FB-AB93DB27E8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087" y="6056694"/>
            <a:ext cx="954470" cy="9544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8D5BCF-19A6-4D86-A413-9782DF265883}"/>
              </a:ext>
            </a:extLst>
          </p:cNvPr>
          <p:cNvSpPr/>
          <p:nvPr/>
        </p:nvSpPr>
        <p:spPr>
          <a:xfrm>
            <a:off x="6024895" y="6471497"/>
            <a:ext cx="3212130" cy="391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IU Department of Linguistics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65FAB1-F405-4BB3-A4DF-1165B3680AAA}"/>
              </a:ext>
            </a:extLst>
          </p:cNvPr>
          <p:cNvCxnSpPr/>
          <p:nvPr/>
        </p:nvCxnSpPr>
        <p:spPr>
          <a:xfrm>
            <a:off x="6024895" y="6180931"/>
            <a:ext cx="0" cy="662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BC0ECAE-8616-4181-8EF8-1EE2A0295E46}"/>
              </a:ext>
            </a:extLst>
          </p:cNvPr>
          <p:cNvCxnSpPr/>
          <p:nvPr/>
        </p:nvCxnSpPr>
        <p:spPr>
          <a:xfrm>
            <a:off x="9018150" y="6190456"/>
            <a:ext cx="0" cy="662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209837F-AEEB-4A39-8342-D6268E32A36D}"/>
              </a:ext>
            </a:extLst>
          </p:cNvPr>
          <p:cNvSpPr/>
          <p:nvPr/>
        </p:nvSpPr>
        <p:spPr>
          <a:xfrm>
            <a:off x="725804" y="1758771"/>
            <a:ext cx="3819122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b="1" dirty="0">
                <a:solidFill>
                  <a:schemeClr val="accent4"/>
                </a:solidFill>
                <a:cs typeface="Aharoni" panose="02010803020104030203" pitchFamily="2" charset="-79"/>
              </a:rPr>
              <a:t>Antisemitism on Social Media</a:t>
            </a:r>
            <a:endParaRPr lang="en-US" sz="23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274C7CB-2992-443B-9979-00667D2A4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208214"/>
              </p:ext>
            </p:extLst>
          </p:nvPr>
        </p:nvGraphicFramePr>
        <p:xfrm>
          <a:off x="98425" y="98425"/>
          <a:ext cx="984651" cy="98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Acrobat Document" r:id="rId7" imgW="8800633" imgH="8800684" progId="Acrobat.Document.DC">
                  <p:embed/>
                </p:oleObj>
              </mc:Choice>
              <mc:Fallback>
                <p:oleObj name="Acrobat Document" r:id="rId7" imgW="8800633" imgH="880068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984651" cy="984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0B03B81-EEAC-4D39-B628-15007D4B0B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07" y="4725404"/>
            <a:ext cx="2085517" cy="208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141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Office Theme</vt:lpstr>
      <vt:lpstr>Acrobat Document</vt:lpstr>
      <vt:lpstr>DATATHON AND AI COMPETITION for high school and undergraduate students   at Indiana University Bloomington Fall 2019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Just Environments Data Initiative</dc:title>
  <dc:creator>Jikeli, Gunther</dc:creator>
  <cp:lastModifiedBy>Defne Jones</cp:lastModifiedBy>
  <cp:revision>18</cp:revision>
  <dcterms:created xsi:type="dcterms:W3CDTF">2019-05-14T06:20:37Z</dcterms:created>
  <dcterms:modified xsi:type="dcterms:W3CDTF">2019-08-27T20:15:35Z</dcterms:modified>
</cp:coreProperties>
</file>