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1.jpeg" ContentType="image/jpeg"/>
  <Override PartName="/ppt/media/image5.png" ContentType="image/png"/>
  <Override PartName="/ppt/media/image10.png" ContentType="image/png"/>
  <Override PartName="/ppt/media/image2.jpeg" ContentType="image/jpeg"/>
  <Override PartName="/ppt/media/image3.png" ContentType="image/png"/>
  <Override PartName="/ppt/media/image4.png" ContentType="image/png"/>
  <Override PartName="/ppt/media/image6.png" ContentType="image/png"/>
  <Override PartName="/ppt/media/image11.png" ContentType="image/png"/>
  <Override PartName="/ppt/media/image7.png" ContentType="image/png"/>
  <Override PartName="/ppt/media/image8.png" ContentType="image/png"/>
  <Override PartName="/ppt/media/image9.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2.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23.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9.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Lst>
  <p:sldSz cx="9144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36"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s-AR" sz="3200" spc="-1" strike="noStrike">
              <a:latin typeface="Arial"/>
            </a:endParaRPr>
          </a:p>
        </p:txBody>
      </p:sp>
      <p:sp>
        <p:nvSpPr>
          <p:cNvPr id="37"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39"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4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41"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42"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44"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45"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46"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47"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48"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49"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D43A2319-AFCA-45E4-A4D7-B287F29AA8D0}"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60"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s-AR" sz="3200" spc="-1" strike="noStrike">
              <a:latin typeface="Arial"/>
            </a:endParaRPr>
          </a:p>
        </p:txBody>
      </p:sp>
      <p:sp>
        <p:nvSpPr>
          <p:cNvPr id="4" name="PlaceHolder 3"/>
          <p:cNvSpPr>
            <a:spLocks noGrp="1"/>
          </p:cNvSpPr>
          <p:nvPr>
            <p:ph type="sldNum" idx="1"/>
          </p:nvPr>
        </p:nvSpPr>
        <p:spPr/>
        <p:txBody>
          <a:bodyPr/>
          <a:p>
            <a:fld id="{DDD40284-3803-4C36-AFFE-8BE6B822F4D6}"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62"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s-AR" sz="3200" spc="-1" strike="noStrike">
              <a:latin typeface="Arial"/>
            </a:endParaRPr>
          </a:p>
        </p:txBody>
      </p:sp>
      <p:sp>
        <p:nvSpPr>
          <p:cNvPr id="4" name="PlaceHolder 3"/>
          <p:cNvSpPr>
            <a:spLocks noGrp="1"/>
          </p:cNvSpPr>
          <p:nvPr>
            <p:ph type="sldNum" idx="1"/>
          </p:nvPr>
        </p:nvSpPr>
        <p:spPr/>
        <p:txBody>
          <a:bodyPr/>
          <a:p>
            <a:fld id="{3C717BF1-D123-45B7-864F-5B4AC1F1524D}"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64"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65"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5" name="PlaceHolder 4"/>
          <p:cNvSpPr>
            <a:spLocks noGrp="1"/>
          </p:cNvSpPr>
          <p:nvPr>
            <p:ph type="sldNum" idx="1"/>
          </p:nvPr>
        </p:nvSpPr>
        <p:spPr/>
        <p:txBody>
          <a:bodyPr/>
          <a:p>
            <a:fld id="{AC7E3CB5-0E97-41B4-8E8A-8A766B15161C}"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3" name="PlaceHolder 2"/>
          <p:cNvSpPr>
            <a:spLocks noGrp="1"/>
          </p:cNvSpPr>
          <p:nvPr>
            <p:ph type="sldNum" idx="1"/>
          </p:nvPr>
        </p:nvSpPr>
        <p:spPr/>
        <p:txBody>
          <a:bodyPr/>
          <a:p>
            <a:fld id="{EE41F6C1-F48F-4C95-B488-AC7EE4BF4A3C}"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7"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s-AR" sz="3200" spc="-1" strike="noStrike">
              <a:latin typeface="Arial"/>
            </a:endParaRPr>
          </a:p>
        </p:txBody>
      </p:sp>
      <p:sp>
        <p:nvSpPr>
          <p:cNvPr id="3" name="PlaceHolder 2"/>
          <p:cNvSpPr>
            <a:spLocks noGrp="1"/>
          </p:cNvSpPr>
          <p:nvPr>
            <p:ph type="sldNum" idx="1"/>
          </p:nvPr>
        </p:nvSpPr>
        <p:spPr/>
        <p:txBody>
          <a:bodyPr/>
          <a:p>
            <a:fld id="{7FF77DBA-3320-4E0B-939D-B1DDADD7ABF9}"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69"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70"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71"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6" name="PlaceHolder 5"/>
          <p:cNvSpPr>
            <a:spLocks noGrp="1"/>
          </p:cNvSpPr>
          <p:nvPr>
            <p:ph type="sldNum" idx="1"/>
          </p:nvPr>
        </p:nvSpPr>
        <p:spPr/>
        <p:txBody>
          <a:bodyPr/>
          <a:p>
            <a:fld id="{9B295098-B495-4BFB-BA2F-403BE5A8B2B2}"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5"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s-A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73"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7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75"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6" name="PlaceHolder 5"/>
          <p:cNvSpPr>
            <a:spLocks noGrp="1"/>
          </p:cNvSpPr>
          <p:nvPr>
            <p:ph type="sldNum" idx="1"/>
          </p:nvPr>
        </p:nvSpPr>
        <p:spPr/>
        <p:txBody>
          <a:bodyPr/>
          <a:p>
            <a:fld id="{F759BE1C-1892-48E1-AABE-AF3C50E6CB1A}"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77"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7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79"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s-AR" sz="3200" spc="-1" strike="noStrike">
              <a:latin typeface="Arial"/>
            </a:endParaRPr>
          </a:p>
        </p:txBody>
      </p:sp>
      <p:sp>
        <p:nvSpPr>
          <p:cNvPr id="6" name="PlaceHolder 5"/>
          <p:cNvSpPr>
            <a:spLocks noGrp="1"/>
          </p:cNvSpPr>
          <p:nvPr>
            <p:ph type="sldNum" idx="1"/>
          </p:nvPr>
        </p:nvSpPr>
        <p:spPr/>
        <p:txBody>
          <a:bodyPr/>
          <a:p>
            <a:fld id="{87B5BA9B-52EE-4E5A-A503-F6FEEA29A865}"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81"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s-AR" sz="3200" spc="-1" strike="noStrike">
              <a:latin typeface="Arial"/>
            </a:endParaRPr>
          </a:p>
        </p:txBody>
      </p:sp>
      <p:sp>
        <p:nvSpPr>
          <p:cNvPr id="82"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s-AR" sz="3200" spc="-1" strike="noStrike">
              <a:latin typeface="Arial"/>
            </a:endParaRPr>
          </a:p>
        </p:txBody>
      </p:sp>
      <p:sp>
        <p:nvSpPr>
          <p:cNvPr id="5" name="PlaceHolder 4"/>
          <p:cNvSpPr>
            <a:spLocks noGrp="1"/>
          </p:cNvSpPr>
          <p:nvPr>
            <p:ph type="sldNum" idx="1"/>
          </p:nvPr>
        </p:nvSpPr>
        <p:spPr/>
        <p:txBody>
          <a:bodyPr/>
          <a:p>
            <a:fld id="{0DAC6289-B368-4019-BEB8-442AA52DFEBB}"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84"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85"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86"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87"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7" name="PlaceHolder 6"/>
          <p:cNvSpPr>
            <a:spLocks noGrp="1"/>
          </p:cNvSpPr>
          <p:nvPr>
            <p:ph type="sldNum" idx="1"/>
          </p:nvPr>
        </p:nvSpPr>
        <p:spPr/>
        <p:txBody>
          <a:bodyPr/>
          <a:p>
            <a:fld id="{FB9CBF3F-734E-4DCC-B922-BEC9E73A681D}"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89"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90"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91"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92"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93"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94"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9" name="PlaceHolder 8"/>
          <p:cNvSpPr>
            <a:spLocks noGrp="1"/>
          </p:cNvSpPr>
          <p:nvPr>
            <p:ph type="sldNum" idx="1"/>
          </p:nvPr>
        </p:nvSpPr>
        <p:spPr/>
        <p:txBody>
          <a:bodyPr/>
          <a:p>
            <a:fld id="{51D8A4EC-1E37-44E8-BEF2-114BE51ECAFC}"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7"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9"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20"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s-A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24"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25"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26"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28"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2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30"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32"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33"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34"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s-AR"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Google Shape;6;p1"/>
          <p:cNvSpPr/>
          <p:nvPr/>
        </p:nvSpPr>
        <p:spPr>
          <a:xfrm flipH="1">
            <a:off x="8439120" y="6615000"/>
            <a:ext cx="702000" cy="284400"/>
          </a:xfrm>
          <a:prstGeom prst="snip1Rect">
            <a:avLst>
              <a:gd name="adj" fmla="val 50000"/>
            </a:avLst>
          </a:prstGeom>
          <a:solidFill>
            <a:srgbClr val="0195d6"/>
          </a:solidFill>
          <a:ln w="0">
            <a:noFill/>
          </a:ln>
        </p:spPr>
        <p:style>
          <a:lnRef idx="0"/>
          <a:fillRef idx="0"/>
          <a:effectRef idx="0"/>
          <a:fontRef idx="minor"/>
        </p:style>
      </p:sp>
      <p:pic>
        <p:nvPicPr>
          <p:cNvPr id="1" name="Google Shape;9;p1" descr="logos 111MIL-01.JPG"/>
          <p:cNvPicPr/>
          <p:nvPr/>
        </p:nvPicPr>
        <p:blipFill>
          <a:blip r:embed="rId2"/>
          <a:srcRect l="86116" t="0" r="0" b="0"/>
          <a:stretch/>
        </p:blipFill>
        <p:spPr>
          <a:xfrm>
            <a:off x="0" y="6754320"/>
            <a:ext cx="9142560" cy="145440"/>
          </a:xfrm>
          <a:prstGeom prst="rect">
            <a:avLst/>
          </a:prstGeom>
          <a:ln w="0">
            <a:noFill/>
          </a:ln>
        </p:spPr>
      </p:pic>
      <p:grpSp>
        <p:nvGrpSpPr>
          <p:cNvPr id="2" name="Google Shape;11;p1"/>
          <p:cNvGrpSpPr/>
          <p:nvPr/>
        </p:nvGrpSpPr>
        <p:grpSpPr>
          <a:xfrm>
            <a:off x="0" y="360"/>
            <a:ext cx="9142560" cy="480240"/>
            <a:chOff x="0" y="360"/>
            <a:chExt cx="9142560" cy="480240"/>
          </a:xfrm>
        </p:grpSpPr>
        <p:sp>
          <p:nvSpPr>
            <p:cNvPr id="3" name="Google Shape;12;p1"/>
            <p:cNvSpPr/>
            <p:nvPr/>
          </p:nvSpPr>
          <p:spPr>
            <a:xfrm>
              <a:off x="1026720" y="360"/>
              <a:ext cx="8115840" cy="241200"/>
            </a:xfrm>
            <a:prstGeom prst="rect">
              <a:avLst/>
            </a:prstGeom>
            <a:solidFill>
              <a:srgbClr val="0195d6"/>
            </a:solidFill>
            <a:ln w="0">
              <a:noFill/>
            </a:ln>
          </p:spPr>
          <p:style>
            <a:lnRef idx="0"/>
            <a:fillRef idx="0"/>
            <a:effectRef idx="0"/>
            <a:fontRef idx="minor"/>
          </p:style>
          <p:txBody>
            <a:bodyPr lIns="90000" rIns="90000" tIns="45000" bIns="45000" anchor="ctr">
              <a:noAutofit/>
            </a:bodyPr>
            <a:p>
              <a:pPr>
                <a:lnSpc>
                  <a:spcPct val="100000"/>
                </a:lnSpc>
                <a:buNone/>
                <a:tabLst>
                  <a:tab algn="l" pos="0"/>
                </a:tabLst>
              </a:pPr>
              <a:endParaRPr b="0" lang="es-AR" sz="1200" spc="-1" strike="noStrike">
                <a:latin typeface="Arial"/>
              </a:endParaRPr>
            </a:p>
            <a:p>
              <a:pPr algn="ctr">
                <a:lnSpc>
                  <a:spcPct val="100000"/>
                </a:lnSpc>
                <a:buNone/>
                <a:tabLst>
                  <a:tab algn="l" pos="0"/>
                </a:tabLst>
              </a:pPr>
              <a:endParaRPr b="0" lang="es-AR" sz="1200" spc="-1" strike="noStrike">
                <a:latin typeface="Arial"/>
              </a:endParaRPr>
            </a:p>
          </p:txBody>
        </p:sp>
        <p:sp>
          <p:nvSpPr>
            <p:cNvPr id="4" name="Google Shape;13;p1"/>
            <p:cNvSpPr/>
            <p:nvPr/>
          </p:nvSpPr>
          <p:spPr>
            <a:xfrm flipH="1" rot="10800000">
              <a:off x="0" y="1800"/>
              <a:ext cx="1096560" cy="478800"/>
            </a:xfrm>
            <a:prstGeom prst="snip1Rect">
              <a:avLst>
                <a:gd name="adj" fmla="val 50000"/>
              </a:avLst>
            </a:prstGeom>
            <a:solidFill>
              <a:srgbClr val="0195d6"/>
            </a:solidFill>
            <a:ln w="0">
              <a:noFill/>
            </a:ln>
          </p:spPr>
          <p:style>
            <a:lnRef idx="0"/>
            <a:fillRef idx="0"/>
            <a:effectRef idx="0"/>
            <a:fontRef idx="minor"/>
          </p:style>
        </p:sp>
      </p:grpSp>
      <p:sp>
        <p:nvSpPr>
          <p:cNvPr id="5" name="Google Shape;15;p2"/>
          <p:cNvSpPr/>
          <p:nvPr/>
        </p:nvSpPr>
        <p:spPr>
          <a:xfrm flipH="1" rot="10800000">
            <a:off x="1440" y="1800"/>
            <a:ext cx="2219400" cy="2300040"/>
          </a:xfrm>
          <a:prstGeom prst="snip1Rect">
            <a:avLst>
              <a:gd name="adj" fmla="val 50000"/>
            </a:avLst>
          </a:prstGeom>
          <a:solidFill>
            <a:srgbClr val="0195d6"/>
          </a:solidFill>
          <a:ln w="0">
            <a:noFill/>
          </a:ln>
        </p:spPr>
        <p:style>
          <a:lnRef idx="0"/>
          <a:fillRef idx="0"/>
          <a:effectRef idx="0"/>
          <a:fontRef idx="minor"/>
        </p:style>
      </p:sp>
      <p:grpSp>
        <p:nvGrpSpPr>
          <p:cNvPr id="6" name="Google Shape;16;p2"/>
          <p:cNvGrpSpPr/>
          <p:nvPr/>
        </p:nvGrpSpPr>
        <p:grpSpPr>
          <a:xfrm>
            <a:off x="360" y="0"/>
            <a:ext cx="9143640" cy="6856920"/>
            <a:chOff x="360" y="0"/>
            <a:chExt cx="9143640" cy="6856920"/>
          </a:xfrm>
        </p:grpSpPr>
        <p:sp>
          <p:nvSpPr>
            <p:cNvPr id="7" name="Google Shape;17;p2"/>
            <p:cNvSpPr/>
            <p:nvPr/>
          </p:nvSpPr>
          <p:spPr>
            <a:xfrm>
              <a:off x="1028160" y="0"/>
              <a:ext cx="8115840" cy="1245960"/>
            </a:xfrm>
            <a:prstGeom prst="rect">
              <a:avLst/>
            </a:prstGeom>
            <a:solidFill>
              <a:srgbClr val="0195d6"/>
            </a:solidFill>
            <a:ln w="0">
              <a:noFill/>
            </a:ln>
          </p:spPr>
          <p:style>
            <a:lnRef idx="0"/>
            <a:fillRef idx="0"/>
            <a:effectRef idx="0"/>
            <a:fontRef idx="minor"/>
          </p:style>
          <p:txBody>
            <a:bodyPr lIns="90000" rIns="90000" tIns="45000" bIns="45000" anchor="ctr">
              <a:noAutofit/>
            </a:bodyPr>
            <a:p>
              <a:pPr>
                <a:lnSpc>
                  <a:spcPct val="100000"/>
                </a:lnSpc>
                <a:buNone/>
                <a:tabLst>
                  <a:tab algn="l" pos="0"/>
                </a:tabLst>
              </a:pPr>
              <a:endParaRPr b="0" lang="es-AR" sz="1200" spc="-1" strike="noStrike">
                <a:latin typeface="Arial"/>
              </a:endParaRPr>
            </a:p>
            <a:p>
              <a:pPr algn="ctr">
                <a:lnSpc>
                  <a:spcPct val="100000"/>
                </a:lnSpc>
                <a:buNone/>
                <a:tabLst>
                  <a:tab algn="l" pos="0"/>
                </a:tabLst>
              </a:pPr>
              <a:endParaRPr b="0" lang="es-AR" sz="1200" spc="-1" strike="noStrike">
                <a:latin typeface="Arial"/>
              </a:endParaRPr>
            </a:p>
          </p:txBody>
        </p:sp>
        <p:grpSp>
          <p:nvGrpSpPr>
            <p:cNvPr id="8" name="Google Shape;18;p2"/>
            <p:cNvGrpSpPr/>
            <p:nvPr/>
          </p:nvGrpSpPr>
          <p:grpSpPr>
            <a:xfrm>
              <a:off x="360" y="4051440"/>
              <a:ext cx="9140040" cy="2805480"/>
              <a:chOff x="360" y="4051440"/>
              <a:chExt cx="9140040" cy="2805480"/>
            </a:xfrm>
          </p:grpSpPr>
          <p:sp>
            <p:nvSpPr>
              <p:cNvPr id="9" name="Google Shape;19;p2"/>
              <p:cNvSpPr/>
              <p:nvPr/>
            </p:nvSpPr>
            <p:spPr>
              <a:xfrm rot="10800000">
                <a:off x="360" y="5074200"/>
                <a:ext cx="8115840" cy="1782360"/>
              </a:xfrm>
              <a:prstGeom prst="rect">
                <a:avLst/>
              </a:prstGeom>
              <a:solidFill>
                <a:srgbClr val="0195d6"/>
              </a:solidFill>
              <a:ln w="0">
                <a:noFill/>
              </a:ln>
            </p:spPr>
            <p:style>
              <a:lnRef idx="0"/>
              <a:fillRef idx="0"/>
              <a:effectRef idx="0"/>
              <a:fontRef idx="minor"/>
            </p:style>
            <p:txBody>
              <a:bodyPr lIns="90000" rIns="90000" tIns="45000" bIns="45000" anchor="ctr">
                <a:noAutofit/>
              </a:bodyPr>
              <a:p>
                <a:pPr>
                  <a:lnSpc>
                    <a:spcPct val="100000"/>
                  </a:lnSpc>
                  <a:buNone/>
                  <a:tabLst>
                    <a:tab algn="l" pos="0"/>
                  </a:tabLst>
                </a:pPr>
                <a:endParaRPr b="0" lang="es-AR" sz="1200" spc="-1" strike="noStrike">
                  <a:latin typeface="Arial"/>
                </a:endParaRPr>
              </a:p>
              <a:p>
                <a:pPr algn="ctr">
                  <a:lnSpc>
                    <a:spcPct val="100000"/>
                  </a:lnSpc>
                  <a:buNone/>
                  <a:tabLst>
                    <a:tab algn="l" pos="0"/>
                  </a:tabLst>
                </a:pPr>
                <a:endParaRPr b="0" lang="es-AR" sz="1200" spc="-1" strike="noStrike">
                  <a:latin typeface="Arial"/>
                </a:endParaRPr>
              </a:p>
            </p:txBody>
          </p:sp>
          <p:sp>
            <p:nvSpPr>
              <p:cNvPr id="10" name="Google Shape;20;p2"/>
              <p:cNvSpPr/>
              <p:nvPr/>
            </p:nvSpPr>
            <p:spPr>
              <a:xfrm flipH="1">
                <a:off x="6793200" y="4051440"/>
                <a:ext cx="2346840" cy="2803320"/>
              </a:xfrm>
              <a:prstGeom prst="snip1Rect">
                <a:avLst>
                  <a:gd name="adj" fmla="val 50000"/>
                </a:avLst>
              </a:prstGeom>
              <a:solidFill>
                <a:srgbClr val="0195d6"/>
              </a:solidFill>
              <a:ln w="0">
                <a:noFill/>
              </a:ln>
            </p:spPr>
            <p:style>
              <a:lnRef idx="0"/>
              <a:fillRef idx="0"/>
              <a:effectRef idx="0"/>
              <a:fontRef idx="minor"/>
            </p:style>
          </p:sp>
        </p:grpSp>
      </p:grpSp>
      <p:sp>
        <p:nvSpPr>
          <p:cNvPr id="11" name="Google Shape;22;p2"/>
          <p:cNvSpPr/>
          <p:nvPr/>
        </p:nvSpPr>
        <p:spPr>
          <a:xfrm>
            <a:off x="1986120" y="1997640"/>
            <a:ext cx="4982760" cy="2128680"/>
          </a:xfrm>
          <a:prstGeom prst="rect">
            <a:avLst/>
          </a:prstGeom>
          <a:noFill/>
          <a:ln w="0">
            <a:noFill/>
          </a:ln>
        </p:spPr>
        <p:style>
          <a:lnRef idx="0"/>
          <a:fillRef idx="0"/>
          <a:effectRef idx="0"/>
          <a:fontRef idx="minor"/>
        </p:style>
        <p:txBody>
          <a:bodyPr lIns="90000" rIns="90000" tIns="91440" bIns="91440" anchor="ctr">
            <a:noAutofit/>
          </a:bodyPr>
          <a:p>
            <a:pPr algn="ctr">
              <a:lnSpc>
                <a:spcPct val="100000"/>
              </a:lnSpc>
              <a:buNone/>
              <a:tabLst>
                <a:tab algn="l" pos="0"/>
              </a:tabLst>
            </a:pPr>
            <a:r>
              <a:rPr b="1" lang="es" sz="6000" spc="-1" strike="noStrike">
                <a:solidFill>
                  <a:srgbClr val="4472c4"/>
                </a:solidFill>
                <a:latin typeface="Arial"/>
                <a:ea typeface="Arial"/>
              </a:rPr>
              <a:t>Carrera</a:t>
            </a:r>
            <a:endParaRPr b="0" lang="es-AR" sz="6000" spc="-1" strike="noStrike">
              <a:latin typeface="Arial"/>
            </a:endParaRPr>
          </a:p>
          <a:p>
            <a:pPr algn="ctr">
              <a:lnSpc>
                <a:spcPct val="100000"/>
              </a:lnSpc>
              <a:buNone/>
              <a:tabLst>
                <a:tab algn="l" pos="0"/>
              </a:tabLst>
            </a:pPr>
            <a:r>
              <a:rPr b="1" lang="es" sz="6000" spc="-1" strike="noStrike">
                <a:solidFill>
                  <a:srgbClr val="4472c4"/>
                </a:solidFill>
                <a:latin typeface="Arial"/>
                <a:ea typeface="Arial"/>
              </a:rPr>
              <a:t>Programador </a:t>
            </a:r>
            <a:endParaRPr b="0" lang="es-AR" sz="6000" spc="-1" strike="noStrike">
              <a:latin typeface="Arial"/>
            </a:endParaRPr>
          </a:p>
          <a:p>
            <a:pPr algn="ctr">
              <a:lnSpc>
                <a:spcPct val="100000"/>
              </a:lnSpc>
              <a:buNone/>
              <a:tabLst>
                <a:tab algn="l" pos="0"/>
              </a:tabLst>
            </a:pPr>
            <a:r>
              <a:rPr b="1" lang="es" sz="6000" spc="-1" strike="noStrike">
                <a:solidFill>
                  <a:srgbClr val="4472c4"/>
                </a:solidFill>
                <a:latin typeface="Arial"/>
                <a:ea typeface="Arial"/>
              </a:rPr>
              <a:t>full-stack</a:t>
            </a:r>
            <a:endParaRPr b="0" lang="es-AR" sz="6000" spc="-1" strike="noStrike">
              <a:latin typeface="Arial"/>
            </a:endParaRPr>
          </a:p>
        </p:txBody>
      </p:sp>
      <p:sp>
        <p:nvSpPr>
          <p:cNvPr id="1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s-AR" sz="4400" spc="-1" strike="noStrike">
                <a:latin typeface="Arial"/>
              </a:rPr>
              <a:t>Pulse para editar el formato del texto de título</a:t>
            </a:r>
            <a:endParaRPr b="0" lang="es-AR" sz="4400" spc="-1" strike="noStrike">
              <a:latin typeface="Arial"/>
            </a:endParaRPr>
          </a:p>
        </p:txBody>
      </p:sp>
      <p:sp>
        <p:nvSpPr>
          <p:cNvPr id="13"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AR" sz="3200" spc="-1" strike="noStrike">
                <a:latin typeface="Arial"/>
              </a:rPr>
              <a:t>Pulse para editar el formato de texto del esquema</a:t>
            </a:r>
            <a:endParaRPr b="0" lang="es-AR" sz="3200" spc="-1" strike="noStrike">
              <a:latin typeface="Arial"/>
            </a:endParaRPr>
          </a:p>
          <a:p>
            <a:pPr lvl="1" marL="864000" indent="-324000">
              <a:spcBef>
                <a:spcPts val="1134"/>
              </a:spcBef>
              <a:buClr>
                <a:srgbClr val="000000"/>
              </a:buClr>
              <a:buSzPct val="75000"/>
              <a:buFont typeface="Symbol" charset="2"/>
              <a:buChar char=""/>
            </a:pPr>
            <a:r>
              <a:rPr b="0" lang="es-AR" sz="2800" spc="-1" strike="noStrike">
                <a:latin typeface="Arial"/>
              </a:rPr>
              <a:t>Segundo nivel del esquema</a:t>
            </a:r>
            <a:endParaRPr b="0" lang="es-AR" sz="2800" spc="-1" strike="noStrike">
              <a:latin typeface="Arial"/>
            </a:endParaRPr>
          </a:p>
          <a:p>
            <a:pPr lvl="2" marL="1296000" indent="-288000">
              <a:spcBef>
                <a:spcPts val="850"/>
              </a:spcBef>
              <a:buClr>
                <a:srgbClr val="000000"/>
              </a:buClr>
              <a:buSzPct val="45000"/>
              <a:buFont typeface="Wingdings" charset="2"/>
              <a:buChar char=""/>
            </a:pPr>
            <a:r>
              <a:rPr b="0" lang="es-AR" sz="2400" spc="-1" strike="noStrike">
                <a:latin typeface="Arial"/>
              </a:rPr>
              <a:t>Tercer nivel del esquema</a:t>
            </a:r>
            <a:endParaRPr b="0" lang="es-AR" sz="2400" spc="-1" strike="noStrike">
              <a:latin typeface="Arial"/>
            </a:endParaRPr>
          </a:p>
          <a:p>
            <a:pPr lvl="3" marL="1728000" indent="-216000">
              <a:spcBef>
                <a:spcPts val="567"/>
              </a:spcBef>
              <a:buClr>
                <a:srgbClr val="000000"/>
              </a:buClr>
              <a:buSzPct val="75000"/>
              <a:buFont typeface="Symbol" charset="2"/>
              <a:buChar char=""/>
            </a:pPr>
            <a:r>
              <a:rPr b="0" lang="es-AR" sz="2000" spc="-1" strike="noStrike">
                <a:latin typeface="Arial"/>
              </a:rPr>
              <a:t>Cuarto nivel del esquema</a:t>
            </a:r>
            <a:endParaRPr b="0" lang="es-AR" sz="2000" spc="-1" strike="noStrike">
              <a:latin typeface="Arial"/>
            </a:endParaRPr>
          </a:p>
          <a:p>
            <a:pPr lvl="4" marL="2160000" indent="-216000">
              <a:spcBef>
                <a:spcPts val="283"/>
              </a:spcBef>
              <a:buClr>
                <a:srgbClr val="000000"/>
              </a:buClr>
              <a:buSzPct val="45000"/>
              <a:buFont typeface="Wingdings" charset="2"/>
              <a:buChar char=""/>
            </a:pPr>
            <a:r>
              <a:rPr b="0" lang="es-AR" sz="2000" spc="-1" strike="noStrike">
                <a:latin typeface="Arial"/>
              </a:rPr>
              <a:t>Quinto nivel del esquema</a:t>
            </a:r>
            <a:endParaRPr b="0" lang="es-AR" sz="2000" spc="-1" strike="noStrike">
              <a:latin typeface="Arial"/>
            </a:endParaRPr>
          </a:p>
          <a:p>
            <a:pPr lvl="5" marL="2592000" indent="-216000">
              <a:spcBef>
                <a:spcPts val="283"/>
              </a:spcBef>
              <a:buClr>
                <a:srgbClr val="000000"/>
              </a:buClr>
              <a:buSzPct val="45000"/>
              <a:buFont typeface="Wingdings" charset="2"/>
              <a:buChar char=""/>
            </a:pPr>
            <a:r>
              <a:rPr b="0" lang="es-AR" sz="2000" spc="-1" strike="noStrike">
                <a:latin typeface="Arial"/>
              </a:rPr>
              <a:t>Sexto nivel del esquema</a:t>
            </a:r>
            <a:endParaRPr b="0" lang="es-AR" sz="2000" spc="-1" strike="noStrike">
              <a:latin typeface="Arial"/>
            </a:endParaRPr>
          </a:p>
          <a:p>
            <a:pPr lvl="6" marL="3024000" indent="-216000">
              <a:spcBef>
                <a:spcPts val="283"/>
              </a:spcBef>
              <a:buClr>
                <a:srgbClr val="000000"/>
              </a:buClr>
              <a:buSzPct val="45000"/>
              <a:buFont typeface="Wingdings" charset="2"/>
              <a:buChar char=""/>
            </a:pPr>
            <a:r>
              <a:rPr b="0" lang="es-AR" sz="2000" spc="-1" strike="noStrike">
                <a:latin typeface="Arial"/>
              </a:rPr>
              <a:t>Séptimo nivel del esquema</a:t>
            </a:r>
            <a:endParaRPr b="0" lang="es-A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0" name="Google Shape;6;p1"/>
          <p:cNvSpPr/>
          <p:nvPr/>
        </p:nvSpPr>
        <p:spPr>
          <a:xfrm flipH="1">
            <a:off x="8439120" y="6615000"/>
            <a:ext cx="702000" cy="284400"/>
          </a:xfrm>
          <a:prstGeom prst="snip1Rect">
            <a:avLst>
              <a:gd name="adj" fmla="val 50000"/>
            </a:avLst>
          </a:prstGeom>
          <a:solidFill>
            <a:srgbClr val="0195d6"/>
          </a:solidFill>
          <a:ln w="0">
            <a:noFill/>
          </a:ln>
        </p:spPr>
        <p:style>
          <a:lnRef idx="0"/>
          <a:fillRef idx="0"/>
          <a:effectRef idx="0"/>
          <a:fontRef idx="minor"/>
        </p:style>
      </p:sp>
      <p:pic>
        <p:nvPicPr>
          <p:cNvPr id="51" name="Google Shape;9;p1" descr="logos 111MIL-01.JPG"/>
          <p:cNvPicPr/>
          <p:nvPr/>
        </p:nvPicPr>
        <p:blipFill>
          <a:blip r:embed="rId2"/>
          <a:srcRect l="86116" t="0" r="0" b="0"/>
          <a:stretch/>
        </p:blipFill>
        <p:spPr>
          <a:xfrm>
            <a:off x="0" y="6754320"/>
            <a:ext cx="9142560" cy="145440"/>
          </a:xfrm>
          <a:prstGeom prst="rect">
            <a:avLst/>
          </a:prstGeom>
          <a:ln w="0">
            <a:noFill/>
          </a:ln>
        </p:spPr>
      </p:pic>
      <p:grpSp>
        <p:nvGrpSpPr>
          <p:cNvPr id="52" name="Google Shape;11;p1"/>
          <p:cNvGrpSpPr/>
          <p:nvPr/>
        </p:nvGrpSpPr>
        <p:grpSpPr>
          <a:xfrm>
            <a:off x="0" y="360"/>
            <a:ext cx="9142560" cy="480240"/>
            <a:chOff x="0" y="360"/>
            <a:chExt cx="9142560" cy="480240"/>
          </a:xfrm>
        </p:grpSpPr>
        <p:sp>
          <p:nvSpPr>
            <p:cNvPr id="53" name="Google Shape;12;p1"/>
            <p:cNvSpPr/>
            <p:nvPr/>
          </p:nvSpPr>
          <p:spPr>
            <a:xfrm>
              <a:off x="1026720" y="360"/>
              <a:ext cx="8115840" cy="241200"/>
            </a:xfrm>
            <a:prstGeom prst="rect">
              <a:avLst/>
            </a:prstGeom>
            <a:solidFill>
              <a:srgbClr val="0195d6"/>
            </a:solidFill>
            <a:ln w="0">
              <a:noFill/>
            </a:ln>
          </p:spPr>
          <p:style>
            <a:lnRef idx="0"/>
            <a:fillRef idx="0"/>
            <a:effectRef idx="0"/>
            <a:fontRef idx="minor"/>
          </p:style>
          <p:txBody>
            <a:bodyPr lIns="90000" rIns="90000" tIns="45000" bIns="45000" anchor="ctr">
              <a:noAutofit/>
            </a:bodyPr>
            <a:p>
              <a:pPr>
                <a:lnSpc>
                  <a:spcPct val="100000"/>
                </a:lnSpc>
                <a:buNone/>
                <a:tabLst>
                  <a:tab algn="l" pos="0"/>
                </a:tabLst>
              </a:pPr>
              <a:endParaRPr b="0" lang="es-AR" sz="1200" spc="-1" strike="noStrike">
                <a:latin typeface="Arial"/>
              </a:endParaRPr>
            </a:p>
            <a:p>
              <a:pPr algn="ctr">
                <a:lnSpc>
                  <a:spcPct val="100000"/>
                </a:lnSpc>
                <a:buNone/>
                <a:tabLst>
                  <a:tab algn="l" pos="0"/>
                </a:tabLst>
              </a:pPr>
              <a:endParaRPr b="0" lang="es-AR" sz="1200" spc="-1" strike="noStrike">
                <a:latin typeface="Arial"/>
              </a:endParaRPr>
            </a:p>
          </p:txBody>
        </p:sp>
        <p:sp>
          <p:nvSpPr>
            <p:cNvPr id="54" name="Google Shape;13;p1"/>
            <p:cNvSpPr/>
            <p:nvPr/>
          </p:nvSpPr>
          <p:spPr>
            <a:xfrm flipH="1" rot="10800000">
              <a:off x="0" y="1800"/>
              <a:ext cx="1096560" cy="478800"/>
            </a:xfrm>
            <a:prstGeom prst="snip1Rect">
              <a:avLst>
                <a:gd name="adj" fmla="val 50000"/>
              </a:avLst>
            </a:prstGeom>
            <a:solidFill>
              <a:srgbClr val="0195d6"/>
            </a:solidFill>
            <a:ln w="0">
              <a:noFill/>
            </a:ln>
          </p:spPr>
          <p:style>
            <a:lnRef idx="0"/>
            <a:fillRef idx="0"/>
            <a:effectRef idx="0"/>
            <a:fontRef idx="minor"/>
          </p:style>
        </p:sp>
      </p:grpSp>
      <p:sp>
        <p:nvSpPr>
          <p:cNvPr id="55" name="Google Shape;278;p32"/>
          <p:cNvSpPr/>
          <p:nvPr/>
        </p:nvSpPr>
        <p:spPr>
          <a:xfrm>
            <a:off x="0" y="-82440"/>
            <a:ext cx="1224720" cy="67680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1" lang="es" sz="2400" spc="-1" strike="noStrike">
                <a:solidFill>
                  <a:srgbClr val="ffffff"/>
                </a:solidFill>
                <a:latin typeface="Arial"/>
                <a:ea typeface="Arial"/>
              </a:rPr>
              <a:t>PFS</a:t>
            </a:r>
            <a:endParaRPr b="0" lang="es-AR" sz="2400" spc="-1" strike="noStrike">
              <a:latin typeface="Arial"/>
            </a:endParaRPr>
          </a:p>
        </p:txBody>
      </p:sp>
      <p:sp>
        <p:nvSpPr>
          <p:cNvPr id="56" name="PlaceHolder 1"/>
          <p:cNvSpPr>
            <a:spLocks noGrp="1"/>
          </p:cNvSpPr>
          <p:nvPr>
            <p:ph type="sldNum" idx="1"/>
          </p:nvPr>
        </p:nvSpPr>
        <p:spPr>
          <a:xfrm>
            <a:off x="8472600" y="6217560"/>
            <a:ext cx="547200" cy="523440"/>
          </a:xfrm>
          <a:prstGeom prst="rect">
            <a:avLst/>
          </a:prstGeom>
          <a:noFill/>
          <a:ln w="0">
            <a:noFill/>
          </a:ln>
        </p:spPr>
        <p:txBody>
          <a:bodyPr lIns="90000" rIns="90000" tIns="45000" bIns="45000" anchor="ctr">
            <a:noAutofit/>
          </a:bodyPr>
          <a:lstStyle>
            <a:lvl1pPr algn="r">
              <a:lnSpc>
                <a:spcPct val="100000"/>
              </a:lnSpc>
              <a:buNone/>
              <a:tabLst>
                <a:tab algn="l" pos="0"/>
              </a:tabLst>
              <a:defRPr b="0" lang="es" sz="1200" spc="-1" strike="noStrike">
                <a:solidFill>
                  <a:srgbClr val="ffffff"/>
                </a:solidFill>
                <a:latin typeface="Arial"/>
                <a:ea typeface="Arial"/>
              </a:defRPr>
            </a:lvl1pPr>
          </a:lstStyle>
          <a:p>
            <a:pPr algn="r">
              <a:lnSpc>
                <a:spcPct val="100000"/>
              </a:lnSpc>
              <a:buNone/>
              <a:tabLst>
                <a:tab algn="l" pos="0"/>
              </a:tabLst>
            </a:pPr>
            <a:fld id="{5C347828-2D7A-4211-A4BB-1551E2BC422F}" type="slidenum">
              <a:rPr b="0" lang="es" sz="1200" spc="-1" strike="noStrike">
                <a:solidFill>
                  <a:srgbClr val="ffffff"/>
                </a:solidFill>
                <a:latin typeface="Arial"/>
                <a:ea typeface="Arial"/>
              </a:rPr>
              <a:t>&lt;número&gt;</a:t>
            </a:fld>
            <a:endParaRPr b="0" lang="es-AR" sz="1200" spc="-1" strike="noStrike">
              <a:latin typeface="Times New Roman"/>
            </a:endParaRPr>
          </a:p>
        </p:txBody>
      </p:sp>
      <p:sp>
        <p:nvSpPr>
          <p:cNvPr id="57" name="PlaceHolder 2"/>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s-AR" sz="4400" spc="-1" strike="noStrike">
                <a:latin typeface="Arial"/>
              </a:rPr>
              <a:t>Pulse para editar el formato del </a:t>
            </a:r>
            <a:r>
              <a:rPr b="0" lang="es-AR" sz="4400" spc="-1" strike="noStrike">
                <a:latin typeface="Arial"/>
              </a:rPr>
              <a:t>texto de título</a:t>
            </a:r>
            <a:endParaRPr b="0" lang="es-AR" sz="4400" spc="-1" strike="noStrike">
              <a:latin typeface="Arial"/>
            </a:endParaRPr>
          </a:p>
        </p:txBody>
      </p:sp>
      <p:sp>
        <p:nvSpPr>
          <p:cNvPr id="58" name="PlaceHolder 3"/>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AR" sz="3200" spc="-1" strike="noStrike">
                <a:latin typeface="Arial"/>
              </a:rPr>
              <a:t>Pulse para editar el formato de texto del esquema</a:t>
            </a:r>
            <a:endParaRPr b="0" lang="es-AR" sz="3200" spc="-1" strike="noStrike">
              <a:latin typeface="Arial"/>
            </a:endParaRPr>
          </a:p>
          <a:p>
            <a:pPr lvl="1" marL="864000" indent="-324000">
              <a:spcBef>
                <a:spcPts val="1134"/>
              </a:spcBef>
              <a:buClr>
                <a:srgbClr val="000000"/>
              </a:buClr>
              <a:buSzPct val="75000"/>
              <a:buFont typeface="Symbol" charset="2"/>
              <a:buChar char=""/>
            </a:pPr>
            <a:r>
              <a:rPr b="0" lang="es-AR" sz="2800" spc="-1" strike="noStrike">
                <a:latin typeface="Arial"/>
              </a:rPr>
              <a:t>Segundo nivel del esquema</a:t>
            </a:r>
            <a:endParaRPr b="0" lang="es-AR" sz="2800" spc="-1" strike="noStrike">
              <a:latin typeface="Arial"/>
            </a:endParaRPr>
          </a:p>
          <a:p>
            <a:pPr lvl="2" marL="1296000" indent="-288000">
              <a:spcBef>
                <a:spcPts val="850"/>
              </a:spcBef>
              <a:buClr>
                <a:srgbClr val="000000"/>
              </a:buClr>
              <a:buSzPct val="45000"/>
              <a:buFont typeface="Wingdings" charset="2"/>
              <a:buChar char=""/>
            </a:pPr>
            <a:r>
              <a:rPr b="0" lang="es-AR" sz="2400" spc="-1" strike="noStrike">
                <a:latin typeface="Arial"/>
              </a:rPr>
              <a:t>Tercer nivel del esquema</a:t>
            </a:r>
            <a:endParaRPr b="0" lang="es-AR" sz="2400" spc="-1" strike="noStrike">
              <a:latin typeface="Arial"/>
            </a:endParaRPr>
          </a:p>
          <a:p>
            <a:pPr lvl="3" marL="1728000" indent="-216000">
              <a:spcBef>
                <a:spcPts val="567"/>
              </a:spcBef>
              <a:buClr>
                <a:srgbClr val="000000"/>
              </a:buClr>
              <a:buSzPct val="75000"/>
              <a:buFont typeface="Symbol" charset="2"/>
              <a:buChar char=""/>
            </a:pPr>
            <a:r>
              <a:rPr b="0" lang="es-AR" sz="2000" spc="-1" strike="noStrike">
                <a:latin typeface="Arial"/>
              </a:rPr>
              <a:t>Cuarto nivel del esquema</a:t>
            </a:r>
            <a:endParaRPr b="0" lang="es-AR" sz="2000" spc="-1" strike="noStrike">
              <a:latin typeface="Arial"/>
            </a:endParaRPr>
          </a:p>
          <a:p>
            <a:pPr lvl="4" marL="2160000" indent="-216000">
              <a:spcBef>
                <a:spcPts val="283"/>
              </a:spcBef>
              <a:buClr>
                <a:srgbClr val="000000"/>
              </a:buClr>
              <a:buSzPct val="45000"/>
              <a:buFont typeface="Wingdings" charset="2"/>
              <a:buChar char=""/>
            </a:pPr>
            <a:r>
              <a:rPr b="0" lang="es-AR" sz="2000" spc="-1" strike="noStrike">
                <a:latin typeface="Arial"/>
              </a:rPr>
              <a:t>Quinto nivel del esquema</a:t>
            </a:r>
            <a:endParaRPr b="0" lang="es-AR" sz="2000" spc="-1" strike="noStrike">
              <a:latin typeface="Arial"/>
            </a:endParaRPr>
          </a:p>
          <a:p>
            <a:pPr lvl="5" marL="2592000" indent="-216000">
              <a:spcBef>
                <a:spcPts val="283"/>
              </a:spcBef>
              <a:buClr>
                <a:srgbClr val="000000"/>
              </a:buClr>
              <a:buSzPct val="45000"/>
              <a:buFont typeface="Wingdings" charset="2"/>
              <a:buChar char=""/>
            </a:pPr>
            <a:r>
              <a:rPr b="0" lang="es-AR" sz="2000" spc="-1" strike="noStrike">
                <a:latin typeface="Arial"/>
              </a:rPr>
              <a:t>Sexto nivel del esquema</a:t>
            </a:r>
            <a:endParaRPr b="0" lang="es-AR" sz="2000" spc="-1" strike="noStrike">
              <a:latin typeface="Arial"/>
            </a:endParaRPr>
          </a:p>
          <a:p>
            <a:pPr lvl="6" marL="3024000" indent="-216000">
              <a:spcBef>
                <a:spcPts val="283"/>
              </a:spcBef>
              <a:buClr>
                <a:srgbClr val="000000"/>
              </a:buClr>
              <a:buSzPct val="45000"/>
              <a:buFont typeface="Wingdings" charset="2"/>
              <a:buChar char=""/>
            </a:pPr>
            <a:r>
              <a:rPr b="0" lang="es-AR" sz="2000" spc="-1" strike="noStrike">
                <a:latin typeface="Arial"/>
              </a:rPr>
              <a:t>Séptimo nivel del esquema</a:t>
            </a:r>
            <a:endParaRPr b="0" lang="es-A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hyperlink" Target="https://github.com/dcazabat/docker.git" TargetMode="External"/><Relationship Id="rId2" Type="http://schemas.openxmlformats.org/officeDocument/2006/relationships/image" Target="../media/image11.pn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92520" y="0"/>
            <a:ext cx="8960760" cy="806040"/>
          </a:xfrm>
          <a:prstGeom prst="rect">
            <a:avLst/>
          </a:prstGeom>
          <a:noFill/>
          <a:ln w="0">
            <a:noFill/>
          </a:ln>
        </p:spPr>
        <p:txBody>
          <a:bodyPr lIns="0" rIns="0" tIns="0" bIns="0" anchor="b">
            <a:noAutofit/>
          </a:bodyPr>
          <a:p>
            <a:pPr algn="ctr">
              <a:lnSpc>
                <a:spcPct val="90000"/>
              </a:lnSpc>
              <a:buNone/>
              <a:tabLst>
                <a:tab algn="l" pos="0"/>
              </a:tabLst>
            </a:pPr>
            <a:r>
              <a:rPr b="1" lang="es" sz="4800" spc="-1" strike="noStrike">
                <a:solidFill>
                  <a:srgbClr val="ffffff"/>
                </a:solidFill>
                <a:latin typeface="Arial"/>
                <a:ea typeface="Arial"/>
              </a:rPr>
              <a:t>Docker</a:t>
            </a:r>
            <a:endParaRPr b="0" lang="es-AR" sz="4800" spc="-1" strike="noStrike">
              <a:latin typeface="Arial"/>
            </a:endParaRPr>
          </a:p>
        </p:txBody>
      </p:sp>
      <p:sp>
        <p:nvSpPr>
          <p:cNvPr id="96" name="PlaceHolder 2"/>
          <p:cNvSpPr>
            <a:spLocks noGrp="1"/>
          </p:cNvSpPr>
          <p:nvPr>
            <p:ph type="subTitle"/>
          </p:nvPr>
        </p:nvSpPr>
        <p:spPr>
          <a:xfrm>
            <a:off x="0" y="5416200"/>
            <a:ext cx="9145440" cy="549000"/>
          </a:xfrm>
          <a:prstGeom prst="rect">
            <a:avLst/>
          </a:prstGeom>
          <a:noFill/>
          <a:ln w="0">
            <a:noFill/>
          </a:ln>
        </p:spPr>
        <p:txBody>
          <a:bodyPr lIns="0" rIns="0" tIns="0" bIns="0" anchor="t">
            <a:noAutofit/>
          </a:bodyPr>
          <a:p>
            <a:pPr algn="ctr">
              <a:lnSpc>
                <a:spcPct val="90000"/>
              </a:lnSpc>
              <a:spcBef>
                <a:spcPts val="1001"/>
              </a:spcBef>
              <a:buNone/>
              <a:tabLst>
                <a:tab algn="l" pos="0"/>
              </a:tabLst>
            </a:pPr>
            <a:r>
              <a:rPr b="1" i="1" lang="es" sz="3200" spc="-1" strike="noStrike">
                <a:solidFill>
                  <a:srgbClr val="ffffff"/>
                </a:solidFill>
                <a:latin typeface="Arial"/>
                <a:ea typeface="Arial"/>
              </a:rPr>
              <a:t>Introducción</a:t>
            </a:r>
            <a:endParaRPr b="0" lang="es-AR"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311760" y="453600"/>
            <a:ext cx="8519040" cy="762120"/>
          </a:xfrm>
          <a:prstGeom prst="rect">
            <a:avLst/>
          </a:prstGeom>
          <a:noFill/>
          <a:ln w="0">
            <a:noFill/>
          </a:ln>
        </p:spPr>
        <p:txBody>
          <a:bodyPr lIns="0" rIns="0" tIns="0" bIns="0" anchor="ctr">
            <a:noAutofit/>
          </a:bodyPr>
          <a:p>
            <a:pPr algn="ctr">
              <a:lnSpc>
                <a:spcPct val="90000"/>
              </a:lnSpc>
              <a:buNone/>
              <a:tabLst>
                <a:tab algn="l" pos="0"/>
              </a:tabLst>
            </a:pPr>
            <a:r>
              <a:rPr b="0" lang="es" sz="4000" spc="-1" strike="noStrike">
                <a:solidFill>
                  <a:srgbClr val="000000"/>
                </a:solidFill>
                <a:latin typeface="Arial"/>
                <a:ea typeface="Arial"/>
              </a:rPr>
              <a:t>Trabajo con Contenedores</a:t>
            </a:r>
            <a:endParaRPr b="0" lang="es-AR" sz="4000" spc="-1" strike="noStrike">
              <a:latin typeface="Arial"/>
            </a:endParaRPr>
          </a:p>
        </p:txBody>
      </p:sp>
      <p:sp>
        <p:nvSpPr>
          <p:cNvPr id="115" name="PlaceHolder 2"/>
          <p:cNvSpPr>
            <a:spLocks noGrp="1"/>
          </p:cNvSpPr>
          <p:nvPr>
            <p:ph/>
          </p:nvPr>
        </p:nvSpPr>
        <p:spPr>
          <a:xfrm>
            <a:off x="311760" y="1459080"/>
            <a:ext cx="8519040" cy="2320920"/>
          </a:xfrm>
          <a:prstGeom prst="rect">
            <a:avLst/>
          </a:prstGeom>
          <a:noFill/>
          <a:ln w="0">
            <a:noFill/>
          </a:ln>
        </p:spPr>
        <p:txBody>
          <a:bodyPr lIns="0" rIns="0" tIns="0" bIns="0" anchor="ctr">
            <a:noAutofit/>
          </a:bodyPr>
          <a:p>
            <a:pPr marL="457200">
              <a:lnSpc>
                <a:spcPct val="90000"/>
              </a:lnSpc>
              <a:spcBef>
                <a:spcPts val="1001"/>
              </a:spcBef>
              <a:buNone/>
              <a:tabLst>
                <a:tab algn="l" pos="0"/>
              </a:tabLst>
            </a:pPr>
            <a:r>
              <a:rPr b="1" lang="es-AR" sz="2200" spc="-1" strike="noStrike">
                <a:solidFill>
                  <a:srgbClr val="000000"/>
                </a:solidFill>
                <a:latin typeface="Arial"/>
                <a:ea typeface="Arial"/>
              </a:rPr>
              <a:t>Montaje de volúmenes</a:t>
            </a:r>
            <a:endParaRPr b="0" lang="es-AR" sz="2200" spc="-1" strike="noStrike">
              <a:latin typeface="Arial"/>
            </a:endParaRPr>
          </a:p>
          <a:p>
            <a:pPr marL="457200" algn="just">
              <a:lnSpc>
                <a:spcPct val="90000"/>
              </a:lnSpc>
              <a:spcBef>
                <a:spcPts val="1001"/>
              </a:spcBef>
              <a:buNone/>
              <a:tabLst>
                <a:tab algn="l" pos="0"/>
              </a:tabLst>
            </a:pPr>
            <a:r>
              <a:rPr b="0" lang="es-AR" sz="1500" spc="-1" strike="noStrike">
                <a:solidFill>
                  <a:srgbClr val="000000"/>
                </a:solidFill>
                <a:latin typeface="Arial"/>
                <a:ea typeface="Arial"/>
              </a:rPr>
              <a:t>Los volúmenes en Docker son mecanismos para persistir datos y compartir archivos entre el sistema host y los contenedores. Permiten mantener los datos incluso después de que un contenedor se haya detenido o eliminado, lo que resulta esencial para aplicaciones que requieren almacenamiento de datos a largo plazo. Al montar un volumen, se establece una conexión entre una ruta en el sistema host y una ruta en el contenedor. De esta manera, los cambios realizados en uno de los extremos se reflejan automáticamente en el otro. Para montar volúmenes, se utiliza la opción -v o --volume al ejecutar el comando docker run.</a:t>
            </a:r>
            <a:endParaRPr b="0" lang="es-AR" sz="1500" spc="-1" strike="noStrike">
              <a:latin typeface="Arial"/>
            </a:endParaRPr>
          </a:p>
        </p:txBody>
      </p:sp>
      <p:pic>
        <p:nvPicPr>
          <p:cNvPr id="116" name="" descr=""/>
          <p:cNvPicPr/>
          <p:nvPr/>
        </p:nvPicPr>
        <p:blipFill>
          <a:blip r:embed="rId1"/>
          <a:stretch/>
        </p:blipFill>
        <p:spPr>
          <a:xfrm>
            <a:off x="720000" y="4276440"/>
            <a:ext cx="8100000" cy="153540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p:nvPr>
        </p:nvSpPr>
        <p:spPr>
          <a:xfrm>
            <a:off x="311760" y="540000"/>
            <a:ext cx="8519040" cy="5712840"/>
          </a:xfrm>
          <a:prstGeom prst="rect">
            <a:avLst/>
          </a:prstGeom>
          <a:noFill/>
          <a:ln w="0">
            <a:noFill/>
          </a:ln>
        </p:spPr>
        <p:txBody>
          <a:bodyPr lIns="0" rIns="0" tIns="0" bIns="0" anchor="t">
            <a:noAutofit/>
          </a:bodyPr>
          <a:p>
            <a:pPr marL="457200" algn="just">
              <a:lnSpc>
                <a:spcPct val="90000"/>
              </a:lnSpc>
              <a:spcBef>
                <a:spcPts val="1001"/>
              </a:spcBef>
              <a:buNone/>
              <a:tabLst>
                <a:tab algn="l" pos="0"/>
              </a:tabLst>
            </a:pPr>
            <a:r>
              <a:rPr b="0" lang="es-AR" sz="1500" spc="-1" strike="noStrike">
                <a:solidFill>
                  <a:srgbClr val="000000"/>
                </a:solidFill>
                <a:latin typeface="Arial"/>
                <a:ea typeface="Arial"/>
              </a:rPr>
              <a:t>El trabajo con contenedores en Docker se beneficia enormemente del mapeo de puertos, el montaje de volúmenes y la configuración de redes, lo que permite a los desarrolladores crear entornos altamente configurables y escalables. La combinación de estas características potentes facilita la creación de aplicaciones complejas y distribuidas con una alta disponibilidad y fácil administración.</a:t>
            </a:r>
            <a:endParaRPr b="0" lang="es-AR" sz="1500" spc="-1" strike="noStrike">
              <a:latin typeface="Arial"/>
            </a:endParaRPr>
          </a:p>
          <a:p>
            <a:pPr marL="457200" algn="just">
              <a:lnSpc>
                <a:spcPct val="90000"/>
              </a:lnSpc>
              <a:spcBef>
                <a:spcPts val="1001"/>
              </a:spcBef>
              <a:buNone/>
              <a:tabLst>
                <a:tab algn="l" pos="0"/>
              </a:tabLst>
            </a:pPr>
            <a:r>
              <a:rPr b="1" lang="es-AR" sz="2000" spc="-1" strike="noStrike">
                <a:solidFill>
                  <a:srgbClr val="000000"/>
                </a:solidFill>
                <a:latin typeface="Arial"/>
                <a:ea typeface="Arial"/>
              </a:rPr>
              <a:t>Comandos básicos</a:t>
            </a:r>
            <a:endParaRPr b="0" lang="es-AR" sz="2000" spc="-1" strike="noStrike">
              <a:latin typeface="Arial"/>
            </a:endParaRPr>
          </a:p>
          <a:p>
            <a:pPr marL="457200" algn="just">
              <a:lnSpc>
                <a:spcPct val="90000"/>
              </a:lnSpc>
              <a:spcBef>
                <a:spcPts val="1001"/>
              </a:spcBef>
              <a:buNone/>
              <a:tabLst>
                <a:tab algn="l" pos="0"/>
              </a:tabLst>
            </a:pPr>
            <a:endParaRPr b="0" lang="es-AR" sz="1500" spc="-1" strike="noStrike">
              <a:latin typeface="Arial"/>
            </a:endParaRPr>
          </a:p>
          <a:p>
            <a:pPr lvl="1" marL="864000" indent="-324000" algn="just">
              <a:lnSpc>
                <a:spcPct val="100000"/>
              </a:lnSpc>
              <a:spcBef>
                <a:spcPts val="1134"/>
              </a:spcBef>
              <a:buClr>
                <a:srgbClr val="000000"/>
              </a:buClr>
              <a:buSzPct val="75000"/>
              <a:buFont typeface="Symbol"/>
              <a:buChar char=""/>
              <a:tabLst>
                <a:tab algn="l" pos="0"/>
              </a:tabLst>
            </a:pPr>
            <a:r>
              <a:rPr b="1" i="1" lang="es-AR" sz="1500" spc="-1" strike="noStrike">
                <a:solidFill>
                  <a:srgbClr val="000000"/>
                </a:solidFill>
                <a:latin typeface="Arial"/>
                <a:ea typeface="Arial"/>
              </a:rPr>
              <a:t>docker run -p</a:t>
            </a:r>
            <a:r>
              <a:rPr b="0" lang="es-AR" sz="1500" spc="-1" strike="noStrike">
                <a:solidFill>
                  <a:srgbClr val="000000"/>
                </a:solidFill>
                <a:latin typeface="Arial"/>
                <a:ea typeface="Arial"/>
              </a:rPr>
              <a:t>: Realiza el mapeo de puertos al ejecutar un contenedor. </a:t>
            </a:r>
            <a:endParaRPr b="0" lang="es-AR" sz="1500" spc="-1" strike="noStrike">
              <a:latin typeface="Arial"/>
            </a:endParaRPr>
          </a:p>
          <a:p>
            <a:pPr lvl="2" marL="1296000" indent="-288000" algn="just">
              <a:lnSpc>
                <a:spcPct val="100000"/>
              </a:lnSpc>
              <a:spcBef>
                <a:spcPts val="850"/>
              </a:spcBef>
              <a:buClr>
                <a:srgbClr val="000000"/>
              </a:buClr>
              <a:buSzPct val="45000"/>
              <a:buFont typeface="Wingdings" charset="2"/>
              <a:buChar char=""/>
              <a:tabLst>
                <a:tab algn="l" pos="0"/>
              </a:tabLst>
            </a:pPr>
            <a:r>
              <a:rPr b="0" lang="es-AR" sz="1500" spc="-1" strike="noStrike">
                <a:solidFill>
                  <a:srgbClr val="000000"/>
                </a:solidFill>
                <a:latin typeface="Arial"/>
                <a:ea typeface="Arial"/>
              </a:rPr>
              <a:t>Por ejemplo: docker run -p 8080:80 mi_app_web.</a:t>
            </a:r>
            <a:endParaRPr b="0" lang="es-AR" sz="1500" spc="-1" strike="noStrike">
              <a:latin typeface="Arial"/>
            </a:endParaRPr>
          </a:p>
          <a:p>
            <a:pPr lvl="1" marL="864000" indent="-324000" algn="just">
              <a:lnSpc>
                <a:spcPct val="100000"/>
              </a:lnSpc>
              <a:spcBef>
                <a:spcPts val="1134"/>
              </a:spcBef>
              <a:buClr>
                <a:srgbClr val="000000"/>
              </a:buClr>
              <a:buSzPct val="75000"/>
              <a:buFont typeface="Symbol"/>
              <a:buChar char=""/>
              <a:tabLst>
                <a:tab algn="l" pos="0"/>
              </a:tabLst>
            </a:pPr>
            <a:r>
              <a:rPr b="1" i="1" lang="es-AR" sz="1500" spc="-1" strike="noStrike">
                <a:solidFill>
                  <a:srgbClr val="000000"/>
                </a:solidFill>
                <a:latin typeface="Arial"/>
                <a:ea typeface="Arial"/>
              </a:rPr>
              <a:t>docker run -v</a:t>
            </a:r>
            <a:r>
              <a:rPr b="0" lang="es-AR" sz="1500" spc="-1" strike="noStrike">
                <a:solidFill>
                  <a:srgbClr val="000000"/>
                </a:solidFill>
                <a:latin typeface="Arial"/>
                <a:ea typeface="Arial"/>
              </a:rPr>
              <a:t>: Monta un volumen al ejecutar un contenedor. </a:t>
            </a:r>
            <a:endParaRPr b="0" lang="es-AR" sz="1500" spc="-1" strike="noStrike">
              <a:latin typeface="Arial"/>
            </a:endParaRPr>
          </a:p>
          <a:p>
            <a:pPr lvl="2" marL="1296000" indent="-288000" algn="just">
              <a:lnSpc>
                <a:spcPct val="100000"/>
              </a:lnSpc>
              <a:spcBef>
                <a:spcPts val="850"/>
              </a:spcBef>
              <a:buClr>
                <a:srgbClr val="000000"/>
              </a:buClr>
              <a:buSzPct val="45000"/>
              <a:buFont typeface="Wingdings" charset="2"/>
              <a:buChar char=""/>
              <a:tabLst>
                <a:tab algn="l" pos="0"/>
              </a:tabLst>
            </a:pPr>
            <a:r>
              <a:rPr b="0" lang="es-AR" sz="1500" spc="-1" strike="noStrike">
                <a:solidFill>
                  <a:srgbClr val="000000"/>
                </a:solidFill>
                <a:latin typeface="Arial"/>
                <a:ea typeface="Arial"/>
              </a:rPr>
              <a:t>Por ejemplo: docker run -v /ruta/host:/ruta/contenedor mi_app_datos.</a:t>
            </a:r>
            <a:endParaRPr b="0" lang="es-AR" sz="1500" spc="-1" strike="noStrike">
              <a:latin typeface="Arial"/>
            </a:endParaRPr>
          </a:p>
          <a:p>
            <a:pPr lvl="1" marL="864000" indent="-324000" algn="just">
              <a:lnSpc>
                <a:spcPct val="100000"/>
              </a:lnSpc>
              <a:spcBef>
                <a:spcPts val="1134"/>
              </a:spcBef>
              <a:buClr>
                <a:srgbClr val="000000"/>
              </a:buClr>
              <a:buSzPct val="75000"/>
              <a:buFont typeface="Symbol"/>
              <a:buChar char=""/>
              <a:tabLst>
                <a:tab algn="l" pos="0"/>
              </a:tabLst>
            </a:pPr>
            <a:r>
              <a:rPr b="1" i="1" lang="es-AR" sz="1500" spc="-1" strike="noStrike">
                <a:solidFill>
                  <a:srgbClr val="000000"/>
                </a:solidFill>
                <a:latin typeface="Arial"/>
                <a:ea typeface="Arial"/>
              </a:rPr>
              <a:t>docker cp</a:t>
            </a:r>
            <a:r>
              <a:rPr b="0" lang="es-AR" sz="1500" spc="-1" strike="noStrike">
                <a:solidFill>
                  <a:srgbClr val="000000"/>
                </a:solidFill>
                <a:latin typeface="Arial"/>
                <a:ea typeface="Arial"/>
              </a:rPr>
              <a:t>: Copia archivos o directorios entre el sistema host y un contenedor en ejecución. </a:t>
            </a:r>
            <a:endParaRPr b="0" lang="es-AR" sz="1500" spc="-1" strike="noStrike">
              <a:latin typeface="Arial"/>
            </a:endParaRPr>
          </a:p>
          <a:p>
            <a:pPr lvl="2" marL="1296000" indent="-288000" algn="just">
              <a:lnSpc>
                <a:spcPct val="100000"/>
              </a:lnSpc>
              <a:spcBef>
                <a:spcPts val="850"/>
              </a:spcBef>
              <a:buClr>
                <a:srgbClr val="000000"/>
              </a:buClr>
              <a:buSzPct val="45000"/>
              <a:buFont typeface="Wingdings" charset="2"/>
              <a:buChar char=""/>
              <a:tabLst>
                <a:tab algn="l" pos="0"/>
              </a:tabLst>
            </a:pPr>
            <a:r>
              <a:rPr b="0" lang="es-AR" sz="1400" spc="-1" strike="noStrike">
                <a:solidFill>
                  <a:srgbClr val="000000"/>
                </a:solidFill>
                <a:latin typeface="Arial"/>
                <a:ea typeface="Arial"/>
              </a:rPr>
              <a:t>Por ejemplo: docker cp archivo.txt nombre_contenedor:/ruta/destino.</a:t>
            </a:r>
            <a:endParaRPr b="0" lang="es-AR" sz="14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311760" y="453600"/>
            <a:ext cx="8519040" cy="762120"/>
          </a:xfrm>
          <a:prstGeom prst="rect">
            <a:avLst/>
          </a:prstGeom>
          <a:noFill/>
          <a:ln w="0">
            <a:noFill/>
          </a:ln>
        </p:spPr>
        <p:txBody>
          <a:bodyPr lIns="0" rIns="0" tIns="0" bIns="0" anchor="ctr">
            <a:noAutofit/>
          </a:bodyPr>
          <a:p>
            <a:pPr algn="ctr">
              <a:lnSpc>
                <a:spcPct val="90000"/>
              </a:lnSpc>
              <a:buNone/>
              <a:tabLst>
                <a:tab algn="l" pos="0"/>
              </a:tabLst>
            </a:pPr>
            <a:r>
              <a:rPr b="0" lang="es" sz="4000" spc="-1" strike="noStrike">
                <a:solidFill>
                  <a:srgbClr val="000000"/>
                </a:solidFill>
                <a:latin typeface="Arial"/>
                <a:ea typeface="Arial"/>
              </a:rPr>
              <a:t>Redes en Docker</a:t>
            </a:r>
            <a:endParaRPr b="0" lang="es-AR" sz="4000" spc="-1" strike="noStrike">
              <a:latin typeface="Arial"/>
            </a:endParaRPr>
          </a:p>
        </p:txBody>
      </p:sp>
      <p:sp>
        <p:nvSpPr>
          <p:cNvPr id="119" name="PlaceHolder 2"/>
          <p:cNvSpPr>
            <a:spLocks noGrp="1"/>
          </p:cNvSpPr>
          <p:nvPr>
            <p:ph/>
          </p:nvPr>
        </p:nvSpPr>
        <p:spPr>
          <a:xfrm>
            <a:off x="311760" y="1459080"/>
            <a:ext cx="8519040" cy="4793760"/>
          </a:xfrm>
          <a:prstGeom prst="rect">
            <a:avLst/>
          </a:prstGeom>
          <a:noFill/>
          <a:ln w="0">
            <a:noFill/>
          </a:ln>
        </p:spPr>
        <p:txBody>
          <a:bodyPr lIns="0" rIns="0" tIns="0" bIns="0" anchor="ctr">
            <a:noAutofit/>
          </a:bodyPr>
          <a:p>
            <a:pPr marL="457200" algn="just">
              <a:lnSpc>
                <a:spcPct val="90000"/>
              </a:lnSpc>
              <a:spcBef>
                <a:spcPts val="1001"/>
              </a:spcBef>
              <a:buNone/>
              <a:tabLst>
                <a:tab algn="l" pos="0"/>
              </a:tabLst>
            </a:pPr>
            <a:r>
              <a:rPr b="0" lang="es-AR" sz="1500" spc="-1" strike="noStrike">
                <a:solidFill>
                  <a:srgbClr val="000000"/>
                </a:solidFill>
                <a:latin typeface="Arial"/>
                <a:ea typeface="Arial"/>
              </a:rPr>
              <a:t>Docker proporciona un sistema de redes que permite la comunicación entre contenedores y con el sistema host. De manera predeterminada, los contenedores se conectan a una red puente que les permite comunicarse entre sí. Sin embargo, también es posible crear redes personalizadas para aislar grupos de contenedores y controlar su conectividad</a:t>
            </a:r>
            <a:endParaRPr b="0" lang="es-AR" sz="1500" spc="-1" strike="noStrike">
              <a:latin typeface="Arial"/>
            </a:endParaRPr>
          </a:p>
          <a:p>
            <a:pPr marL="457200" algn="just">
              <a:lnSpc>
                <a:spcPct val="90000"/>
              </a:lnSpc>
              <a:spcBef>
                <a:spcPts val="1001"/>
              </a:spcBef>
              <a:buNone/>
              <a:tabLst>
                <a:tab algn="l" pos="0"/>
              </a:tabLst>
            </a:pPr>
            <a:r>
              <a:rPr b="0" lang="es-AR" sz="1500" spc="-1" strike="noStrike">
                <a:solidFill>
                  <a:srgbClr val="000000"/>
                </a:solidFill>
                <a:latin typeface="Arial"/>
                <a:ea typeface="Arial"/>
              </a:rPr>
              <a:t>Algunos de los tipos de redes más comunes son:</a:t>
            </a:r>
            <a:endParaRPr b="0" lang="es-AR" sz="1500" spc="-1" strike="noStrike">
              <a:latin typeface="Arial"/>
            </a:endParaRPr>
          </a:p>
          <a:p>
            <a:pPr marL="457200" algn="just">
              <a:lnSpc>
                <a:spcPct val="90000"/>
              </a:lnSpc>
              <a:spcBef>
                <a:spcPts val="1001"/>
              </a:spcBef>
              <a:buNone/>
              <a:tabLst>
                <a:tab algn="l" pos="0"/>
              </a:tabLst>
            </a:pPr>
            <a:r>
              <a:rPr b="1" lang="es-AR" sz="1500" spc="-1" strike="noStrike">
                <a:solidFill>
                  <a:srgbClr val="000000"/>
                </a:solidFill>
                <a:latin typeface="Arial"/>
                <a:ea typeface="Arial"/>
              </a:rPr>
              <a:t>Bridge Network (Red Puente)</a:t>
            </a:r>
            <a:r>
              <a:rPr b="0" lang="es-AR" sz="1500" spc="-1" strike="noStrike">
                <a:solidFill>
                  <a:srgbClr val="000000"/>
                </a:solidFill>
                <a:latin typeface="Arial"/>
                <a:ea typeface="Arial"/>
              </a:rPr>
              <a:t>: Es la red predeterminada de Docker. Permite que los contenedores se comuniquen entre sí y con el sistema host mediante una interfaz de red virtual. Los contenedores en la misma red puente pueden comunicarse directamente entre sí utilizando sus nombres o alias asignados.</a:t>
            </a:r>
            <a:endParaRPr b="0" lang="es-AR" sz="1500" spc="-1" strike="noStrike">
              <a:latin typeface="Arial"/>
            </a:endParaRPr>
          </a:p>
          <a:p>
            <a:pPr marL="457200" algn="just">
              <a:lnSpc>
                <a:spcPct val="90000"/>
              </a:lnSpc>
              <a:spcBef>
                <a:spcPts val="1001"/>
              </a:spcBef>
              <a:buNone/>
              <a:tabLst>
                <a:tab algn="l" pos="0"/>
              </a:tabLst>
            </a:pPr>
            <a:r>
              <a:rPr b="1" lang="es-AR" sz="1500" spc="-1" strike="noStrike">
                <a:solidFill>
                  <a:srgbClr val="000000"/>
                </a:solidFill>
                <a:latin typeface="Arial"/>
                <a:ea typeface="Arial"/>
              </a:rPr>
              <a:t>Host Network (Red del Host)</a:t>
            </a:r>
            <a:r>
              <a:rPr b="0" lang="es-AR" sz="1500" spc="-1" strike="noStrike">
                <a:solidFill>
                  <a:srgbClr val="000000"/>
                </a:solidFill>
                <a:latin typeface="Arial"/>
                <a:ea typeface="Arial"/>
              </a:rPr>
              <a:t>: En esta configuración, el contenedor comparte la misma red que el sistema host, sin aislamiento. Esto permite que el contenedor utilice las mismas interfaces y puertos del sistema host, lo que puede mejorar el rendimiento en ciertos casos, pero también limita la posibilidad de ejecutar varios contenedores en el mismo host utilizando el mismo puerto.</a:t>
            </a:r>
            <a:endParaRPr b="0" lang="es-AR" sz="1500" spc="-1" strike="noStrike">
              <a:latin typeface="Arial"/>
            </a:endParaRPr>
          </a:p>
          <a:p>
            <a:pPr marL="457200" algn="just">
              <a:lnSpc>
                <a:spcPct val="90000"/>
              </a:lnSpc>
              <a:spcBef>
                <a:spcPts val="1001"/>
              </a:spcBef>
              <a:buNone/>
              <a:tabLst>
                <a:tab algn="l" pos="0"/>
              </a:tabLst>
            </a:pPr>
            <a:r>
              <a:rPr b="1" lang="es-AR" sz="1500" spc="-1" strike="noStrike">
                <a:solidFill>
                  <a:srgbClr val="000000"/>
                </a:solidFill>
                <a:latin typeface="Arial"/>
                <a:ea typeface="Arial"/>
              </a:rPr>
              <a:t>Overlay Network (Red de Superposición)</a:t>
            </a:r>
            <a:r>
              <a:rPr b="0" lang="es-AR" sz="1500" spc="-1" strike="noStrike">
                <a:solidFill>
                  <a:srgbClr val="000000"/>
                </a:solidFill>
                <a:latin typeface="Arial"/>
                <a:ea typeface="Arial"/>
              </a:rPr>
              <a:t>: Esta opción permite la comunicación entre contenedores que se encuentran en diferentes hosts de una manera transparente. Es especialmente útil en entornos de múltiples hosts, como clústeres de Docker Swarm.</a:t>
            </a:r>
            <a:endParaRPr b="0" lang="es-AR" sz="15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p:nvPr>
        </p:nvSpPr>
        <p:spPr>
          <a:xfrm>
            <a:off x="311760" y="720000"/>
            <a:ext cx="8519040" cy="4320000"/>
          </a:xfrm>
          <a:prstGeom prst="rect">
            <a:avLst/>
          </a:prstGeom>
          <a:noFill/>
          <a:ln w="0">
            <a:noFill/>
          </a:ln>
        </p:spPr>
        <p:txBody>
          <a:bodyPr lIns="0" rIns="0" tIns="0" bIns="0" anchor="ctr">
            <a:noAutofit/>
          </a:bodyPr>
          <a:p>
            <a:pPr marL="457200" algn="just">
              <a:lnSpc>
                <a:spcPct val="90000"/>
              </a:lnSpc>
              <a:spcBef>
                <a:spcPts val="1001"/>
              </a:spcBef>
              <a:buNone/>
              <a:tabLst>
                <a:tab algn="l" pos="0"/>
              </a:tabLst>
            </a:pPr>
            <a:r>
              <a:rPr b="1" lang="es-AR" sz="1500" spc="-1" strike="noStrike">
                <a:solidFill>
                  <a:srgbClr val="000000"/>
                </a:solidFill>
                <a:latin typeface="Arial"/>
                <a:ea typeface="Arial"/>
              </a:rPr>
              <a:t>Comandos básicos</a:t>
            </a:r>
            <a:endParaRPr b="0" lang="es-AR" sz="1500" spc="-1" strike="noStrike">
              <a:latin typeface="Arial"/>
            </a:endParaRPr>
          </a:p>
          <a:p>
            <a:pPr lvl="1" marL="864000" indent="-324000" algn="just">
              <a:lnSpc>
                <a:spcPct val="100000"/>
              </a:lnSpc>
              <a:spcBef>
                <a:spcPts val="1134"/>
              </a:spcBef>
              <a:buClr>
                <a:srgbClr val="000000"/>
              </a:buClr>
              <a:buSzPct val="75000"/>
              <a:buFont typeface="Symbol"/>
              <a:buChar char=""/>
              <a:tabLst>
                <a:tab algn="l" pos="0"/>
              </a:tabLst>
            </a:pPr>
            <a:r>
              <a:rPr b="1" i="1" lang="es-AR" sz="1500" spc="-1" strike="noStrike">
                <a:solidFill>
                  <a:srgbClr val="000000"/>
                </a:solidFill>
                <a:latin typeface="Arial"/>
                <a:ea typeface="Arial"/>
              </a:rPr>
              <a:t>docker network create</a:t>
            </a:r>
            <a:r>
              <a:rPr b="0" lang="es-AR" sz="1500" spc="-1" strike="noStrike">
                <a:solidFill>
                  <a:srgbClr val="000000"/>
                </a:solidFill>
                <a:latin typeface="Arial"/>
                <a:ea typeface="Arial"/>
              </a:rPr>
              <a:t>: Crea una nueva red personalizada en Docker. </a:t>
            </a:r>
            <a:endParaRPr b="0" lang="es-AR" sz="1500" spc="-1" strike="noStrike">
              <a:latin typeface="Arial"/>
            </a:endParaRPr>
          </a:p>
          <a:p>
            <a:pPr lvl="2" marL="1296000" indent="-288000" algn="just">
              <a:lnSpc>
                <a:spcPct val="100000"/>
              </a:lnSpc>
              <a:spcBef>
                <a:spcPts val="850"/>
              </a:spcBef>
              <a:buClr>
                <a:srgbClr val="000000"/>
              </a:buClr>
              <a:buSzPct val="45000"/>
              <a:buFont typeface="Wingdings" charset="2"/>
              <a:buChar char=""/>
              <a:tabLst>
                <a:tab algn="l" pos="0"/>
              </a:tabLst>
            </a:pPr>
            <a:r>
              <a:rPr b="0" lang="es-AR" sz="1500" spc="-1" strike="noStrike">
                <a:solidFill>
                  <a:srgbClr val="000000"/>
                </a:solidFill>
                <a:latin typeface="Arial"/>
                <a:ea typeface="Arial"/>
              </a:rPr>
              <a:t>Por ejemplo: docker network create mi_red_pers.</a:t>
            </a:r>
            <a:endParaRPr b="0" lang="es-AR" sz="1500" spc="-1" strike="noStrike">
              <a:latin typeface="Arial"/>
            </a:endParaRPr>
          </a:p>
          <a:p>
            <a:pPr lvl="1" marL="864000" indent="-324000" algn="just">
              <a:lnSpc>
                <a:spcPct val="100000"/>
              </a:lnSpc>
              <a:spcBef>
                <a:spcPts val="1134"/>
              </a:spcBef>
              <a:buClr>
                <a:srgbClr val="000000"/>
              </a:buClr>
              <a:buSzPct val="75000"/>
              <a:buFont typeface="Symbol"/>
              <a:buChar char=""/>
              <a:tabLst>
                <a:tab algn="l" pos="0"/>
              </a:tabLst>
            </a:pPr>
            <a:r>
              <a:rPr b="1" i="1" lang="es-AR" sz="1500" spc="-1" strike="noStrike">
                <a:solidFill>
                  <a:srgbClr val="000000"/>
                </a:solidFill>
                <a:latin typeface="Arial"/>
                <a:ea typeface="Arial"/>
              </a:rPr>
              <a:t>docker network connect</a:t>
            </a:r>
            <a:r>
              <a:rPr b="0" lang="es-AR" sz="1500" spc="-1" strike="noStrike">
                <a:solidFill>
                  <a:srgbClr val="000000"/>
                </a:solidFill>
                <a:latin typeface="Arial"/>
                <a:ea typeface="Arial"/>
              </a:rPr>
              <a:t>: Conecta un contenedor existente a una red específica. </a:t>
            </a:r>
            <a:endParaRPr b="0" lang="es-AR" sz="1500" spc="-1" strike="noStrike">
              <a:latin typeface="Arial"/>
            </a:endParaRPr>
          </a:p>
          <a:p>
            <a:pPr lvl="2" marL="1296000" indent="-288000">
              <a:lnSpc>
                <a:spcPct val="100000"/>
              </a:lnSpc>
              <a:spcBef>
                <a:spcPts val="850"/>
              </a:spcBef>
              <a:buClr>
                <a:srgbClr val="000000"/>
              </a:buClr>
              <a:buSzPct val="45000"/>
              <a:buFont typeface="Wingdings" charset="2"/>
              <a:buChar char=""/>
              <a:tabLst>
                <a:tab algn="l" pos="0"/>
              </a:tabLst>
            </a:pPr>
            <a:r>
              <a:rPr b="0" lang="es-AR" sz="1500" spc="-1" strike="noStrike">
                <a:solidFill>
                  <a:srgbClr val="000000"/>
                </a:solidFill>
                <a:latin typeface="Arial"/>
                <a:ea typeface="Arial"/>
              </a:rPr>
              <a:t>Por ejemplo: docker network connect mi_red_pers nombre_contenedor.</a:t>
            </a:r>
            <a:endParaRPr b="0" lang="es-AR" sz="1500" spc="-1" strike="noStrike">
              <a:latin typeface="Arial"/>
            </a:endParaRPr>
          </a:p>
          <a:p>
            <a:pPr lvl="1" marL="864000" indent="-324000" algn="just">
              <a:lnSpc>
                <a:spcPct val="100000"/>
              </a:lnSpc>
              <a:spcBef>
                <a:spcPts val="1134"/>
              </a:spcBef>
              <a:buClr>
                <a:srgbClr val="000000"/>
              </a:buClr>
              <a:buSzPct val="75000"/>
              <a:buFont typeface="Symbol"/>
              <a:buChar char=""/>
              <a:tabLst>
                <a:tab algn="l" pos="0"/>
              </a:tabLst>
            </a:pPr>
            <a:r>
              <a:rPr b="1" i="1" lang="es-AR" sz="1500" spc="-1" strike="noStrike">
                <a:solidFill>
                  <a:srgbClr val="000000"/>
                </a:solidFill>
                <a:latin typeface="Arial"/>
                <a:ea typeface="Arial"/>
              </a:rPr>
              <a:t>docker network ls</a:t>
            </a:r>
            <a:r>
              <a:rPr b="0" lang="es-AR" sz="1500" spc="-1" strike="noStrike">
                <a:solidFill>
                  <a:srgbClr val="000000"/>
                </a:solidFill>
                <a:latin typeface="Arial"/>
                <a:ea typeface="Arial"/>
              </a:rPr>
              <a:t>: Lista todas las redes disponibles en Docker.</a:t>
            </a:r>
            <a:endParaRPr b="0" lang="es-AR" sz="1500" spc="-1" strike="noStrike">
              <a:latin typeface="Arial"/>
            </a:endParaRPr>
          </a:p>
          <a:p>
            <a:pPr marL="457200" algn="just">
              <a:lnSpc>
                <a:spcPct val="90000"/>
              </a:lnSpc>
              <a:spcBef>
                <a:spcPts val="1001"/>
              </a:spcBef>
              <a:buNone/>
              <a:tabLst>
                <a:tab algn="l" pos="0"/>
              </a:tabLst>
            </a:pPr>
            <a:endParaRPr b="0" lang="es-AR" sz="1500" spc="-1" strike="noStrike">
              <a:latin typeface="Arial"/>
            </a:endParaRPr>
          </a:p>
          <a:p>
            <a:pPr marL="457200" algn="just">
              <a:lnSpc>
                <a:spcPct val="90000"/>
              </a:lnSpc>
              <a:spcBef>
                <a:spcPts val="1001"/>
              </a:spcBef>
              <a:buNone/>
              <a:tabLst>
                <a:tab algn="l" pos="0"/>
              </a:tabLst>
            </a:pPr>
            <a:r>
              <a:rPr b="1" lang="es-AR" sz="1500" spc="-1" strike="noStrike">
                <a:solidFill>
                  <a:srgbClr val="000000"/>
                </a:solidFill>
                <a:latin typeface="Arial"/>
                <a:ea typeface="Arial"/>
              </a:rPr>
              <a:t>Trabajo con redes personalizadas</a:t>
            </a:r>
            <a:endParaRPr b="0" lang="es-AR" sz="1500" spc="-1" strike="noStrike">
              <a:latin typeface="Arial"/>
            </a:endParaRPr>
          </a:p>
          <a:p>
            <a:pPr marL="457200" algn="just">
              <a:lnSpc>
                <a:spcPct val="90000"/>
              </a:lnSpc>
              <a:spcBef>
                <a:spcPts val="1001"/>
              </a:spcBef>
              <a:buNone/>
              <a:tabLst>
                <a:tab algn="l" pos="0"/>
              </a:tabLst>
            </a:pPr>
            <a:r>
              <a:rPr b="0" lang="es-AR" sz="1500" spc="-1" strike="noStrike">
                <a:solidFill>
                  <a:srgbClr val="000000"/>
                </a:solidFill>
                <a:latin typeface="Arial"/>
                <a:ea typeface="Arial"/>
              </a:rPr>
              <a:t>Al crear redes personalizadas, los desarrolladores pueden aislar grupos de contenedores y </a:t>
            </a:r>
            <a:r>
              <a:rPr b="0" lang="es-AR" sz="1500" spc="-1" strike="noStrike">
                <a:solidFill>
                  <a:srgbClr val="000000"/>
                </a:solidFill>
                <a:latin typeface="Arial"/>
                <a:ea typeface="Arial"/>
              </a:rPr>
              <a:t>controlar su conectividad. Esto es especialmente útil para aplicaciones que constan de </a:t>
            </a:r>
            <a:r>
              <a:rPr b="0" lang="es-AR" sz="1500" spc="-1" strike="noStrike">
                <a:solidFill>
                  <a:srgbClr val="000000"/>
                </a:solidFill>
                <a:latin typeface="Arial"/>
                <a:ea typeface="Arial"/>
              </a:rPr>
              <a:t>múltiples servicios o componentes que necesitan comunicarse entre sí, pero no </a:t>
            </a:r>
            <a:r>
              <a:rPr b="0" lang="es-AR" sz="1500" spc="-1" strike="noStrike">
                <a:solidFill>
                  <a:srgbClr val="000000"/>
                </a:solidFill>
                <a:latin typeface="Arial"/>
                <a:ea typeface="Arial"/>
              </a:rPr>
              <a:t>necesariamente con otros contenedores en el mismo host. Las redes personalizadas también </a:t>
            </a:r>
            <a:r>
              <a:rPr b="0" lang="es-AR" sz="1500" spc="-1" strike="noStrike">
                <a:solidFill>
                  <a:srgbClr val="000000"/>
                </a:solidFill>
                <a:latin typeface="Arial"/>
                <a:ea typeface="Arial"/>
              </a:rPr>
              <a:t>mejoran la seguridad, ya que los contenedores solo pueden comunicarse entre sí a través de </a:t>
            </a:r>
            <a:r>
              <a:rPr b="0" lang="es-AR" sz="1500" spc="-1" strike="noStrike">
                <a:solidFill>
                  <a:srgbClr val="000000"/>
                </a:solidFill>
                <a:latin typeface="Arial"/>
                <a:ea typeface="Arial"/>
              </a:rPr>
              <a:t>la red especificada, lo que reduce la superficie de ataque.</a:t>
            </a:r>
            <a:endParaRPr b="0" lang="es-AR" sz="1500" spc="-1" strike="noStrike">
              <a:latin typeface="Arial"/>
            </a:endParaRPr>
          </a:p>
        </p:txBody>
      </p:sp>
      <p:pic>
        <p:nvPicPr>
          <p:cNvPr id="121" name="" descr=""/>
          <p:cNvPicPr/>
          <p:nvPr/>
        </p:nvPicPr>
        <p:blipFill>
          <a:blip r:embed="rId1"/>
          <a:stretch/>
        </p:blipFill>
        <p:spPr>
          <a:xfrm>
            <a:off x="900000" y="5040000"/>
            <a:ext cx="7560000" cy="139644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title"/>
          </p:nvPr>
        </p:nvSpPr>
        <p:spPr>
          <a:xfrm>
            <a:off x="311760" y="453600"/>
            <a:ext cx="8519040" cy="762120"/>
          </a:xfrm>
          <a:prstGeom prst="rect">
            <a:avLst/>
          </a:prstGeom>
          <a:noFill/>
          <a:ln w="0">
            <a:noFill/>
          </a:ln>
        </p:spPr>
        <p:txBody>
          <a:bodyPr lIns="0" rIns="0" tIns="0" bIns="0" anchor="ctr">
            <a:noAutofit/>
          </a:bodyPr>
          <a:p>
            <a:pPr algn="ctr">
              <a:lnSpc>
                <a:spcPct val="90000"/>
              </a:lnSpc>
              <a:buNone/>
              <a:tabLst>
                <a:tab algn="l" pos="0"/>
              </a:tabLst>
            </a:pPr>
            <a:r>
              <a:rPr b="0" lang="es" sz="4000" spc="-1" strike="noStrike">
                <a:solidFill>
                  <a:srgbClr val="000000"/>
                </a:solidFill>
                <a:latin typeface="Arial"/>
                <a:ea typeface="Arial"/>
              </a:rPr>
              <a:t> </a:t>
            </a:r>
            <a:r>
              <a:rPr b="0" lang="es" sz="4000" spc="-1" strike="noStrike">
                <a:solidFill>
                  <a:srgbClr val="000000"/>
                </a:solidFill>
                <a:latin typeface="Arial"/>
                <a:ea typeface="Arial"/>
              </a:rPr>
              <a:t>Docker Compose</a:t>
            </a:r>
            <a:endParaRPr b="0" lang="es-AR" sz="4000" spc="-1" strike="noStrike">
              <a:latin typeface="Arial"/>
            </a:endParaRPr>
          </a:p>
        </p:txBody>
      </p:sp>
      <p:sp>
        <p:nvSpPr>
          <p:cNvPr id="123" name="PlaceHolder 2"/>
          <p:cNvSpPr>
            <a:spLocks noGrp="1"/>
          </p:cNvSpPr>
          <p:nvPr>
            <p:ph/>
          </p:nvPr>
        </p:nvSpPr>
        <p:spPr>
          <a:xfrm>
            <a:off x="311760" y="1459080"/>
            <a:ext cx="8519040" cy="4793760"/>
          </a:xfrm>
          <a:prstGeom prst="rect">
            <a:avLst/>
          </a:prstGeom>
          <a:noFill/>
          <a:ln w="0">
            <a:noFill/>
          </a:ln>
        </p:spPr>
        <p:txBody>
          <a:bodyPr lIns="0" rIns="0" tIns="0" bIns="0" anchor="ctr">
            <a:noAutofit/>
          </a:bodyPr>
          <a:p>
            <a:pPr marL="360000" algn="just">
              <a:lnSpc>
                <a:spcPct val="90000"/>
              </a:lnSpc>
              <a:spcBef>
                <a:spcPts val="1001"/>
              </a:spcBef>
              <a:buNone/>
              <a:tabLst>
                <a:tab algn="l" pos="0"/>
              </a:tabLst>
            </a:pPr>
            <a:r>
              <a:rPr b="1" lang="es-AR" sz="2000" spc="-1" strike="noStrike">
                <a:solidFill>
                  <a:srgbClr val="000000"/>
                </a:solidFill>
                <a:latin typeface="Arial"/>
                <a:ea typeface="Arial"/>
              </a:rPr>
              <a:t>¿Qué es Docker Compose?</a:t>
            </a:r>
            <a:endParaRPr b="0" lang="es-AR" sz="2000" spc="-1" strike="noStrike">
              <a:latin typeface="Arial"/>
            </a:endParaRPr>
          </a:p>
          <a:p>
            <a:pPr marL="360000" algn="just">
              <a:lnSpc>
                <a:spcPct val="90000"/>
              </a:lnSpc>
              <a:spcBef>
                <a:spcPts val="1001"/>
              </a:spcBef>
              <a:buNone/>
              <a:tabLst>
                <a:tab algn="l" pos="0"/>
              </a:tabLst>
            </a:pPr>
            <a:r>
              <a:rPr b="0" lang="es-AR" sz="1500" spc="-1" strike="noStrike">
                <a:solidFill>
                  <a:srgbClr val="000000"/>
                </a:solidFill>
                <a:latin typeface="Arial"/>
                <a:ea typeface="Arial"/>
              </a:rPr>
              <a:t>Docker Compose es una herramienta que facilita la definición y gestión de aplicaciones multi-contenedor. Permite especificar todos los servicios, redes y volúmenes necesarios para una aplicación en un archivo llamado docker-compose.yml. Con Docker Compose, es posible iniciar, detener y escalar todos los contenedores de una aplicación con un solo comando, lo que simplifica enormemente el despliegue y la administración de entornos complejos.</a:t>
            </a:r>
            <a:endParaRPr b="0" lang="es-AR" sz="1500" spc="-1" strike="noStrike">
              <a:latin typeface="Arial"/>
            </a:endParaRPr>
          </a:p>
          <a:p>
            <a:pPr marL="360000" algn="just">
              <a:lnSpc>
                <a:spcPct val="90000"/>
              </a:lnSpc>
              <a:spcBef>
                <a:spcPts val="1001"/>
              </a:spcBef>
              <a:buNone/>
              <a:tabLst>
                <a:tab algn="l" pos="0"/>
              </a:tabLst>
            </a:pPr>
            <a:r>
              <a:rPr b="1" lang="es-AR" sz="1500" spc="-1" strike="noStrike">
                <a:solidFill>
                  <a:srgbClr val="000000"/>
                </a:solidFill>
                <a:latin typeface="Arial"/>
                <a:ea typeface="Arial"/>
              </a:rPr>
              <a:t>Ventajas de Docker Compose</a:t>
            </a:r>
            <a:endParaRPr b="0" lang="es-AR" sz="1500" spc="-1" strike="noStrike">
              <a:latin typeface="Arial"/>
            </a:endParaRPr>
          </a:p>
          <a:p>
            <a:pPr marL="360000" algn="just">
              <a:lnSpc>
                <a:spcPct val="90000"/>
              </a:lnSpc>
              <a:spcBef>
                <a:spcPts val="1001"/>
              </a:spcBef>
              <a:buNone/>
              <a:tabLst>
                <a:tab algn="l" pos="0"/>
              </a:tabLst>
            </a:pPr>
            <a:r>
              <a:rPr b="0" lang="es-AR" sz="1500" spc="-1" strike="noStrike">
                <a:solidFill>
                  <a:srgbClr val="000000"/>
                </a:solidFill>
                <a:latin typeface="Arial"/>
                <a:ea typeface="Arial"/>
              </a:rPr>
              <a:t>Docker Compose facilita la creación de entornos de desarrollo y producción consistentes, lo que mejora la colaboración entre equipos de desarrollo y simplifica el proceso de despliegue. Algunas de las ventajas más destacadas son:</a:t>
            </a:r>
            <a:endParaRPr b="0" lang="es-AR" sz="1500" spc="-1" strike="noStrike">
              <a:latin typeface="Arial"/>
            </a:endParaRPr>
          </a:p>
          <a:p>
            <a:pPr marL="360000" algn="just">
              <a:lnSpc>
                <a:spcPct val="90000"/>
              </a:lnSpc>
              <a:spcBef>
                <a:spcPts val="1001"/>
              </a:spcBef>
              <a:buNone/>
              <a:tabLst>
                <a:tab algn="l" pos="0"/>
              </a:tabLst>
            </a:pPr>
            <a:r>
              <a:rPr b="1" lang="es-AR" sz="1500" spc="-1" strike="noStrike">
                <a:solidFill>
                  <a:srgbClr val="000000"/>
                </a:solidFill>
                <a:latin typeface="Arial"/>
                <a:ea typeface="Arial"/>
              </a:rPr>
              <a:t>Facilidad de uso</a:t>
            </a:r>
            <a:r>
              <a:rPr b="0" lang="es-AR" sz="1500" spc="-1" strike="noStrike">
                <a:solidFill>
                  <a:srgbClr val="000000"/>
                </a:solidFill>
                <a:latin typeface="Arial"/>
                <a:ea typeface="Arial"/>
              </a:rPr>
              <a:t>: Permite definir aplicaciones complejas con una sintaxis sencilla y clara en un único archivo.</a:t>
            </a:r>
            <a:endParaRPr b="0" lang="es-AR" sz="1500" spc="-1" strike="noStrike">
              <a:latin typeface="Arial"/>
            </a:endParaRPr>
          </a:p>
          <a:p>
            <a:pPr marL="360000" algn="just">
              <a:lnSpc>
                <a:spcPct val="90000"/>
              </a:lnSpc>
              <a:spcBef>
                <a:spcPts val="1001"/>
              </a:spcBef>
              <a:buNone/>
              <a:tabLst>
                <a:tab algn="l" pos="0"/>
              </a:tabLst>
            </a:pPr>
            <a:r>
              <a:rPr b="1" lang="es-AR" sz="1500" spc="-1" strike="noStrike">
                <a:solidFill>
                  <a:srgbClr val="000000"/>
                </a:solidFill>
                <a:latin typeface="Arial"/>
                <a:ea typeface="Arial"/>
              </a:rPr>
              <a:t>Gestión simplificada</a:t>
            </a:r>
            <a:r>
              <a:rPr b="0" lang="es-AR" sz="1500" spc="-1" strike="noStrike">
                <a:solidFill>
                  <a:srgbClr val="000000"/>
                </a:solidFill>
                <a:latin typeface="Arial"/>
                <a:ea typeface="Arial"/>
              </a:rPr>
              <a:t>: Permite iniciar y detener todos los servicios con un solo comando, lo que agiliza el despliegue y la administración.</a:t>
            </a:r>
            <a:endParaRPr b="0" lang="es-AR" sz="1500" spc="-1" strike="noStrike">
              <a:latin typeface="Arial"/>
            </a:endParaRPr>
          </a:p>
          <a:p>
            <a:pPr marL="360000" algn="just">
              <a:lnSpc>
                <a:spcPct val="90000"/>
              </a:lnSpc>
              <a:spcBef>
                <a:spcPts val="1001"/>
              </a:spcBef>
              <a:buNone/>
              <a:tabLst>
                <a:tab algn="l" pos="0"/>
              </a:tabLst>
            </a:pPr>
            <a:r>
              <a:rPr b="1" lang="es-AR" sz="1500" spc="-1" strike="noStrike">
                <a:solidFill>
                  <a:srgbClr val="000000"/>
                </a:solidFill>
                <a:latin typeface="Arial"/>
                <a:ea typeface="Arial"/>
              </a:rPr>
              <a:t>Escalabilidad</a:t>
            </a:r>
            <a:r>
              <a:rPr b="0" lang="es-AR" sz="1500" spc="-1" strike="noStrike">
                <a:solidFill>
                  <a:srgbClr val="000000"/>
                </a:solidFill>
                <a:latin typeface="Arial"/>
                <a:ea typeface="Arial"/>
              </a:rPr>
              <a:t>: Facilita el escalado de servicios según la demanda de la aplicación.</a:t>
            </a:r>
            <a:endParaRPr b="0" lang="es-AR" sz="1500" spc="-1" strike="noStrike">
              <a:latin typeface="Arial"/>
            </a:endParaRPr>
          </a:p>
          <a:p>
            <a:pPr marL="360000" algn="just">
              <a:lnSpc>
                <a:spcPct val="90000"/>
              </a:lnSpc>
              <a:spcBef>
                <a:spcPts val="1001"/>
              </a:spcBef>
              <a:buNone/>
              <a:tabLst>
                <a:tab algn="l" pos="0"/>
              </a:tabLst>
            </a:pPr>
            <a:r>
              <a:rPr b="1" lang="es-AR" sz="1500" spc="-1" strike="noStrike">
                <a:solidFill>
                  <a:srgbClr val="000000"/>
                </a:solidFill>
                <a:latin typeface="Arial"/>
                <a:ea typeface="Arial"/>
              </a:rPr>
              <a:t>Ambientes reproducibles</a:t>
            </a:r>
            <a:r>
              <a:rPr b="0" lang="es-AR" sz="1500" spc="-1" strike="noStrike">
                <a:solidFill>
                  <a:srgbClr val="000000"/>
                </a:solidFill>
                <a:latin typeface="Arial"/>
                <a:ea typeface="Arial"/>
              </a:rPr>
              <a:t>: Garantiza que todos los miembros del equipo tengan el mismo entorno, lo que evita problemas de compatibilidad y simplifica las pruebas y la depuración.</a:t>
            </a:r>
            <a:endParaRPr b="0" lang="es-AR" sz="15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p:nvPr>
        </p:nvSpPr>
        <p:spPr>
          <a:xfrm>
            <a:off x="311760" y="526320"/>
            <a:ext cx="8519040" cy="5532840"/>
          </a:xfrm>
          <a:prstGeom prst="rect">
            <a:avLst/>
          </a:prstGeom>
          <a:noFill/>
          <a:ln w="0">
            <a:noFill/>
          </a:ln>
        </p:spPr>
        <p:txBody>
          <a:bodyPr lIns="0" rIns="0" tIns="0" bIns="0" anchor="t">
            <a:noAutofit/>
          </a:bodyPr>
          <a:p>
            <a:pPr marL="360000" algn="just">
              <a:lnSpc>
                <a:spcPct val="100000"/>
              </a:lnSpc>
              <a:buNone/>
              <a:tabLst>
                <a:tab algn="l" pos="0"/>
              </a:tabLst>
            </a:pPr>
            <a:r>
              <a:rPr b="1" lang="es-AR" sz="1400" spc="-1" strike="noStrike">
                <a:solidFill>
                  <a:srgbClr val="000000"/>
                </a:solidFill>
                <a:latin typeface="Arial"/>
              </a:rPr>
              <a:t>Archivo docker-compose.yml</a:t>
            </a:r>
            <a:endParaRPr b="0" lang="es-AR" sz="1400" spc="-1" strike="noStrike">
              <a:latin typeface="Arial"/>
            </a:endParaRPr>
          </a:p>
          <a:p>
            <a:pPr marL="360000" algn="just">
              <a:lnSpc>
                <a:spcPct val="100000"/>
              </a:lnSpc>
              <a:buNone/>
              <a:tabLst>
                <a:tab algn="l" pos="0"/>
              </a:tabLst>
            </a:pPr>
            <a:endParaRPr b="0" lang="es-AR" sz="1400" spc="-1" strike="noStrike">
              <a:latin typeface="Arial"/>
            </a:endParaRPr>
          </a:p>
          <a:p>
            <a:pPr marL="360000" algn="just">
              <a:lnSpc>
                <a:spcPct val="100000"/>
              </a:lnSpc>
              <a:buNone/>
              <a:tabLst>
                <a:tab algn="l" pos="0"/>
              </a:tabLst>
            </a:pPr>
            <a:r>
              <a:rPr b="0" lang="es-AR" sz="1400" spc="-1" strike="noStrike">
                <a:solidFill>
                  <a:srgbClr val="000000"/>
                </a:solidFill>
                <a:latin typeface="Arial"/>
              </a:rPr>
              <a:t>El archivo docker-compose.yml es una descripción en formato YAML (Yet Another Markup Language) que define los servicios, redes, volúmenes y otras configuraciones necesarias para la aplicación. En este archivo, se puede especificar la imagen a utilizar para cada servicio, los puertos que deben estar expuestos, los volúmenes a montar y las redes a las que deben conectarse los contenedores.</a:t>
            </a:r>
            <a:endParaRPr b="0" lang="es-AR" sz="1400" spc="-1" strike="noStrike">
              <a:latin typeface="Arial"/>
            </a:endParaRPr>
          </a:p>
          <a:p>
            <a:pPr marL="360000" algn="just">
              <a:lnSpc>
                <a:spcPct val="100000"/>
              </a:lnSpc>
              <a:buNone/>
              <a:tabLst>
                <a:tab algn="l" pos="0"/>
              </a:tabLst>
            </a:pPr>
            <a:endParaRPr b="0" lang="es-AR" sz="1400" spc="-1" strike="noStrike">
              <a:latin typeface="Arial"/>
            </a:endParaRPr>
          </a:p>
          <a:p>
            <a:pPr marL="360000" algn="just">
              <a:lnSpc>
                <a:spcPct val="100000"/>
              </a:lnSpc>
              <a:buNone/>
              <a:tabLst>
                <a:tab algn="l" pos="0"/>
              </a:tabLst>
            </a:pPr>
            <a:r>
              <a:rPr b="1" lang="es-AR" sz="1400" spc="-1" strike="noStrike">
                <a:solidFill>
                  <a:srgbClr val="000000"/>
                </a:solidFill>
                <a:latin typeface="Arial"/>
              </a:rPr>
              <a:t>Comandos básicos</a:t>
            </a:r>
            <a:endParaRPr b="0" lang="es-AR" sz="1400" spc="-1" strike="noStrike">
              <a:latin typeface="Arial"/>
            </a:endParaRPr>
          </a:p>
          <a:p>
            <a:pPr marL="360000" algn="just">
              <a:lnSpc>
                <a:spcPct val="100000"/>
              </a:lnSpc>
              <a:buNone/>
              <a:tabLst>
                <a:tab algn="l" pos="0"/>
              </a:tabLst>
            </a:pPr>
            <a:endParaRPr b="0" lang="es-AR" sz="1400" spc="-1" strike="noStrike">
              <a:latin typeface="Arial"/>
            </a:endParaRPr>
          </a:p>
          <a:p>
            <a:pPr lvl="1" marL="360000" indent="-324000" algn="just">
              <a:lnSpc>
                <a:spcPct val="100000"/>
              </a:lnSpc>
              <a:spcBef>
                <a:spcPts val="1134"/>
              </a:spcBef>
              <a:buClr>
                <a:srgbClr val="000000"/>
              </a:buClr>
              <a:buSzPct val="75000"/>
              <a:buFont typeface="Symbol"/>
              <a:buChar char=""/>
              <a:tabLst>
                <a:tab algn="l" pos="0"/>
              </a:tabLst>
            </a:pPr>
            <a:r>
              <a:rPr b="0" lang="es-AR" sz="1400" spc="-1" strike="noStrike">
                <a:solidFill>
                  <a:srgbClr val="000000"/>
                </a:solidFill>
                <a:latin typeface="Arial"/>
              </a:rPr>
              <a:t>docker-compose up: Inicia todos los servicios definidos en el archivo docker-compose.yml y crea los contenedores necesarios. </a:t>
            </a:r>
            <a:endParaRPr b="0" lang="es-AR" sz="1400" spc="-1" strike="noStrike">
              <a:latin typeface="Arial"/>
            </a:endParaRPr>
          </a:p>
          <a:p>
            <a:pPr lvl="2" marL="360000" indent="-288000" algn="just">
              <a:lnSpc>
                <a:spcPct val="100000"/>
              </a:lnSpc>
              <a:spcBef>
                <a:spcPts val="850"/>
              </a:spcBef>
              <a:buClr>
                <a:srgbClr val="000000"/>
              </a:buClr>
              <a:buSzPct val="45000"/>
              <a:buFont typeface="Wingdings" charset="2"/>
              <a:buChar char=""/>
              <a:tabLst>
                <a:tab algn="l" pos="0"/>
              </a:tabLst>
            </a:pPr>
            <a:r>
              <a:rPr b="0" lang="es-AR" sz="1400" spc="-1" strike="noStrike">
                <a:solidFill>
                  <a:srgbClr val="000000"/>
                </a:solidFill>
                <a:latin typeface="Arial"/>
              </a:rPr>
              <a:t>Por ejemplo: docker-compose up -d inicia los servicios en segundo plano (detached mode).</a:t>
            </a:r>
            <a:endParaRPr b="0" lang="es-AR" sz="1400" spc="-1" strike="noStrike">
              <a:latin typeface="Arial"/>
            </a:endParaRPr>
          </a:p>
          <a:p>
            <a:pPr lvl="1" marL="360000" indent="-324000" algn="just">
              <a:lnSpc>
                <a:spcPct val="100000"/>
              </a:lnSpc>
              <a:spcBef>
                <a:spcPts val="1134"/>
              </a:spcBef>
              <a:buClr>
                <a:srgbClr val="000000"/>
              </a:buClr>
              <a:buSzPct val="75000"/>
              <a:buFont typeface="Symbol"/>
              <a:buChar char=""/>
              <a:tabLst>
                <a:tab algn="l" pos="0"/>
              </a:tabLst>
            </a:pPr>
            <a:r>
              <a:rPr b="0" lang="es-AR" sz="1400" spc="-1" strike="noStrike">
                <a:solidFill>
                  <a:srgbClr val="000000"/>
                </a:solidFill>
                <a:latin typeface="Arial"/>
              </a:rPr>
              <a:t>docker-compose down: Detiene y elimina todos los contenedores, redes y volúmenes creados por docker-compose up.</a:t>
            </a:r>
            <a:endParaRPr b="0" lang="es-AR" sz="1400" spc="-1" strike="noStrike">
              <a:latin typeface="Arial"/>
            </a:endParaRPr>
          </a:p>
          <a:p>
            <a:pPr lvl="1" marL="360000" indent="-324000" algn="just">
              <a:lnSpc>
                <a:spcPct val="100000"/>
              </a:lnSpc>
              <a:spcBef>
                <a:spcPts val="1134"/>
              </a:spcBef>
              <a:buClr>
                <a:srgbClr val="000000"/>
              </a:buClr>
              <a:buSzPct val="75000"/>
              <a:buFont typeface="Symbol"/>
              <a:buChar char=""/>
              <a:tabLst>
                <a:tab algn="l" pos="0"/>
              </a:tabLst>
            </a:pPr>
            <a:r>
              <a:rPr b="0" lang="es-AR" sz="1400" spc="-1" strike="noStrike">
                <a:solidFill>
                  <a:srgbClr val="000000"/>
                </a:solidFill>
                <a:latin typeface="Arial"/>
              </a:rPr>
              <a:t>docker-compose ps: Muestra el estado de los servicios definidos en docker-compose.yml, incluyendo si están en ejecución o detenidos.</a:t>
            </a:r>
            <a:endParaRPr b="0" lang="es-AR" sz="1400" spc="-1" strike="noStrike">
              <a:latin typeface="Arial"/>
            </a:endParaRPr>
          </a:p>
          <a:p>
            <a:pPr marL="360000" algn="just">
              <a:lnSpc>
                <a:spcPct val="100000"/>
              </a:lnSpc>
              <a:buNone/>
              <a:tabLst>
                <a:tab algn="l" pos="0"/>
              </a:tabLst>
            </a:pPr>
            <a:endParaRPr b="0" lang="es-AR" sz="1400" spc="-1" strike="noStrike">
              <a:latin typeface="Arial"/>
            </a:endParaRPr>
          </a:p>
          <a:p>
            <a:pPr marL="360000" algn="just">
              <a:lnSpc>
                <a:spcPct val="100000"/>
              </a:lnSpc>
              <a:buNone/>
              <a:tabLst>
                <a:tab algn="l" pos="0"/>
              </a:tabLst>
            </a:pPr>
            <a:r>
              <a:rPr b="1" lang="es-AR" sz="1400" spc="-1" strike="noStrike">
                <a:solidFill>
                  <a:srgbClr val="000000"/>
                </a:solidFill>
                <a:latin typeface="Arial"/>
              </a:rPr>
              <a:t>Escalado de servicios</a:t>
            </a:r>
            <a:endParaRPr b="0" lang="es-AR" sz="1400" spc="-1" strike="noStrike">
              <a:latin typeface="Arial"/>
            </a:endParaRPr>
          </a:p>
          <a:p>
            <a:pPr marL="360000" algn="just">
              <a:lnSpc>
                <a:spcPct val="100000"/>
              </a:lnSpc>
              <a:buNone/>
              <a:tabLst>
                <a:tab algn="l" pos="0"/>
              </a:tabLst>
            </a:pPr>
            <a:endParaRPr b="0" lang="es-AR" sz="1400" spc="-1" strike="noStrike">
              <a:latin typeface="Arial"/>
            </a:endParaRPr>
          </a:p>
          <a:p>
            <a:pPr marL="360000" algn="just">
              <a:lnSpc>
                <a:spcPct val="100000"/>
              </a:lnSpc>
              <a:buNone/>
              <a:tabLst>
                <a:tab algn="l" pos="0"/>
              </a:tabLst>
            </a:pPr>
            <a:r>
              <a:rPr b="0" lang="es-AR" sz="1400" spc="-1" strike="noStrike">
                <a:solidFill>
                  <a:srgbClr val="000000"/>
                </a:solidFill>
                <a:latin typeface="Arial"/>
              </a:rPr>
              <a:t>Una de las características poderosas de Docker Compose es la capacidad de escalar servicios. Si se necesita aumentar la capacidad de un servicio en particular, simplemente se utiliza el comando docker-compose up --scale servicio=n, donde servicio es el nombre del servicio que se desea escalar, y n es el número de réplicas que se desean.</a:t>
            </a:r>
            <a:endParaRPr b="0" lang="es-AR" sz="14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5" name="" descr=""/>
          <p:cNvPicPr/>
          <p:nvPr/>
        </p:nvPicPr>
        <p:blipFill>
          <a:blip r:embed="rId1"/>
          <a:stretch/>
        </p:blipFill>
        <p:spPr>
          <a:xfrm>
            <a:off x="1972080" y="720000"/>
            <a:ext cx="5047920" cy="3619080"/>
          </a:xfrm>
          <a:prstGeom prst="rect">
            <a:avLst/>
          </a:prstGeom>
          <a:ln w="0">
            <a:noFill/>
          </a:ln>
        </p:spPr>
      </p:pic>
      <p:pic>
        <p:nvPicPr>
          <p:cNvPr id="126" name="" descr=""/>
          <p:cNvPicPr/>
          <p:nvPr/>
        </p:nvPicPr>
        <p:blipFill>
          <a:blip r:embed="rId2"/>
          <a:stretch/>
        </p:blipFill>
        <p:spPr>
          <a:xfrm>
            <a:off x="1260000" y="4619160"/>
            <a:ext cx="6660000" cy="186084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311760" y="453600"/>
            <a:ext cx="8519040" cy="762120"/>
          </a:xfrm>
          <a:prstGeom prst="rect">
            <a:avLst/>
          </a:prstGeom>
          <a:noFill/>
          <a:ln w="0">
            <a:noFill/>
          </a:ln>
        </p:spPr>
        <p:txBody>
          <a:bodyPr lIns="0" rIns="0" tIns="0" bIns="0" anchor="ctr">
            <a:noAutofit/>
          </a:bodyPr>
          <a:p>
            <a:pPr algn="ctr">
              <a:lnSpc>
                <a:spcPct val="90000"/>
              </a:lnSpc>
              <a:buNone/>
              <a:tabLst>
                <a:tab algn="l" pos="0"/>
              </a:tabLst>
            </a:pPr>
            <a:r>
              <a:rPr b="0" lang="es" sz="4000" spc="-1" strike="noStrike">
                <a:solidFill>
                  <a:srgbClr val="000000"/>
                </a:solidFill>
                <a:latin typeface="Arial"/>
                <a:ea typeface="Arial"/>
              </a:rPr>
              <a:t>Gestión de Imágenes</a:t>
            </a:r>
            <a:endParaRPr b="0" lang="es-AR" sz="4000" spc="-1" strike="noStrike">
              <a:latin typeface="Arial"/>
            </a:endParaRPr>
          </a:p>
        </p:txBody>
      </p:sp>
      <p:sp>
        <p:nvSpPr>
          <p:cNvPr id="128" name="PlaceHolder 2"/>
          <p:cNvSpPr>
            <a:spLocks noGrp="1"/>
          </p:cNvSpPr>
          <p:nvPr>
            <p:ph/>
          </p:nvPr>
        </p:nvSpPr>
        <p:spPr>
          <a:xfrm>
            <a:off x="311760" y="1459080"/>
            <a:ext cx="8519040" cy="4793760"/>
          </a:xfrm>
          <a:prstGeom prst="rect">
            <a:avLst/>
          </a:prstGeom>
          <a:noFill/>
          <a:ln w="0">
            <a:noFill/>
          </a:ln>
        </p:spPr>
        <p:txBody>
          <a:bodyPr lIns="0" rIns="0" tIns="0" bIns="0" anchor="ctr">
            <a:noAutofit/>
          </a:bodyPr>
          <a:p>
            <a:pPr marL="432000" algn="just">
              <a:lnSpc>
                <a:spcPct val="100000"/>
              </a:lnSpc>
              <a:spcBef>
                <a:spcPts val="1417"/>
              </a:spcBef>
              <a:buNone/>
              <a:tabLst>
                <a:tab algn="l" pos="0"/>
              </a:tabLst>
            </a:pPr>
            <a:r>
              <a:rPr b="1" lang="es-AR" sz="1200" spc="-1" strike="noStrike">
                <a:solidFill>
                  <a:srgbClr val="000000"/>
                </a:solidFill>
                <a:latin typeface="Arial"/>
              </a:rPr>
              <a:t>Creación de imágenes personalizadas</a:t>
            </a:r>
            <a:endParaRPr b="0" lang="es-AR" sz="1200" spc="-1" strike="noStrike">
              <a:latin typeface="Arial"/>
            </a:endParaRPr>
          </a:p>
          <a:p>
            <a:pPr marL="432000" algn="just">
              <a:lnSpc>
                <a:spcPct val="100000"/>
              </a:lnSpc>
              <a:spcBef>
                <a:spcPts val="1417"/>
              </a:spcBef>
              <a:buNone/>
              <a:tabLst>
                <a:tab algn="l" pos="0"/>
              </a:tabLst>
            </a:pPr>
            <a:r>
              <a:rPr b="0" lang="es-AR" sz="1200" spc="-1" strike="noStrike">
                <a:solidFill>
                  <a:srgbClr val="000000"/>
                </a:solidFill>
                <a:latin typeface="Arial"/>
              </a:rPr>
              <a:t>Docker permite crear imágenes personalizadas que contienen todas las dependencias y configuraciones necesarias para ejecutar una aplicación específica. La creación de imágenes personalizadas se realiza mediante un archivo llamado Dockerfile, que contiene un conjunto de instrucciones para construir la imagen. El proceso de creación de imágenes comienza con una imagen base que actúa como punto de partida y se le añaden capas con las configuraciones y archivos necesarios para la aplicación. El resultado es una imagen que encapsula la aplicación y se puede utilizar para crear contenedores.</a:t>
            </a:r>
            <a:endParaRPr b="0" lang="es-AR" sz="1200" spc="-1" strike="noStrike">
              <a:latin typeface="Arial"/>
            </a:endParaRPr>
          </a:p>
          <a:p>
            <a:pPr marL="432000" algn="just">
              <a:lnSpc>
                <a:spcPct val="100000"/>
              </a:lnSpc>
              <a:spcBef>
                <a:spcPts val="1417"/>
              </a:spcBef>
              <a:buNone/>
              <a:tabLst>
                <a:tab algn="l" pos="0"/>
              </a:tabLst>
            </a:pPr>
            <a:r>
              <a:rPr b="1" lang="es-AR" sz="1200" spc="-1" strike="noStrike">
                <a:solidFill>
                  <a:srgbClr val="000000"/>
                </a:solidFill>
                <a:latin typeface="Arial"/>
              </a:rPr>
              <a:t>Dockerfile y sus instrucciones</a:t>
            </a:r>
            <a:endParaRPr b="0" lang="es-AR" sz="1200" spc="-1" strike="noStrike">
              <a:latin typeface="Arial"/>
            </a:endParaRPr>
          </a:p>
          <a:p>
            <a:pPr marL="432000" algn="just">
              <a:lnSpc>
                <a:spcPct val="100000"/>
              </a:lnSpc>
              <a:spcBef>
                <a:spcPts val="1417"/>
              </a:spcBef>
              <a:buNone/>
              <a:tabLst>
                <a:tab algn="l" pos="0"/>
              </a:tabLst>
            </a:pPr>
            <a:r>
              <a:rPr b="0" lang="es-AR" sz="1200" spc="-1" strike="noStrike">
                <a:solidFill>
                  <a:srgbClr val="000000"/>
                </a:solidFill>
                <a:latin typeface="Arial"/>
              </a:rPr>
              <a:t>El Dockerfile es un archivo de texto que contiene las instrucciones para construir la imagen. Algunas de las instrucciones más comunes incluyen:</a:t>
            </a:r>
            <a:endParaRPr b="0" lang="es-AR" sz="1200" spc="-1" strike="noStrike">
              <a:latin typeface="Arial"/>
            </a:endParaRPr>
          </a:p>
          <a:p>
            <a:pPr marL="432000" algn="just">
              <a:lnSpc>
                <a:spcPct val="100000"/>
              </a:lnSpc>
              <a:spcBef>
                <a:spcPts val="1417"/>
              </a:spcBef>
              <a:buNone/>
              <a:tabLst>
                <a:tab algn="l" pos="0"/>
              </a:tabLst>
            </a:pPr>
            <a:r>
              <a:rPr b="1" lang="es-AR" sz="1200" spc="-1" strike="noStrike">
                <a:solidFill>
                  <a:srgbClr val="000000"/>
                </a:solidFill>
                <a:latin typeface="Arial"/>
              </a:rPr>
              <a:t>FROM</a:t>
            </a:r>
            <a:r>
              <a:rPr b="0" lang="es-AR" sz="1200" spc="-1" strike="noStrike">
                <a:solidFill>
                  <a:srgbClr val="000000"/>
                </a:solidFill>
                <a:latin typeface="Arial"/>
              </a:rPr>
              <a:t>: Especifica la imagen base desde la cual se construirá la nueva imagen.</a:t>
            </a:r>
            <a:endParaRPr b="0" lang="es-AR" sz="1200" spc="-1" strike="noStrike">
              <a:latin typeface="Arial"/>
            </a:endParaRPr>
          </a:p>
          <a:p>
            <a:pPr marL="432000" algn="just">
              <a:lnSpc>
                <a:spcPct val="100000"/>
              </a:lnSpc>
              <a:spcBef>
                <a:spcPts val="1417"/>
              </a:spcBef>
              <a:buNone/>
              <a:tabLst>
                <a:tab algn="l" pos="0"/>
              </a:tabLst>
            </a:pPr>
            <a:r>
              <a:rPr b="1" lang="es-AR" sz="1200" spc="-1" strike="noStrike">
                <a:solidFill>
                  <a:srgbClr val="000000"/>
                </a:solidFill>
                <a:latin typeface="Arial"/>
              </a:rPr>
              <a:t>RUN</a:t>
            </a:r>
            <a:r>
              <a:rPr b="0" lang="es-AR" sz="1200" spc="-1" strike="noStrike">
                <a:solidFill>
                  <a:srgbClr val="000000"/>
                </a:solidFill>
                <a:latin typeface="Arial"/>
              </a:rPr>
              <a:t>: Ejecuta comandos en la imagen para instalar paquetes y configurar la aplicación.</a:t>
            </a:r>
            <a:endParaRPr b="0" lang="es-AR" sz="1200" spc="-1" strike="noStrike">
              <a:latin typeface="Arial"/>
            </a:endParaRPr>
          </a:p>
          <a:p>
            <a:pPr marL="432000" algn="just">
              <a:lnSpc>
                <a:spcPct val="100000"/>
              </a:lnSpc>
              <a:spcBef>
                <a:spcPts val="1417"/>
              </a:spcBef>
              <a:buNone/>
              <a:tabLst>
                <a:tab algn="l" pos="0"/>
              </a:tabLst>
            </a:pPr>
            <a:r>
              <a:rPr b="1" lang="es-AR" sz="1200" spc="-1" strike="noStrike">
                <a:solidFill>
                  <a:srgbClr val="000000"/>
                </a:solidFill>
                <a:latin typeface="Arial"/>
              </a:rPr>
              <a:t>COPY o ADD</a:t>
            </a:r>
            <a:r>
              <a:rPr b="0" lang="es-AR" sz="1200" spc="-1" strike="noStrike">
                <a:solidFill>
                  <a:srgbClr val="000000"/>
                </a:solidFill>
                <a:latin typeface="Arial"/>
              </a:rPr>
              <a:t>: Copia archivos y directorios desde el sistema host al sistema de archivos del contenedor.</a:t>
            </a:r>
            <a:endParaRPr b="0" lang="es-AR" sz="1200" spc="-1" strike="noStrike">
              <a:latin typeface="Arial"/>
            </a:endParaRPr>
          </a:p>
          <a:p>
            <a:pPr marL="432000" algn="just">
              <a:lnSpc>
                <a:spcPct val="100000"/>
              </a:lnSpc>
              <a:spcBef>
                <a:spcPts val="1417"/>
              </a:spcBef>
              <a:buNone/>
              <a:tabLst>
                <a:tab algn="l" pos="0"/>
              </a:tabLst>
            </a:pPr>
            <a:r>
              <a:rPr b="1" lang="es-AR" sz="1200" spc="-1" strike="noStrike">
                <a:solidFill>
                  <a:srgbClr val="000000"/>
                </a:solidFill>
                <a:latin typeface="Arial"/>
              </a:rPr>
              <a:t>ENV</a:t>
            </a:r>
            <a:r>
              <a:rPr b="0" lang="es-AR" sz="1200" spc="-1" strike="noStrike">
                <a:solidFill>
                  <a:srgbClr val="000000"/>
                </a:solidFill>
                <a:latin typeface="Arial"/>
              </a:rPr>
              <a:t>: Establece variables de entorno en la imagen.</a:t>
            </a:r>
            <a:endParaRPr b="0" lang="es-AR" sz="1200" spc="-1" strike="noStrike">
              <a:latin typeface="Arial"/>
            </a:endParaRPr>
          </a:p>
          <a:p>
            <a:pPr marL="432000" algn="just">
              <a:lnSpc>
                <a:spcPct val="100000"/>
              </a:lnSpc>
              <a:spcBef>
                <a:spcPts val="1417"/>
              </a:spcBef>
              <a:buNone/>
              <a:tabLst>
                <a:tab algn="l" pos="0"/>
              </a:tabLst>
            </a:pPr>
            <a:r>
              <a:rPr b="1" lang="es-AR" sz="1200" spc="-1" strike="noStrike">
                <a:solidFill>
                  <a:srgbClr val="000000"/>
                </a:solidFill>
                <a:latin typeface="Arial"/>
              </a:rPr>
              <a:t>EXPOSE</a:t>
            </a:r>
            <a:r>
              <a:rPr b="0" lang="es-AR" sz="1200" spc="-1" strike="noStrike">
                <a:solidFill>
                  <a:srgbClr val="000000"/>
                </a:solidFill>
                <a:latin typeface="Arial"/>
              </a:rPr>
              <a:t>: Define los puertos en los que la aplicación escucha dentro del contenedor.</a:t>
            </a:r>
            <a:endParaRPr b="0" lang="es-AR" sz="1200" spc="-1" strike="noStrike">
              <a:latin typeface="Arial"/>
            </a:endParaRPr>
          </a:p>
          <a:p>
            <a:pPr marL="432000" algn="just">
              <a:lnSpc>
                <a:spcPct val="100000"/>
              </a:lnSpc>
              <a:spcBef>
                <a:spcPts val="1417"/>
              </a:spcBef>
              <a:buNone/>
              <a:tabLst>
                <a:tab algn="l" pos="0"/>
              </a:tabLst>
            </a:pPr>
            <a:r>
              <a:rPr b="1" lang="es-AR" sz="1200" spc="-1" strike="noStrike">
                <a:solidFill>
                  <a:srgbClr val="000000"/>
                </a:solidFill>
                <a:latin typeface="Arial"/>
              </a:rPr>
              <a:t>WORKDIR</a:t>
            </a:r>
            <a:r>
              <a:rPr b="0" lang="es-AR" sz="1200" spc="-1" strike="noStrike">
                <a:solidFill>
                  <a:srgbClr val="000000"/>
                </a:solidFill>
                <a:latin typeface="Arial"/>
              </a:rPr>
              <a:t>: Establece el directorio de trabajo para comandos futuros.</a:t>
            </a:r>
            <a:endParaRPr b="0" lang="es-AR" sz="12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p:nvPr>
        </p:nvSpPr>
        <p:spPr>
          <a:xfrm>
            <a:off x="311760" y="540000"/>
            <a:ext cx="8519040" cy="5939280"/>
          </a:xfrm>
          <a:prstGeom prst="rect">
            <a:avLst/>
          </a:prstGeom>
          <a:noFill/>
          <a:ln w="0">
            <a:noFill/>
          </a:ln>
        </p:spPr>
        <p:txBody>
          <a:bodyPr lIns="0" rIns="0" tIns="0" bIns="0" anchor="t">
            <a:noAutofit/>
          </a:bodyPr>
          <a:p>
            <a:pPr marL="360000" algn="just">
              <a:lnSpc>
                <a:spcPct val="100000"/>
              </a:lnSpc>
              <a:buNone/>
              <a:tabLst>
                <a:tab algn="l" pos="0"/>
              </a:tabLst>
            </a:pPr>
            <a:r>
              <a:rPr b="1" lang="es-AR" sz="1200" spc="-1" strike="noStrike">
                <a:solidFill>
                  <a:srgbClr val="000000"/>
                </a:solidFill>
                <a:latin typeface="Arial"/>
              </a:rPr>
              <a:t>Comandos básicos</a:t>
            </a:r>
            <a:endParaRPr b="0" lang="es-AR" sz="1200" spc="-1" strike="noStrike">
              <a:latin typeface="Arial"/>
            </a:endParaRPr>
          </a:p>
          <a:p>
            <a:pPr lvl="1" marL="360000" indent="-324000" algn="just">
              <a:lnSpc>
                <a:spcPct val="100000"/>
              </a:lnSpc>
              <a:spcBef>
                <a:spcPts val="1134"/>
              </a:spcBef>
              <a:buClr>
                <a:srgbClr val="000000"/>
              </a:buClr>
              <a:buSzPct val="75000"/>
              <a:buFont typeface="Symbol"/>
              <a:buChar char=""/>
              <a:tabLst>
                <a:tab algn="l" pos="0"/>
              </a:tabLst>
            </a:pPr>
            <a:r>
              <a:rPr b="1" i="1" lang="es-AR" sz="1200" spc="-1" strike="noStrike">
                <a:solidFill>
                  <a:srgbClr val="000000"/>
                </a:solidFill>
                <a:latin typeface="Arial"/>
              </a:rPr>
              <a:t>docker build</a:t>
            </a:r>
            <a:r>
              <a:rPr b="0" lang="es-AR" sz="1200" spc="-1" strike="noStrike">
                <a:solidFill>
                  <a:srgbClr val="000000"/>
                </a:solidFill>
                <a:latin typeface="Arial"/>
              </a:rPr>
              <a:t>: Construye una imagen a partir de un Dockerfile. </a:t>
            </a:r>
            <a:endParaRPr b="0" lang="es-AR" sz="1200" spc="-1" strike="noStrike">
              <a:latin typeface="Arial"/>
            </a:endParaRPr>
          </a:p>
          <a:p>
            <a:pPr lvl="2" marL="360000" indent="-288000" algn="just">
              <a:lnSpc>
                <a:spcPct val="100000"/>
              </a:lnSpc>
              <a:spcBef>
                <a:spcPts val="850"/>
              </a:spcBef>
              <a:buClr>
                <a:srgbClr val="000000"/>
              </a:buClr>
              <a:buSzPct val="45000"/>
              <a:buFont typeface="Wingdings" charset="2"/>
              <a:buChar char=""/>
              <a:tabLst>
                <a:tab algn="l" pos="0"/>
              </a:tabLst>
            </a:pPr>
            <a:r>
              <a:rPr b="1" i="1" lang="es-AR" sz="1200" spc="-1" strike="noStrike">
                <a:solidFill>
                  <a:srgbClr val="000000"/>
                </a:solidFill>
                <a:latin typeface="Arial"/>
              </a:rPr>
              <a:t>docker tag</a:t>
            </a:r>
            <a:r>
              <a:rPr b="0" lang="es-AR" sz="1200" spc="-1" strike="noStrike">
                <a:solidFill>
                  <a:srgbClr val="000000"/>
                </a:solidFill>
                <a:latin typeface="Arial"/>
              </a:rPr>
              <a:t>: Etiqueta una imagen existente con un nuevo nombre y etiqueta. Esto es útil cuando se desea dar un nombre más descriptivo a una imagen o cuando se quiere asociarla con una versión específica. </a:t>
            </a:r>
            <a:endParaRPr b="0" lang="es-AR" sz="1200" spc="-1" strike="noStrike">
              <a:latin typeface="Arial"/>
            </a:endParaRPr>
          </a:p>
          <a:p>
            <a:pPr lvl="2" marL="360000" indent="-288000" algn="just">
              <a:lnSpc>
                <a:spcPct val="100000"/>
              </a:lnSpc>
              <a:spcBef>
                <a:spcPts val="850"/>
              </a:spcBef>
              <a:buClr>
                <a:srgbClr val="000000"/>
              </a:buClr>
              <a:buSzPct val="45000"/>
              <a:buFont typeface="Wingdings" charset="2"/>
              <a:buChar char=""/>
              <a:tabLst>
                <a:tab algn="l" pos="0"/>
              </a:tabLst>
            </a:pPr>
            <a:r>
              <a:rPr b="1" i="1" lang="es-AR" sz="1200" spc="-1" strike="noStrike">
                <a:solidFill>
                  <a:srgbClr val="000000"/>
                </a:solidFill>
                <a:latin typeface="Arial"/>
              </a:rPr>
              <a:t>docker push</a:t>
            </a:r>
            <a:r>
              <a:rPr b="0" lang="es-AR" sz="1200" spc="-1" strike="noStrike">
                <a:solidFill>
                  <a:srgbClr val="000000"/>
                </a:solidFill>
                <a:latin typeface="Arial"/>
              </a:rPr>
              <a:t>: Sube una imagen al registro de Docker Hub o a un registro privado para que otros puedan descargarla y utilizarla. Antes de ejecutar este comando, es necesario etiquetar la imagen con el nombre del registro. </a:t>
            </a:r>
            <a:endParaRPr b="0" lang="es-AR" sz="1200" spc="-1" strike="noStrike">
              <a:latin typeface="Arial"/>
            </a:endParaRPr>
          </a:p>
          <a:p>
            <a:pPr lvl="2" marL="360000" indent="-288000" algn="just">
              <a:lnSpc>
                <a:spcPct val="100000"/>
              </a:lnSpc>
              <a:spcBef>
                <a:spcPts val="850"/>
              </a:spcBef>
              <a:buClr>
                <a:srgbClr val="000000"/>
              </a:buClr>
              <a:buSzPct val="45000"/>
              <a:buFont typeface="Wingdings" charset="2"/>
              <a:buChar char=""/>
              <a:tabLst>
                <a:tab algn="l" pos="0"/>
              </a:tabLst>
            </a:pPr>
            <a:endParaRPr b="0" lang="es-AR" sz="1200" spc="-1" strike="noStrike">
              <a:latin typeface="Arial"/>
            </a:endParaRPr>
          </a:p>
          <a:p>
            <a:pPr lvl="2" marL="360000" indent="-288000" algn="just">
              <a:lnSpc>
                <a:spcPct val="100000"/>
              </a:lnSpc>
              <a:spcBef>
                <a:spcPts val="850"/>
              </a:spcBef>
              <a:buClr>
                <a:srgbClr val="000000"/>
              </a:buClr>
              <a:buSzPct val="45000"/>
              <a:buFont typeface="Wingdings" charset="2"/>
              <a:buChar char=""/>
              <a:tabLst>
                <a:tab algn="l" pos="0"/>
              </a:tabLst>
            </a:pPr>
            <a:endParaRPr b="0" lang="es-AR" sz="1200" spc="-1" strike="noStrike">
              <a:latin typeface="Arial"/>
            </a:endParaRPr>
          </a:p>
          <a:p>
            <a:pPr lvl="2" marL="360000" indent="-288000" algn="just">
              <a:lnSpc>
                <a:spcPct val="100000"/>
              </a:lnSpc>
              <a:spcBef>
                <a:spcPts val="850"/>
              </a:spcBef>
              <a:buClr>
                <a:srgbClr val="000000"/>
              </a:buClr>
              <a:buSzPct val="45000"/>
              <a:buFont typeface="Wingdings" charset="2"/>
              <a:buChar char=""/>
              <a:tabLst>
                <a:tab algn="l" pos="0"/>
              </a:tabLst>
            </a:pPr>
            <a:endParaRPr b="0" lang="es-AR" sz="1200" spc="-1" strike="noStrike">
              <a:latin typeface="Arial"/>
            </a:endParaRPr>
          </a:p>
          <a:p>
            <a:pPr lvl="2" marL="360000" indent="-288000" algn="just">
              <a:lnSpc>
                <a:spcPct val="100000"/>
              </a:lnSpc>
              <a:spcBef>
                <a:spcPts val="850"/>
              </a:spcBef>
              <a:buClr>
                <a:srgbClr val="000000"/>
              </a:buClr>
              <a:buSzPct val="45000"/>
              <a:buFont typeface="Wingdings" charset="2"/>
              <a:buChar char=""/>
              <a:tabLst>
                <a:tab algn="l" pos="0"/>
              </a:tabLst>
            </a:pPr>
            <a:endParaRPr b="0" lang="es-AR" sz="1200" spc="-1" strike="noStrike">
              <a:latin typeface="Arial"/>
            </a:endParaRPr>
          </a:p>
          <a:p>
            <a:pPr lvl="2" marL="360000" indent="-288000" algn="just">
              <a:lnSpc>
                <a:spcPct val="100000"/>
              </a:lnSpc>
              <a:spcBef>
                <a:spcPts val="850"/>
              </a:spcBef>
              <a:buClr>
                <a:srgbClr val="000000"/>
              </a:buClr>
              <a:buSzPct val="45000"/>
              <a:buFont typeface="Wingdings" charset="2"/>
              <a:buChar char=""/>
              <a:tabLst>
                <a:tab algn="l" pos="0"/>
              </a:tabLst>
            </a:pPr>
            <a:endParaRPr b="0" lang="es-AR" sz="1200" spc="-1" strike="noStrike">
              <a:latin typeface="Arial"/>
            </a:endParaRPr>
          </a:p>
          <a:p>
            <a:pPr lvl="2" marL="360000" indent="-288000" algn="just">
              <a:lnSpc>
                <a:spcPct val="100000"/>
              </a:lnSpc>
              <a:spcBef>
                <a:spcPts val="850"/>
              </a:spcBef>
              <a:buClr>
                <a:srgbClr val="000000"/>
              </a:buClr>
              <a:buSzPct val="45000"/>
              <a:buFont typeface="Wingdings" charset="2"/>
              <a:buChar char=""/>
              <a:tabLst>
                <a:tab algn="l" pos="0"/>
              </a:tabLst>
            </a:pPr>
            <a:endParaRPr b="0" lang="es-AR" sz="1200" spc="-1" strike="noStrike">
              <a:latin typeface="Arial"/>
            </a:endParaRPr>
          </a:p>
          <a:p>
            <a:pPr lvl="2" marL="360000" indent="-288000" algn="just">
              <a:lnSpc>
                <a:spcPct val="100000"/>
              </a:lnSpc>
              <a:spcBef>
                <a:spcPts val="850"/>
              </a:spcBef>
              <a:buClr>
                <a:srgbClr val="000000"/>
              </a:buClr>
              <a:buSzPct val="45000"/>
              <a:buFont typeface="Wingdings" charset="2"/>
              <a:buChar char=""/>
              <a:tabLst>
                <a:tab algn="l" pos="0"/>
              </a:tabLst>
            </a:pPr>
            <a:endParaRPr b="0" lang="es-AR" sz="1200" spc="-1" strike="noStrike">
              <a:latin typeface="Arial"/>
            </a:endParaRPr>
          </a:p>
          <a:p>
            <a:pPr lvl="2" marL="360000" indent="-288000" algn="just">
              <a:lnSpc>
                <a:spcPct val="100000"/>
              </a:lnSpc>
              <a:spcBef>
                <a:spcPts val="850"/>
              </a:spcBef>
              <a:buClr>
                <a:srgbClr val="000000"/>
              </a:buClr>
              <a:buSzPct val="45000"/>
              <a:buFont typeface="Wingdings" charset="2"/>
              <a:buChar char=""/>
              <a:tabLst>
                <a:tab algn="l" pos="0"/>
              </a:tabLst>
            </a:pPr>
            <a:endParaRPr b="0" lang="es-AR" sz="1200" spc="-1" strike="noStrike">
              <a:latin typeface="Arial"/>
            </a:endParaRPr>
          </a:p>
          <a:p>
            <a:pPr marL="360000" algn="just">
              <a:lnSpc>
                <a:spcPct val="100000"/>
              </a:lnSpc>
              <a:buNone/>
              <a:tabLst>
                <a:tab algn="l" pos="0"/>
              </a:tabLst>
            </a:pPr>
            <a:r>
              <a:rPr b="1" lang="es-AR" sz="1200" spc="-1" strike="noStrike">
                <a:solidFill>
                  <a:srgbClr val="000000"/>
                </a:solidFill>
                <a:latin typeface="Arial"/>
              </a:rPr>
              <a:t>Uso de Imágenes públicas y privadas</a:t>
            </a:r>
            <a:endParaRPr b="0" lang="es-AR" sz="1200" spc="-1" strike="noStrike">
              <a:latin typeface="Arial"/>
            </a:endParaRPr>
          </a:p>
          <a:p>
            <a:pPr marL="360000" algn="just">
              <a:lnSpc>
                <a:spcPct val="100000"/>
              </a:lnSpc>
              <a:buNone/>
              <a:tabLst>
                <a:tab algn="l" pos="0"/>
              </a:tabLst>
            </a:pPr>
            <a:endParaRPr b="0" lang="es-AR" sz="1200" spc="-1" strike="noStrike">
              <a:latin typeface="Arial"/>
            </a:endParaRPr>
          </a:p>
          <a:p>
            <a:pPr marL="360000" algn="just">
              <a:lnSpc>
                <a:spcPct val="100000"/>
              </a:lnSpc>
              <a:buNone/>
              <a:tabLst>
                <a:tab algn="l" pos="0"/>
              </a:tabLst>
            </a:pPr>
            <a:r>
              <a:rPr b="0" lang="es-AR" sz="1200" spc="-1" strike="noStrike">
                <a:solidFill>
                  <a:srgbClr val="000000"/>
                </a:solidFill>
                <a:latin typeface="Arial"/>
              </a:rPr>
              <a:t>Docker Hub es un registro público que contiene una gran cantidad de imágenes de Docker listas para ser utilizadas. Sin embargo, para aplicaciones empresariales o sensibles, es posible que se requiera un registro privado para almacenar imágenes personalizadas de forma segura. Docker Enterprise Edition y servicios como Amazon Elastic Container Registry (ECR) y Google Container Registry ofrecen opciones para almacenar imágenes privadas y gestionar su acceso.</a:t>
            </a:r>
            <a:endParaRPr b="0" lang="es-AR" sz="1200" spc="-1" strike="noStrike">
              <a:latin typeface="Arial"/>
            </a:endParaRPr>
          </a:p>
          <a:p>
            <a:pPr marL="360000" algn="just">
              <a:lnSpc>
                <a:spcPct val="100000"/>
              </a:lnSpc>
              <a:buNone/>
              <a:tabLst>
                <a:tab algn="l" pos="0"/>
              </a:tabLst>
            </a:pPr>
            <a:endParaRPr b="0" lang="es-AR" sz="1200" spc="-1" strike="noStrike">
              <a:latin typeface="Arial"/>
            </a:endParaRPr>
          </a:p>
          <a:p>
            <a:pPr marL="360000" algn="just">
              <a:lnSpc>
                <a:spcPct val="100000"/>
              </a:lnSpc>
              <a:buNone/>
              <a:tabLst>
                <a:tab algn="l" pos="0"/>
              </a:tabLst>
            </a:pPr>
            <a:r>
              <a:rPr b="0" lang="es-AR" sz="1200" spc="-1" strike="noStrike">
                <a:solidFill>
                  <a:srgbClr val="000000"/>
                </a:solidFill>
                <a:latin typeface="Arial"/>
              </a:rPr>
              <a:t>La gestión de imágenes es una parte crucial del ciclo de vida de Docker, y la creación de imágenes personalizadas permite a los equipos de desarrollo crear entornos altamente configurables y reproducibles. Con la posibilidad de utilizar imágenes públicas y privadas, Docker se convierte en una herramienta flexible y segura para implementar aplicaciones en cualquier entorno.</a:t>
            </a:r>
            <a:endParaRPr b="0" lang="es-AR" sz="1200" spc="-1" strike="noStrike">
              <a:latin typeface="Arial"/>
            </a:endParaRPr>
          </a:p>
        </p:txBody>
      </p:sp>
      <p:pic>
        <p:nvPicPr>
          <p:cNvPr id="130" name="" descr=""/>
          <p:cNvPicPr/>
          <p:nvPr/>
        </p:nvPicPr>
        <p:blipFill>
          <a:blip r:embed="rId1"/>
          <a:stretch/>
        </p:blipFill>
        <p:spPr>
          <a:xfrm>
            <a:off x="1800000" y="2194560"/>
            <a:ext cx="5400000" cy="198072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311760" y="453600"/>
            <a:ext cx="8519040" cy="762120"/>
          </a:xfrm>
          <a:prstGeom prst="rect">
            <a:avLst/>
          </a:prstGeom>
          <a:noFill/>
          <a:ln w="0">
            <a:noFill/>
          </a:ln>
        </p:spPr>
        <p:txBody>
          <a:bodyPr lIns="0" rIns="0" tIns="0" bIns="0" anchor="ctr">
            <a:noAutofit/>
          </a:bodyPr>
          <a:p>
            <a:pPr algn="ctr">
              <a:lnSpc>
                <a:spcPct val="90000"/>
              </a:lnSpc>
              <a:buNone/>
              <a:tabLst>
                <a:tab algn="l" pos="0"/>
              </a:tabLst>
            </a:pPr>
            <a:r>
              <a:rPr b="0" lang="es" sz="4000" spc="-1" strike="noStrike">
                <a:solidFill>
                  <a:srgbClr val="000000"/>
                </a:solidFill>
                <a:latin typeface="Arial"/>
                <a:ea typeface="Arial"/>
              </a:rPr>
              <a:t>Registro de Docker</a:t>
            </a:r>
            <a:endParaRPr b="0" lang="es-AR" sz="4000" spc="-1" strike="noStrike">
              <a:latin typeface="Arial"/>
            </a:endParaRPr>
          </a:p>
        </p:txBody>
      </p:sp>
      <p:sp>
        <p:nvSpPr>
          <p:cNvPr id="132" name="PlaceHolder 2"/>
          <p:cNvSpPr>
            <a:spLocks noGrp="1"/>
          </p:cNvSpPr>
          <p:nvPr>
            <p:ph/>
          </p:nvPr>
        </p:nvSpPr>
        <p:spPr>
          <a:xfrm>
            <a:off x="311760" y="1459080"/>
            <a:ext cx="8519040" cy="4793760"/>
          </a:xfrm>
          <a:prstGeom prst="rect">
            <a:avLst/>
          </a:prstGeom>
          <a:noFill/>
          <a:ln w="0">
            <a:noFill/>
          </a:ln>
        </p:spPr>
        <p:txBody>
          <a:bodyPr lIns="0" rIns="0" tIns="0" bIns="0" anchor="ctr">
            <a:noAutofit/>
          </a:bodyPr>
          <a:p>
            <a:pPr marL="360000" algn="just">
              <a:lnSpc>
                <a:spcPct val="100000"/>
              </a:lnSpc>
              <a:buNone/>
              <a:tabLst>
                <a:tab algn="l" pos="0"/>
              </a:tabLst>
            </a:pPr>
            <a:r>
              <a:rPr b="1" lang="es-AR" sz="1500" spc="-1" strike="noStrike">
                <a:solidFill>
                  <a:srgbClr val="000000"/>
                </a:solidFill>
                <a:latin typeface="Arial"/>
              </a:rPr>
              <a:t>¿Qué es un registro de Docker?</a:t>
            </a:r>
            <a:endParaRPr b="0" lang="es-AR" sz="1500" spc="-1" strike="noStrike">
              <a:latin typeface="Arial"/>
            </a:endParaRPr>
          </a:p>
          <a:p>
            <a:pPr marL="360000" algn="just">
              <a:lnSpc>
                <a:spcPct val="100000"/>
              </a:lnSpc>
              <a:buNone/>
              <a:tabLst>
                <a:tab algn="l" pos="0"/>
              </a:tabLst>
            </a:pPr>
            <a:endParaRPr b="0" lang="es-AR" sz="1500" spc="-1" strike="noStrike">
              <a:latin typeface="Arial"/>
            </a:endParaRPr>
          </a:p>
          <a:p>
            <a:pPr marL="360000" algn="just">
              <a:lnSpc>
                <a:spcPct val="100000"/>
              </a:lnSpc>
              <a:buNone/>
              <a:tabLst>
                <a:tab algn="l" pos="0"/>
              </a:tabLst>
            </a:pPr>
            <a:r>
              <a:rPr b="0" lang="es-AR" sz="1500" spc="-1" strike="noStrike">
                <a:solidFill>
                  <a:srgbClr val="000000"/>
                </a:solidFill>
                <a:latin typeface="Arial"/>
              </a:rPr>
              <a:t>Un registro de Docker es un repositorio donde se almacenan imágenes de Docker. Puede ser público, como Docker Hub, o privado, alojado en un servidor privado o en la nube. Los registros permiten a los desarrolladores compartir y distribuir sus imágenes para que otros puedan descargarlas y utilizarlas en sus proyectos.</a:t>
            </a:r>
            <a:endParaRPr b="0" lang="es-AR" sz="1500" spc="-1" strike="noStrike">
              <a:latin typeface="Arial"/>
            </a:endParaRPr>
          </a:p>
          <a:p>
            <a:pPr marL="360000" algn="just">
              <a:lnSpc>
                <a:spcPct val="100000"/>
              </a:lnSpc>
              <a:buNone/>
              <a:tabLst>
                <a:tab algn="l" pos="0"/>
              </a:tabLst>
            </a:pPr>
            <a:endParaRPr b="0" lang="es-AR" sz="1500" spc="-1" strike="noStrike">
              <a:latin typeface="Arial"/>
            </a:endParaRPr>
          </a:p>
          <a:p>
            <a:pPr marL="360000" algn="just">
              <a:lnSpc>
                <a:spcPct val="100000"/>
              </a:lnSpc>
              <a:buNone/>
              <a:tabLst>
                <a:tab algn="l" pos="0"/>
              </a:tabLst>
            </a:pPr>
            <a:r>
              <a:rPr b="1" lang="es-AR" sz="1500" spc="-1" strike="noStrike">
                <a:solidFill>
                  <a:srgbClr val="000000"/>
                </a:solidFill>
                <a:latin typeface="Arial"/>
              </a:rPr>
              <a:t>Registro público vs. privado</a:t>
            </a:r>
            <a:endParaRPr b="0" lang="es-AR" sz="1500" spc="-1" strike="noStrike">
              <a:latin typeface="Arial"/>
            </a:endParaRPr>
          </a:p>
          <a:p>
            <a:pPr marL="360000" algn="just">
              <a:lnSpc>
                <a:spcPct val="100000"/>
              </a:lnSpc>
              <a:buNone/>
              <a:tabLst>
                <a:tab algn="l" pos="0"/>
              </a:tabLst>
            </a:pPr>
            <a:endParaRPr b="0" lang="es-AR" sz="1500" spc="-1" strike="noStrike">
              <a:latin typeface="Arial"/>
            </a:endParaRPr>
          </a:p>
          <a:p>
            <a:pPr marL="360000" algn="just">
              <a:lnSpc>
                <a:spcPct val="100000"/>
              </a:lnSpc>
              <a:buNone/>
              <a:tabLst>
                <a:tab algn="l" pos="0"/>
              </a:tabLst>
            </a:pPr>
            <a:r>
              <a:rPr b="1" lang="es-AR" sz="1500" spc="-1" strike="noStrike">
                <a:solidFill>
                  <a:srgbClr val="000000"/>
                </a:solidFill>
                <a:latin typeface="Arial"/>
              </a:rPr>
              <a:t>Registro Público (Docker Hub)</a:t>
            </a:r>
            <a:r>
              <a:rPr b="0" lang="es-AR" sz="1500" spc="-1" strike="noStrike">
                <a:solidFill>
                  <a:srgbClr val="000000"/>
                </a:solidFill>
                <a:latin typeface="Arial"/>
              </a:rPr>
              <a:t>: Docker Hub es el registro público más popular y ampliamente utilizado. Es un repositorio de imágenes mantenido por Docker, Inc., donde la comunidad comparte y distribuye imágenes de Docker. Cualquier persona puede acceder y descargar las imágenes públicas sin necesidad de autenticación. Sin embargo, algunas imágenes pueden estar restringidas y requerir autenticación para su descarga o empuje. Docker Hub es una excelente opción para imágenes de código abierto o proyectos compartidos con la comunidad.</a:t>
            </a:r>
            <a:endParaRPr b="0" lang="es-AR" sz="1500" spc="-1" strike="noStrike">
              <a:latin typeface="Arial"/>
            </a:endParaRPr>
          </a:p>
          <a:p>
            <a:pPr marL="360000" algn="just">
              <a:lnSpc>
                <a:spcPct val="100000"/>
              </a:lnSpc>
              <a:buNone/>
              <a:tabLst>
                <a:tab algn="l" pos="0"/>
              </a:tabLst>
            </a:pPr>
            <a:endParaRPr b="0" lang="es-AR" sz="1500" spc="-1" strike="noStrike">
              <a:latin typeface="Arial"/>
            </a:endParaRPr>
          </a:p>
          <a:p>
            <a:pPr marL="360000" algn="just">
              <a:lnSpc>
                <a:spcPct val="100000"/>
              </a:lnSpc>
              <a:buNone/>
              <a:tabLst>
                <a:tab algn="l" pos="0"/>
              </a:tabLst>
            </a:pPr>
            <a:r>
              <a:rPr b="1" lang="es-AR" sz="1500" spc="-1" strike="noStrike">
                <a:solidFill>
                  <a:srgbClr val="000000"/>
                </a:solidFill>
                <a:latin typeface="Arial"/>
              </a:rPr>
              <a:t>Registro Privado</a:t>
            </a:r>
            <a:r>
              <a:rPr b="0" lang="es-AR" sz="1500" spc="-1" strike="noStrike">
                <a:solidFill>
                  <a:srgbClr val="000000"/>
                </a:solidFill>
                <a:latin typeface="Arial"/>
              </a:rPr>
              <a:t>: Un registro privado es un repositorio de imágenes que se encuentra en un servidor privado o en la nube. Permite a las organizaciones almacenar y gestionar imágenes personalizadas de forma segura, lo que es especialmente importante para aplicaciones empresariales o proyectos sensibles. Los registros privados requieren autenticación para acceder y pueden ser configurados para restringir el acceso a imágenes específicas, asegurando así el control sobre las versiones y el contenido de las imágenes.</a:t>
            </a:r>
            <a:endParaRPr b="0" lang="es-AR" sz="15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311760" y="453600"/>
            <a:ext cx="8519040" cy="762120"/>
          </a:xfrm>
          <a:prstGeom prst="rect">
            <a:avLst/>
          </a:prstGeom>
          <a:noFill/>
          <a:ln w="0">
            <a:noFill/>
          </a:ln>
        </p:spPr>
        <p:txBody>
          <a:bodyPr lIns="0" rIns="0" tIns="0" bIns="0" anchor="ctr">
            <a:noAutofit/>
          </a:bodyPr>
          <a:p>
            <a:pPr algn="ctr">
              <a:lnSpc>
                <a:spcPct val="90000"/>
              </a:lnSpc>
              <a:buNone/>
              <a:tabLst>
                <a:tab algn="l" pos="0"/>
              </a:tabLst>
            </a:pPr>
            <a:r>
              <a:rPr b="0" lang="es" sz="4000" spc="-1" strike="noStrike">
                <a:solidFill>
                  <a:srgbClr val="000000"/>
                </a:solidFill>
                <a:latin typeface="Arial"/>
                <a:ea typeface="Arial"/>
              </a:rPr>
              <a:t> </a:t>
            </a:r>
            <a:r>
              <a:rPr b="0" lang="es" sz="4000" spc="-1" strike="noStrike">
                <a:solidFill>
                  <a:srgbClr val="000000"/>
                </a:solidFill>
                <a:latin typeface="Arial"/>
                <a:ea typeface="Arial"/>
              </a:rPr>
              <a:t>Introducción a Docker</a:t>
            </a:r>
            <a:endParaRPr b="0" lang="es-AR" sz="4000" spc="-1" strike="noStrike">
              <a:latin typeface="Arial"/>
            </a:endParaRPr>
          </a:p>
        </p:txBody>
      </p:sp>
      <p:sp>
        <p:nvSpPr>
          <p:cNvPr id="98" name="PlaceHolder 2"/>
          <p:cNvSpPr>
            <a:spLocks noGrp="1"/>
          </p:cNvSpPr>
          <p:nvPr>
            <p:ph/>
          </p:nvPr>
        </p:nvSpPr>
        <p:spPr>
          <a:xfrm>
            <a:off x="311760" y="1459080"/>
            <a:ext cx="8519040" cy="4793760"/>
          </a:xfrm>
          <a:prstGeom prst="rect">
            <a:avLst/>
          </a:prstGeom>
          <a:noFill/>
          <a:ln w="0">
            <a:noFill/>
          </a:ln>
        </p:spPr>
        <p:txBody>
          <a:bodyPr lIns="0" rIns="0" tIns="0" bIns="0" anchor="ctr">
            <a:noAutofit/>
          </a:bodyPr>
          <a:p>
            <a:pPr marL="457200" algn="ctr">
              <a:lnSpc>
                <a:spcPct val="90000"/>
              </a:lnSpc>
              <a:spcBef>
                <a:spcPts val="1001"/>
              </a:spcBef>
              <a:buNone/>
              <a:tabLst>
                <a:tab algn="l" pos="0"/>
              </a:tabLst>
            </a:pPr>
            <a:r>
              <a:rPr b="0" lang="es-AR" sz="2800" spc="-1" strike="noStrike">
                <a:solidFill>
                  <a:srgbClr val="000000"/>
                </a:solidFill>
                <a:latin typeface="Arial"/>
                <a:ea typeface="Arial"/>
              </a:rPr>
              <a:t>¿Qué es Docker?</a:t>
            </a:r>
            <a:endParaRPr b="0" lang="es-AR" sz="2800" spc="-1" strike="noStrike">
              <a:latin typeface="Arial"/>
            </a:endParaRPr>
          </a:p>
          <a:p>
            <a:pPr marL="457200" algn="just">
              <a:lnSpc>
                <a:spcPct val="90000"/>
              </a:lnSpc>
              <a:spcBef>
                <a:spcPts val="1701"/>
              </a:spcBef>
              <a:spcAft>
                <a:spcPts val="1417"/>
              </a:spcAft>
              <a:buNone/>
              <a:tabLst>
                <a:tab algn="l" pos="0"/>
              </a:tabLst>
            </a:pPr>
            <a:r>
              <a:rPr b="0" lang="es-AR" sz="2000" spc="-1" strike="noStrike">
                <a:solidFill>
                  <a:srgbClr val="000000"/>
                </a:solidFill>
                <a:latin typeface="Arial"/>
                <a:ea typeface="Arial"/>
              </a:rPr>
              <a:t>Docker es una plataforma de código abierto que permite el desarrollo, distribución y ejecución de aplicaciones en contenedores. Un contenedor es una unidad ligera y portátil que contiene todo lo necesario para que una aplicación funcione, incluyendo el código, las bibliotecas y las dependencias. A diferencia de las máquinas virtuales tradicionales, Docker no requiere un sistema operativo completo para cada contenedor, lo que lo hace mucho más eficiente y rápido.</a:t>
            </a:r>
            <a:endParaRPr b="0" lang="es-AR" sz="2000" spc="-1" strike="noStrike">
              <a:latin typeface="Arial"/>
            </a:endParaRPr>
          </a:p>
          <a:p>
            <a:pPr marL="457200" algn="just">
              <a:lnSpc>
                <a:spcPct val="90000"/>
              </a:lnSpc>
              <a:spcBef>
                <a:spcPts val="1001"/>
              </a:spcBef>
              <a:buNone/>
              <a:tabLst>
                <a:tab algn="l" pos="0"/>
              </a:tabLst>
            </a:pPr>
            <a:r>
              <a:rPr b="0" lang="es-AR" sz="2000" spc="-1" strike="noStrike">
                <a:solidFill>
                  <a:srgbClr val="000000"/>
                </a:solidFill>
                <a:latin typeface="Arial"/>
                <a:ea typeface="Arial"/>
              </a:rPr>
              <a:t>La tecnología de contenedores ha transformado la forma en que se desarrollan y despliegan aplicaciones. Con Docker, los equipos de desarrollo pueden crear entornos consistentes y reproducibles, lo que facilita la colaboración y garantiza que las aplicaciones se ejecuten de la misma manera en cualquier entorno, ya sea local, en la nube o en centros de datos.</a:t>
            </a:r>
            <a:endParaRPr b="0" lang="es-AR" sz="20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p:nvPr>
        </p:nvSpPr>
        <p:spPr>
          <a:xfrm>
            <a:off x="311760" y="540000"/>
            <a:ext cx="8519040" cy="5939280"/>
          </a:xfrm>
          <a:prstGeom prst="rect">
            <a:avLst/>
          </a:prstGeom>
          <a:noFill/>
          <a:ln w="0">
            <a:noFill/>
          </a:ln>
        </p:spPr>
        <p:txBody>
          <a:bodyPr lIns="0" rIns="0" tIns="0" bIns="0" anchor="ctr">
            <a:noAutofit/>
          </a:bodyPr>
          <a:p>
            <a:pPr marL="360000" algn="just">
              <a:lnSpc>
                <a:spcPct val="100000"/>
              </a:lnSpc>
              <a:buNone/>
              <a:tabLst>
                <a:tab algn="l" pos="0"/>
              </a:tabLst>
            </a:pPr>
            <a:r>
              <a:rPr b="1" lang="es-AR" sz="1500" spc="-1" strike="noStrike">
                <a:solidFill>
                  <a:srgbClr val="000000"/>
                </a:solidFill>
                <a:latin typeface="Arial"/>
              </a:rPr>
              <a:t>Comandos básicos</a:t>
            </a:r>
            <a:endParaRPr b="0" lang="es-AR" sz="1500" spc="-1" strike="noStrike">
              <a:latin typeface="Arial"/>
            </a:endParaRPr>
          </a:p>
          <a:p>
            <a:pPr marL="360000" algn="just">
              <a:lnSpc>
                <a:spcPct val="100000"/>
              </a:lnSpc>
              <a:buNone/>
              <a:tabLst>
                <a:tab algn="l" pos="0"/>
              </a:tabLst>
            </a:pPr>
            <a:endParaRPr b="0" lang="es-AR" sz="1500" spc="-1" strike="noStrike">
              <a:latin typeface="Arial"/>
            </a:endParaRPr>
          </a:p>
          <a:p>
            <a:pPr lvl="1" marL="360000" indent="-324000" algn="just">
              <a:lnSpc>
                <a:spcPct val="100000"/>
              </a:lnSpc>
              <a:spcBef>
                <a:spcPts val="1134"/>
              </a:spcBef>
              <a:buClr>
                <a:srgbClr val="000000"/>
              </a:buClr>
              <a:buSzPct val="75000"/>
              <a:buFont typeface="Symbol"/>
              <a:buChar char=""/>
              <a:tabLst>
                <a:tab algn="l" pos="0"/>
              </a:tabLst>
            </a:pPr>
            <a:r>
              <a:rPr b="1" i="1" lang="es-AR" sz="1500" spc="-1" strike="noStrike">
                <a:solidFill>
                  <a:srgbClr val="000000"/>
                </a:solidFill>
                <a:latin typeface="Arial"/>
              </a:rPr>
              <a:t>docker login</a:t>
            </a:r>
            <a:r>
              <a:rPr b="0" lang="es-AR" sz="1500" spc="-1" strike="noStrike">
                <a:solidFill>
                  <a:srgbClr val="000000"/>
                </a:solidFill>
                <a:latin typeface="Arial"/>
              </a:rPr>
              <a:t>: Inicia sesión en un registro Docker, ya sea público o privado. Se requiere autenticación para acceder a un registro privado. </a:t>
            </a:r>
            <a:endParaRPr b="0" lang="es-AR" sz="1500" spc="-1" strike="noStrike">
              <a:latin typeface="Arial"/>
            </a:endParaRPr>
          </a:p>
          <a:p>
            <a:pPr lvl="2" marL="360000" indent="-288000" algn="just">
              <a:lnSpc>
                <a:spcPct val="100000"/>
              </a:lnSpc>
              <a:spcBef>
                <a:spcPts val="850"/>
              </a:spcBef>
              <a:buClr>
                <a:srgbClr val="000000"/>
              </a:buClr>
              <a:buSzPct val="45000"/>
              <a:buFont typeface="Wingdings" charset="2"/>
              <a:buChar char=""/>
              <a:tabLst>
                <a:tab algn="l" pos="0"/>
              </a:tabLst>
            </a:pPr>
            <a:r>
              <a:rPr b="0" lang="es-AR" sz="1500" spc="-1" strike="noStrike">
                <a:solidFill>
                  <a:srgbClr val="000000"/>
                </a:solidFill>
                <a:latin typeface="Arial"/>
              </a:rPr>
              <a:t>Por ejemplo: docker login nombre_registo.</a:t>
            </a:r>
            <a:endParaRPr b="0" lang="es-AR" sz="1500" spc="-1" strike="noStrike">
              <a:latin typeface="Arial"/>
            </a:endParaRPr>
          </a:p>
          <a:p>
            <a:pPr lvl="1" marL="360000" indent="-324000" algn="just">
              <a:lnSpc>
                <a:spcPct val="100000"/>
              </a:lnSpc>
              <a:spcBef>
                <a:spcPts val="1134"/>
              </a:spcBef>
              <a:buClr>
                <a:srgbClr val="000000"/>
              </a:buClr>
              <a:buSzPct val="75000"/>
              <a:buFont typeface="Symbol"/>
              <a:buChar char=""/>
              <a:tabLst>
                <a:tab algn="l" pos="0"/>
              </a:tabLst>
            </a:pPr>
            <a:r>
              <a:rPr b="1" i="1" lang="es-AR" sz="1500" spc="-1" strike="noStrike">
                <a:solidFill>
                  <a:srgbClr val="000000"/>
                </a:solidFill>
                <a:latin typeface="Arial"/>
              </a:rPr>
              <a:t>docker logout</a:t>
            </a:r>
            <a:r>
              <a:rPr b="0" lang="es-AR" sz="1500" spc="-1" strike="noStrike">
                <a:solidFill>
                  <a:srgbClr val="000000"/>
                </a:solidFill>
                <a:latin typeface="Arial"/>
              </a:rPr>
              <a:t>: Cierra la sesión en un registro de Docker. </a:t>
            </a:r>
            <a:endParaRPr b="0" lang="es-AR" sz="1500" spc="-1" strike="noStrike">
              <a:latin typeface="Arial"/>
            </a:endParaRPr>
          </a:p>
          <a:p>
            <a:pPr lvl="2" marL="360000" indent="-288000" algn="just">
              <a:lnSpc>
                <a:spcPct val="100000"/>
              </a:lnSpc>
              <a:spcBef>
                <a:spcPts val="850"/>
              </a:spcBef>
              <a:buClr>
                <a:srgbClr val="000000"/>
              </a:buClr>
              <a:buSzPct val="45000"/>
              <a:buFont typeface="Wingdings" charset="2"/>
              <a:buChar char=""/>
              <a:tabLst>
                <a:tab algn="l" pos="0"/>
              </a:tabLst>
            </a:pPr>
            <a:r>
              <a:rPr b="0" lang="es-AR" sz="1500" spc="-1" strike="noStrike">
                <a:solidFill>
                  <a:srgbClr val="000000"/>
                </a:solidFill>
                <a:latin typeface="Arial"/>
              </a:rPr>
              <a:t>Por ejemplo: docker logout nombre_registo.</a:t>
            </a:r>
            <a:endParaRPr b="0" lang="es-AR" sz="1500" spc="-1" strike="noStrike">
              <a:latin typeface="Arial"/>
            </a:endParaRPr>
          </a:p>
          <a:p>
            <a:pPr lvl="1" marL="360000" indent="-324000" algn="just">
              <a:lnSpc>
                <a:spcPct val="100000"/>
              </a:lnSpc>
              <a:spcBef>
                <a:spcPts val="1134"/>
              </a:spcBef>
              <a:buClr>
                <a:srgbClr val="000000"/>
              </a:buClr>
              <a:buSzPct val="75000"/>
              <a:buFont typeface="Symbol"/>
              <a:buChar char=""/>
              <a:tabLst>
                <a:tab algn="l" pos="0"/>
              </a:tabLst>
            </a:pPr>
            <a:r>
              <a:rPr b="1" i="1" lang="es-AR" sz="1500" spc="-1" strike="noStrike">
                <a:solidFill>
                  <a:srgbClr val="000000"/>
                </a:solidFill>
                <a:latin typeface="Arial"/>
              </a:rPr>
              <a:t>docker search</a:t>
            </a:r>
            <a:r>
              <a:rPr b="0" lang="es-AR" sz="1500" spc="-1" strike="noStrike">
                <a:solidFill>
                  <a:srgbClr val="000000"/>
                </a:solidFill>
                <a:latin typeface="Arial"/>
              </a:rPr>
              <a:t>: Busca imágenes disponibles en Docker Hub. </a:t>
            </a:r>
            <a:endParaRPr b="0" lang="es-AR" sz="1500" spc="-1" strike="noStrike">
              <a:latin typeface="Arial"/>
            </a:endParaRPr>
          </a:p>
          <a:p>
            <a:pPr lvl="2" marL="360000" indent="-288000" algn="just">
              <a:lnSpc>
                <a:spcPct val="100000"/>
              </a:lnSpc>
              <a:spcBef>
                <a:spcPts val="850"/>
              </a:spcBef>
              <a:buClr>
                <a:srgbClr val="000000"/>
              </a:buClr>
              <a:buSzPct val="45000"/>
              <a:buFont typeface="Wingdings" charset="2"/>
              <a:buChar char=""/>
              <a:tabLst>
                <a:tab algn="l" pos="0"/>
              </a:tabLst>
            </a:pPr>
            <a:r>
              <a:rPr b="0" lang="es-AR" sz="1500" spc="-1" strike="noStrike">
                <a:solidFill>
                  <a:srgbClr val="000000"/>
                </a:solidFill>
                <a:latin typeface="Arial"/>
              </a:rPr>
              <a:t>Por ejemplo: docker search nombre_imagen.</a:t>
            </a:r>
            <a:endParaRPr b="0" lang="es-AR" sz="1500" spc="-1" strike="noStrike">
              <a:latin typeface="Arial"/>
            </a:endParaRPr>
          </a:p>
          <a:p>
            <a:pPr marL="360000" algn="just">
              <a:lnSpc>
                <a:spcPct val="100000"/>
              </a:lnSpc>
              <a:buNone/>
              <a:tabLst>
                <a:tab algn="l" pos="0"/>
              </a:tabLst>
            </a:pPr>
            <a:endParaRPr b="0" lang="es-AR" sz="1500" spc="-1" strike="noStrike">
              <a:latin typeface="Arial"/>
            </a:endParaRPr>
          </a:p>
          <a:p>
            <a:pPr marL="360000" algn="just">
              <a:lnSpc>
                <a:spcPct val="100000"/>
              </a:lnSpc>
              <a:buNone/>
              <a:tabLst>
                <a:tab algn="l" pos="0"/>
              </a:tabLst>
            </a:pPr>
            <a:r>
              <a:rPr b="1" lang="es-AR" sz="1500" spc="-1" strike="noStrike">
                <a:solidFill>
                  <a:srgbClr val="000000"/>
                </a:solidFill>
                <a:latin typeface="Arial"/>
              </a:rPr>
              <a:t>Uso de registros privados</a:t>
            </a:r>
            <a:endParaRPr b="0" lang="es-AR" sz="1500" spc="-1" strike="noStrike">
              <a:latin typeface="Arial"/>
            </a:endParaRPr>
          </a:p>
          <a:p>
            <a:pPr marL="360000" algn="just">
              <a:lnSpc>
                <a:spcPct val="100000"/>
              </a:lnSpc>
              <a:buNone/>
              <a:tabLst>
                <a:tab algn="l" pos="0"/>
              </a:tabLst>
            </a:pPr>
            <a:endParaRPr b="0" lang="es-AR" sz="1500" spc="-1" strike="noStrike">
              <a:latin typeface="Arial"/>
            </a:endParaRPr>
          </a:p>
          <a:p>
            <a:pPr marL="360000" algn="just">
              <a:lnSpc>
                <a:spcPct val="100000"/>
              </a:lnSpc>
              <a:buNone/>
              <a:tabLst>
                <a:tab algn="l" pos="0"/>
              </a:tabLst>
            </a:pPr>
            <a:r>
              <a:rPr b="0" lang="es-AR" sz="1500" spc="-1" strike="noStrike">
                <a:solidFill>
                  <a:srgbClr val="000000"/>
                </a:solidFill>
                <a:latin typeface="Arial"/>
              </a:rPr>
              <a:t>Para utilizar un registro privado, es necesario etiquetar las imágenes con el nombre del registro antes de empujarlas. Por ejemplo, para empujar una imagen personalizada llamada mi_aplicacion a un registro privado llamado mi_registo, se utilizaría el siguiente comando: docker tag mi_aplicacion:latest mi_registo/mi_aplicacion:latest. Luego, se empujaría la imagen al registro privado con docker push mi_registo/mi_aplicacion:latest.</a:t>
            </a:r>
            <a:endParaRPr b="0" lang="es-AR" sz="1500" spc="-1" strike="noStrike">
              <a:latin typeface="Arial"/>
            </a:endParaRPr>
          </a:p>
          <a:p>
            <a:pPr marL="360000" algn="just">
              <a:lnSpc>
                <a:spcPct val="100000"/>
              </a:lnSpc>
              <a:buNone/>
              <a:tabLst>
                <a:tab algn="l" pos="0"/>
              </a:tabLst>
            </a:pPr>
            <a:endParaRPr b="0" lang="es-AR" sz="1500" spc="-1" strike="noStrike">
              <a:latin typeface="Arial"/>
            </a:endParaRPr>
          </a:p>
          <a:p>
            <a:pPr marL="360000" algn="just">
              <a:lnSpc>
                <a:spcPct val="100000"/>
              </a:lnSpc>
              <a:buNone/>
              <a:tabLst>
                <a:tab algn="l" pos="0"/>
              </a:tabLst>
            </a:pPr>
            <a:r>
              <a:rPr b="0" lang="es-AR" sz="1500" spc="-1" strike="noStrike">
                <a:solidFill>
                  <a:srgbClr val="000000"/>
                </a:solidFill>
                <a:latin typeface="Arial"/>
              </a:rPr>
              <a:t>Los registros de Docker son esenciales para compartir y distribuir imágenes de Docker, ya sea en un entorno público o privado. Proporcionan una forma segura y eficiente de gestionar imágenes y garantizan que los equipos de desarrollo puedan acceder y utilizar las versiones correctas de las aplicaciones en diferentes entornos.</a:t>
            </a:r>
            <a:endParaRPr b="0" lang="es-AR" sz="15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311760" y="453600"/>
            <a:ext cx="8519040" cy="762120"/>
          </a:xfrm>
          <a:prstGeom prst="rect">
            <a:avLst/>
          </a:prstGeom>
          <a:noFill/>
          <a:ln w="0">
            <a:noFill/>
          </a:ln>
        </p:spPr>
        <p:txBody>
          <a:bodyPr lIns="0" rIns="0" tIns="0" bIns="0" anchor="ctr">
            <a:noAutofit/>
          </a:bodyPr>
          <a:p>
            <a:pPr algn="ctr">
              <a:lnSpc>
                <a:spcPct val="90000"/>
              </a:lnSpc>
              <a:buNone/>
              <a:tabLst>
                <a:tab algn="l" pos="0"/>
              </a:tabLst>
            </a:pPr>
            <a:r>
              <a:rPr b="0" lang="es" sz="4000" spc="-1" strike="noStrike">
                <a:solidFill>
                  <a:srgbClr val="000000"/>
                </a:solidFill>
                <a:latin typeface="Arial"/>
                <a:ea typeface="Arial"/>
              </a:rPr>
              <a:t>Seguridad en Docker</a:t>
            </a:r>
            <a:endParaRPr b="0" lang="es-AR" sz="4000" spc="-1" strike="noStrike">
              <a:latin typeface="Arial"/>
            </a:endParaRPr>
          </a:p>
        </p:txBody>
      </p:sp>
      <p:sp>
        <p:nvSpPr>
          <p:cNvPr id="135" name="PlaceHolder 2"/>
          <p:cNvSpPr>
            <a:spLocks noGrp="1"/>
          </p:cNvSpPr>
          <p:nvPr>
            <p:ph/>
          </p:nvPr>
        </p:nvSpPr>
        <p:spPr>
          <a:xfrm>
            <a:off x="311760" y="1459080"/>
            <a:ext cx="8519040" cy="4793760"/>
          </a:xfrm>
          <a:prstGeom prst="rect">
            <a:avLst/>
          </a:prstGeom>
          <a:noFill/>
          <a:ln w="0">
            <a:noFill/>
          </a:ln>
        </p:spPr>
        <p:txBody>
          <a:bodyPr lIns="0" rIns="0" tIns="0" bIns="0" anchor="ctr">
            <a:noAutofit/>
          </a:bodyPr>
          <a:p>
            <a:pPr marL="360000" algn="just">
              <a:lnSpc>
                <a:spcPct val="100000"/>
              </a:lnSpc>
              <a:buNone/>
              <a:tabLst>
                <a:tab algn="l" pos="0"/>
              </a:tabLst>
            </a:pPr>
            <a:r>
              <a:rPr b="1" lang="es-AR" sz="1500" spc="-1" strike="noStrike">
                <a:solidFill>
                  <a:srgbClr val="000000"/>
                </a:solidFill>
                <a:latin typeface="Arial"/>
              </a:rPr>
              <a:t>Buenas prácticas de seguridad</a:t>
            </a:r>
            <a:endParaRPr b="0" lang="es-AR" sz="1500" spc="-1" strike="noStrike">
              <a:latin typeface="Arial"/>
            </a:endParaRPr>
          </a:p>
          <a:p>
            <a:pPr marL="360000" algn="just">
              <a:lnSpc>
                <a:spcPct val="100000"/>
              </a:lnSpc>
              <a:buNone/>
              <a:tabLst>
                <a:tab algn="l" pos="0"/>
              </a:tabLst>
            </a:pPr>
            <a:endParaRPr b="0" lang="es-AR" sz="1200" spc="-1" strike="noStrike">
              <a:latin typeface="Arial"/>
            </a:endParaRPr>
          </a:p>
          <a:p>
            <a:pPr marL="360000" algn="just">
              <a:lnSpc>
                <a:spcPct val="100000"/>
              </a:lnSpc>
              <a:buNone/>
              <a:tabLst>
                <a:tab algn="l" pos="0"/>
              </a:tabLst>
            </a:pPr>
            <a:r>
              <a:rPr b="0" lang="es-AR" sz="1200" spc="-1" strike="noStrike">
                <a:solidFill>
                  <a:srgbClr val="000000"/>
                </a:solidFill>
                <a:latin typeface="Arial"/>
              </a:rPr>
              <a:t>Aunque Docker ofrece un entorno seguro por defecto, es importante seguir algunas buenas prácticas de seguridad para proteger adecuadamente los contenedores y las aplicaciones que se ejecutan en ellos:</a:t>
            </a:r>
            <a:endParaRPr b="0" lang="es-AR" sz="1200" spc="-1" strike="noStrike">
              <a:latin typeface="Arial"/>
            </a:endParaRPr>
          </a:p>
          <a:p>
            <a:pPr marL="360000" algn="just">
              <a:lnSpc>
                <a:spcPct val="100000"/>
              </a:lnSpc>
              <a:buNone/>
              <a:tabLst>
                <a:tab algn="l" pos="0"/>
              </a:tabLst>
            </a:pPr>
            <a:endParaRPr b="0" lang="es-AR" sz="1200" spc="-1" strike="noStrike">
              <a:latin typeface="Arial"/>
            </a:endParaRPr>
          </a:p>
          <a:p>
            <a:pPr marL="360000" algn="just">
              <a:lnSpc>
                <a:spcPct val="100000"/>
              </a:lnSpc>
              <a:buNone/>
              <a:tabLst>
                <a:tab algn="l" pos="0"/>
              </a:tabLst>
            </a:pPr>
            <a:r>
              <a:rPr b="1" lang="es-AR" sz="1200" spc="-1" strike="noStrike">
                <a:solidFill>
                  <a:srgbClr val="000000"/>
                </a:solidFill>
                <a:latin typeface="Arial"/>
              </a:rPr>
              <a:t>Actualización de imágenes</a:t>
            </a:r>
            <a:r>
              <a:rPr b="0" lang="es-AR" sz="1200" spc="-1" strike="noStrike">
                <a:solidFill>
                  <a:srgbClr val="000000"/>
                </a:solidFill>
                <a:latin typeface="Arial"/>
              </a:rPr>
              <a:t>: Mantener las imágenes actualizadas con las últimas correcciones de seguridad y actualizaciones de software es crucial para evitar vulnerabilidades conocidas.</a:t>
            </a:r>
            <a:endParaRPr b="0" lang="es-AR" sz="1200" spc="-1" strike="noStrike">
              <a:latin typeface="Arial"/>
            </a:endParaRPr>
          </a:p>
          <a:p>
            <a:pPr marL="360000" algn="just">
              <a:lnSpc>
                <a:spcPct val="100000"/>
              </a:lnSpc>
              <a:buNone/>
              <a:tabLst>
                <a:tab algn="l" pos="0"/>
              </a:tabLst>
            </a:pPr>
            <a:endParaRPr b="0" lang="es-AR" sz="1200" spc="-1" strike="noStrike">
              <a:latin typeface="Arial"/>
            </a:endParaRPr>
          </a:p>
          <a:p>
            <a:pPr marL="360000" algn="just">
              <a:lnSpc>
                <a:spcPct val="100000"/>
              </a:lnSpc>
              <a:buNone/>
              <a:tabLst>
                <a:tab algn="l" pos="0"/>
              </a:tabLst>
            </a:pPr>
            <a:r>
              <a:rPr b="1" lang="es-AR" sz="1200" spc="-1" strike="noStrike">
                <a:solidFill>
                  <a:srgbClr val="000000"/>
                </a:solidFill>
                <a:latin typeface="Arial"/>
              </a:rPr>
              <a:t>Ejecución no privilegiada</a:t>
            </a:r>
            <a:r>
              <a:rPr b="0" lang="es-AR" sz="1200" spc="-1" strike="noStrike">
                <a:solidFill>
                  <a:srgbClr val="000000"/>
                </a:solidFill>
                <a:latin typeface="Arial"/>
              </a:rPr>
              <a:t>: Siempre que sea posible, se deben ejecutar los contenedores con usuarios no privilegiados para minimizar los riesgos de ataques.</a:t>
            </a:r>
            <a:endParaRPr b="0" lang="es-AR" sz="1200" spc="-1" strike="noStrike">
              <a:latin typeface="Arial"/>
            </a:endParaRPr>
          </a:p>
          <a:p>
            <a:pPr marL="360000" algn="just">
              <a:lnSpc>
                <a:spcPct val="100000"/>
              </a:lnSpc>
              <a:buNone/>
              <a:tabLst>
                <a:tab algn="l" pos="0"/>
              </a:tabLst>
            </a:pPr>
            <a:endParaRPr b="0" lang="es-AR" sz="1200" spc="-1" strike="noStrike">
              <a:latin typeface="Arial"/>
            </a:endParaRPr>
          </a:p>
          <a:p>
            <a:pPr marL="360000" algn="just">
              <a:lnSpc>
                <a:spcPct val="100000"/>
              </a:lnSpc>
              <a:buNone/>
              <a:tabLst>
                <a:tab algn="l" pos="0"/>
              </a:tabLst>
            </a:pPr>
            <a:r>
              <a:rPr b="1" lang="es-AR" sz="1200" spc="-1" strike="noStrike">
                <a:solidFill>
                  <a:srgbClr val="000000"/>
                </a:solidFill>
                <a:latin typeface="Arial"/>
              </a:rPr>
              <a:t>Eliminar servicios no utilizados</a:t>
            </a:r>
            <a:r>
              <a:rPr b="0" lang="es-AR" sz="1200" spc="-1" strike="noStrike">
                <a:solidFill>
                  <a:srgbClr val="000000"/>
                </a:solidFill>
                <a:latin typeface="Arial"/>
              </a:rPr>
              <a:t>: Desactivar y eliminar cualquier servicio o característica innecesaria en los contenedores para reducir la superficie de ataque.</a:t>
            </a:r>
            <a:endParaRPr b="0" lang="es-AR" sz="1200" spc="-1" strike="noStrike">
              <a:latin typeface="Arial"/>
            </a:endParaRPr>
          </a:p>
          <a:p>
            <a:pPr marL="360000" algn="just">
              <a:lnSpc>
                <a:spcPct val="100000"/>
              </a:lnSpc>
              <a:buNone/>
              <a:tabLst>
                <a:tab algn="l" pos="0"/>
              </a:tabLst>
            </a:pPr>
            <a:endParaRPr b="0" lang="es-AR" sz="1200" spc="-1" strike="noStrike">
              <a:latin typeface="Arial"/>
            </a:endParaRPr>
          </a:p>
          <a:p>
            <a:pPr marL="360000" algn="just">
              <a:lnSpc>
                <a:spcPct val="100000"/>
              </a:lnSpc>
              <a:buNone/>
              <a:tabLst>
                <a:tab algn="l" pos="0"/>
              </a:tabLst>
            </a:pPr>
            <a:r>
              <a:rPr b="1" lang="es-AR" sz="1200" spc="-1" strike="noStrike">
                <a:solidFill>
                  <a:srgbClr val="000000"/>
                </a:solidFill>
                <a:latin typeface="Arial"/>
              </a:rPr>
              <a:t>Limitar recursos</a:t>
            </a:r>
            <a:r>
              <a:rPr b="0" lang="es-AR" sz="1200" spc="-1" strike="noStrike">
                <a:solidFill>
                  <a:srgbClr val="000000"/>
                </a:solidFill>
                <a:latin typeface="Arial"/>
              </a:rPr>
              <a:t>: Establecer límites en el uso de recursos, como memoria y CPU, para prevenir abusos o errores que podrían afectar a otros contenedores en el mismo host.</a:t>
            </a:r>
            <a:endParaRPr b="0" lang="es-AR" sz="1200" spc="-1" strike="noStrike">
              <a:latin typeface="Arial"/>
            </a:endParaRPr>
          </a:p>
          <a:p>
            <a:pPr marL="360000" algn="just">
              <a:lnSpc>
                <a:spcPct val="100000"/>
              </a:lnSpc>
              <a:buNone/>
              <a:tabLst>
                <a:tab algn="l" pos="0"/>
              </a:tabLst>
            </a:pPr>
            <a:endParaRPr b="0" lang="es-AR" sz="1200" spc="-1" strike="noStrike">
              <a:latin typeface="Arial"/>
            </a:endParaRPr>
          </a:p>
          <a:p>
            <a:pPr marL="360000" algn="just">
              <a:lnSpc>
                <a:spcPct val="100000"/>
              </a:lnSpc>
              <a:buNone/>
              <a:tabLst>
                <a:tab algn="l" pos="0"/>
              </a:tabLst>
            </a:pPr>
            <a:r>
              <a:rPr b="1" lang="es-AR" sz="1200" spc="-1" strike="noStrike">
                <a:solidFill>
                  <a:srgbClr val="000000"/>
                </a:solidFill>
                <a:latin typeface="Arial"/>
              </a:rPr>
              <a:t>Evitar contraseñas en texto plano</a:t>
            </a:r>
            <a:r>
              <a:rPr b="0" lang="es-AR" sz="1200" spc="-1" strike="noStrike">
                <a:solidFill>
                  <a:srgbClr val="000000"/>
                </a:solidFill>
                <a:latin typeface="Arial"/>
              </a:rPr>
              <a:t>: Utilizar variables de entorno o secretos para pasar información sensible, como contraseñas, a los contenedores, en lugar de incluirlas en el código o el Dockerfile.</a:t>
            </a:r>
            <a:endParaRPr b="0" lang="es-AR" sz="1200" spc="-1" strike="noStrike">
              <a:latin typeface="Arial"/>
            </a:endParaRPr>
          </a:p>
          <a:p>
            <a:pPr marL="360000" algn="just">
              <a:lnSpc>
                <a:spcPct val="100000"/>
              </a:lnSpc>
              <a:buNone/>
              <a:tabLst>
                <a:tab algn="l" pos="0"/>
              </a:tabLst>
            </a:pPr>
            <a:endParaRPr b="0" lang="es-AR" sz="1200" spc="-1" strike="noStrike">
              <a:latin typeface="Arial"/>
            </a:endParaRPr>
          </a:p>
          <a:p>
            <a:pPr marL="360000" algn="just">
              <a:lnSpc>
                <a:spcPct val="100000"/>
              </a:lnSpc>
              <a:buNone/>
              <a:tabLst>
                <a:tab algn="l" pos="0"/>
              </a:tabLst>
            </a:pPr>
            <a:r>
              <a:rPr b="1" lang="es-AR" sz="1200" spc="-1" strike="noStrike">
                <a:solidFill>
                  <a:srgbClr val="000000"/>
                </a:solidFill>
                <a:latin typeface="Arial"/>
              </a:rPr>
              <a:t>Uso de AppArmor o SELinux</a:t>
            </a:r>
            <a:r>
              <a:rPr b="0" lang="es-AR" sz="1200" spc="-1" strike="noStrike">
                <a:solidFill>
                  <a:srgbClr val="000000"/>
                </a:solidFill>
                <a:latin typeface="Arial"/>
              </a:rPr>
              <a:t>: Configurar perfiles de seguridad, como AppArmor o SELinux, para reforzar el aislamiento y proteger el host de posibles amenazas.</a:t>
            </a:r>
            <a:endParaRPr b="0" lang="es-AR" sz="1200" spc="-1" strike="noStrike">
              <a:latin typeface="Arial"/>
            </a:endParaRPr>
          </a:p>
          <a:p>
            <a:pPr marL="360000" algn="just">
              <a:lnSpc>
                <a:spcPct val="100000"/>
              </a:lnSpc>
              <a:buNone/>
              <a:tabLst>
                <a:tab algn="l" pos="0"/>
              </a:tabLst>
            </a:pPr>
            <a:endParaRPr b="0" lang="es-AR" sz="1200" spc="-1" strike="noStrike">
              <a:latin typeface="Arial"/>
            </a:endParaRPr>
          </a:p>
          <a:p>
            <a:pPr marL="360000" algn="just">
              <a:lnSpc>
                <a:spcPct val="100000"/>
              </a:lnSpc>
              <a:buNone/>
              <a:tabLst>
                <a:tab algn="l" pos="0"/>
              </a:tabLst>
            </a:pPr>
            <a:r>
              <a:rPr b="1" lang="es-AR" sz="1200" spc="-1" strike="noStrike">
                <a:solidFill>
                  <a:srgbClr val="000000"/>
                </a:solidFill>
                <a:latin typeface="Arial"/>
              </a:rPr>
              <a:t>Monitorización y registros</a:t>
            </a:r>
            <a:r>
              <a:rPr b="0" lang="es-AR" sz="1200" spc="-1" strike="noStrike">
                <a:solidFill>
                  <a:srgbClr val="000000"/>
                </a:solidFill>
                <a:latin typeface="Arial"/>
              </a:rPr>
              <a:t>: Implementar un sistema de monitorización y registro para estar al tanto de posibles problemas de seguridad y actividades sospechosas.</a:t>
            </a:r>
            <a:endParaRPr b="0" lang="es-AR" sz="12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p:nvPr>
        </p:nvSpPr>
        <p:spPr>
          <a:xfrm>
            <a:off x="311760" y="540000"/>
            <a:ext cx="8519040" cy="5939280"/>
          </a:xfrm>
          <a:prstGeom prst="rect">
            <a:avLst/>
          </a:prstGeom>
          <a:noFill/>
          <a:ln w="0">
            <a:noFill/>
          </a:ln>
        </p:spPr>
        <p:txBody>
          <a:bodyPr lIns="0" rIns="0" tIns="0" bIns="0" anchor="t">
            <a:noAutofit/>
          </a:bodyPr>
          <a:p>
            <a:pPr>
              <a:lnSpc>
                <a:spcPct val="100000"/>
              </a:lnSpc>
              <a:buNone/>
              <a:tabLst>
                <a:tab algn="l" pos="0"/>
              </a:tabLst>
            </a:pPr>
            <a:r>
              <a:rPr b="1" lang="es-AR" sz="1500" spc="-1" strike="noStrike">
                <a:solidFill>
                  <a:srgbClr val="000000"/>
                </a:solidFill>
                <a:latin typeface="Arial"/>
              </a:rPr>
              <a:t>Control de acceso a recursos</a:t>
            </a:r>
            <a:endParaRPr b="0" lang="es-AR" sz="1500" spc="-1" strike="noStrike">
              <a:latin typeface="Arial"/>
            </a:endParaRPr>
          </a:p>
          <a:p>
            <a:pPr>
              <a:lnSpc>
                <a:spcPct val="100000"/>
              </a:lnSpc>
              <a:buNone/>
              <a:tabLst>
                <a:tab algn="l" pos="0"/>
              </a:tabLst>
            </a:pPr>
            <a:endParaRPr b="0" lang="es-AR" sz="1200" spc="-1" strike="noStrike">
              <a:latin typeface="Arial"/>
            </a:endParaRPr>
          </a:p>
          <a:p>
            <a:pPr>
              <a:lnSpc>
                <a:spcPct val="100000"/>
              </a:lnSpc>
              <a:buNone/>
              <a:tabLst>
                <a:tab algn="l" pos="0"/>
              </a:tabLst>
            </a:pPr>
            <a:r>
              <a:rPr b="0" lang="es-AR" sz="1200" spc="-1" strike="noStrike">
                <a:solidFill>
                  <a:srgbClr val="000000"/>
                </a:solidFill>
                <a:latin typeface="Arial"/>
              </a:rPr>
              <a:t>Docker permite limitar los recursos a los que un contenedor puede acceder utilizando ciertas opciones al ejecutar el comando </a:t>
            </a:r>
            <a:r>
              <a:rPr b="1" lang="es-AR" sz="1200" spc="-1" strike="noStrike">
                <a:solidFill>
                  <a:srgbClr val="000000"/>
                </a:solidFill>
                <a:latin typeface="Arial"/>
              </a:rPr>
              <a:t>docker run</a:t>
            </a:r>
            <a:r>
              <a:rPr b="0" lang="es-AR" sz="1200" spc="-1" strike="noStrike">
                <a:solidFill>
                  <a:srgbClr val="000000"/>
                </a:solidFill>
                <a:latin typeface="Arial"/>
              </a:rPr>
              <a:t>. Algunos de los comandos y opciones comunes incluyen:</a:t>
            </a:r>
            <a:endParaRPr b="0" lang="es-AR" sz="1200" spc="-1" strike="noStrike">
              <a:latin typeface="Arial"/>
            </a:endParaRPr>
          </a:p>
          <a:p>
            <a:pPr>
              <a:lnSpc>
                <a:spcPct val="100000"/>
              </a:lnSpc>
              <a:buNone/>
              <a:tabLst>
                <a:tab algn="l" pos="0"/>
              </a:tabLst>
            </a:pPr>
            <a:endParaRPr b="0" lang="es-AR" sz="1200" spc="-1" strike="noStrike">
              <a:latin typeface="Arial"/>
            </a:endParaRPr>
          </a:p>
          <a:p>
            <a:pPr marL="864000">
              <a:lnSpc>
                <a:spcPct val="100000"/>
              </a:lnSpc>
              <a:spcBef>
                <a:spcPts val="1134"/>
              </a:spcBef>
              <a:buNone/>
              <a:tabLst>
                <a:tab algn="l" pos="0"/>
              </a:tabLst>
            </a:pPr>
            <a:r>
              <a:rPr b="1" lang="es-AR" sz="1200" spc="-1" strike="noStrike">
                <a:solidFill>
                  <a:srgbClr val="000000"/>
                </a:solidFill>
                <a:latin typeface="Arial"/>
              </a:rPr>
              <a:t>--cap-drop y --cap-add</a:t>
            </a:r>
            <a:r>
              <a:rPr b="0" lang="es-AR" sz="1200" spc="-1" strike="noStrike">
                <a:solidFill>
                  <a:srgbClr val="000000"/>
                </a:solidFill>
                <a:latin typeface="Arial"/>
              </a:rPr>
              <a:t>: Permite quitar o agregar capacidades al contenedor, lo que controla los permisos del contenedor para acceder a ciertos recursos del sistema.</a:t>
            </a:r>
            <a:endParaRPr b="0" lang="es-AR" sz="1200" spc="-1" strike="noStrike">
              <a:latin typeface="Arial"/>
            </a:endParaRPr>
          </a:p>
          <a:p>
            <a:pPr marL="864000">
              <a:lnSpc>
                <a:spcPct val="100000"/>
              </a:lnSpc>
              <a:spcBef>
                <a:spcPts val="1134"/>
              </a:spcBef>
              <a:buNone/>
              <a:tabLst>
                <a:tab algn="l" pos="0"/>
              </a:tabLst>
            </a:pPr>
            <a:r>
              <a:rPr b="1" lang="es-AR" sz="1200" spc="-1" strike="noStrike">
                <a:solidFill>
                  <a:srgbClr val="000000"/>
                </a:solidFill>
                <a:latin typeface="Arial"/>
              </a:rPr>
              <a:t>--read-only</a:t>
            </a:r>
            <a:r>
              <a:rPr b="0" lang="es-AR" sz="1200" spc="-1" strike="noStrike">
                <a:solidFill>
                  <a:srgbClr val="000000"/>
                </a:solidFill>
                <a:latin typeface="Arial"/>
              </a:rPr>
              <a:t>: Monta el sistema de archivos del contenedor como solo lectura, evitando que pueda modificar archivos del sistema host.</a:t>
            </a:r>
            <a:endParaRPr b="0" lang="es-AR" sz="1200" spc="-1" strike="noStrike">
              <a:latin typeface="Arial"/>
            </a:endParaRPr>
          </a:p>
          <a:p>
            <a:pPr marL="864000">
              <a:lnSpc>
                <a:spcPct val="100000"/>
              </a:lnSpc>
              <a:spcBef>
                <a:spcPts val="1134"/>
              </a:spcBef>
              <a:buNone/>
              <a:tabLst>
                <a:tab algn="l" pos="0"/>
              </a:tabLst>
            </a:pPr>
            <a:r>
              <a:rPr b="1" lang="es-AR" sz="1200" spc="-1" strike="noStrike">
                <a:solidFill>
                  <a:srgbClr val="000000"/>
                </a:solidFill>
                <a:latin typeface="Arial"/>
              </a:rPr>
              <a:t>--security-opt</a:t>
            </a:r>
            <a:r>
              <a:rPr b="0" lang="es-AR" sz="1200" spc="-1" strike="noStrike">
                <a:solidFill>
                  <a:srgbClr val="000000"/>
                </a:solidFill>
                <a:latin typeface="Arial"/>
              </a:rPr>
              <a:t>: Establece opciones de seguridad adicionales, como AppArmor o SELinux, para reforzar el aislamiento del contenedor.</a:t>
            </a:r>
            <a:endParaRPr b="0" lang="es-AR" sz="1200" spc="-1" strike="noStrike">
              <a:latin typeface="Arial"/>
            </a:endParaRPr>
          </a:p>
          <a:p>
            <a:pPr marL="864000">
              <a:lnSpc>
                <a:spcPct val="100000"/>
              </a:lnSpc>
              <a:buNone/>
              <a:tabLst>
                <a:tab algn="l" pos="0"/>
              </a:tabLst>
            </a:pPr>
            <a:endParaRPr b="0" lang="es-AR" sz="1200" spc="-1" strike="noStrike">
              <a:latin typeface="Arial"/>
            </a:endParaRPr>
          </a:p>
          <a:p>
            <a:pPr marL="864000">
              <a:lnSpc>
                <a:spcPct val="100000"/>
              </a:lnSpc>
              <a:buNone/>
              <a:tabLst>
                <a:tab algn="l" pos="0"/>
              </a:tabLst>
            </a:pPr>
            <a:r>
              <a:rPr b="1" lang="es-AR" sz="1200" spc="-1" strike="noStrike">
                <a:solidFill>
                  <a:srgbClr val="000000"/>
                </a:solidFill>
                <a:latin typeface="Arial"/>
              </a:rPr>
              <a:t>Consideraciones de seguridad al trabajar con imágenes</a:t>
            </a:r>
            <a:endParaRPr b="0" lang="es-AR" sz="1200" spc="-1" strike="noStrike">
              <a:latin typeface="Arial"/>
            </a:endParaRPr>
          </a:p>
          <a:p>
            <a:pPr marL="864000">
              <a:lnSpc>
                <a:spcPct val="100000"/>
              </a:lnSpc>
              <a:buNone/>
              <a:tabLst>
                <a:tab algn="l" pos="0"/>
              </a:tabLst>
            </a:pPr>
            <a:endParaRPr b="0" lang="es-AR" sz="1200" spc="-1" strike="noStrike">
              <a:latin typeface="Arial"/>
            </a:endParaRPr>
          </a:p>
          <a:p>
            <a:pPr marL="864000">
              <a:lnSpc>
                <a:spcPct val="100000"/>
              </a:lnSpc>
              <a:buNone/>
              <a:tabLst>
                <a:tab algn="l" pos="0"/>
              </a:tabLst>
            </a:pPr>
            <a:r>
              <a:rPr b="0" lang="es-AR" sz="1200" spc="-1" strike="noStrike">
                <a:solidFill>
                  <a:srgbClr val="000000"/>
                </a:solidFill>
                <a:latin typeface="Arial"/>
              </a:rPr>
              <a:t>Al utilizar imágenes de Docker, es esencial garantizar su seguridad. Algunas medidas a tener en cuenta son:</a:t>
            </a:r>
            <a:endParaRPr b="0" lang="es-AR" sz="1200" spc="-1" strike="noStrike">
              <a:latin typeface="Arial"/>
            </a:endParaRPr>
          </a:p>
          <a:p>
            <a:pPr lvl="1" marL="864000" indent="-324000">
              <a:lnSpc>
                <a:spcPct val="100000"/>
              </a:lnSpc>
              <a:spcBef>
                <a:spcPts val="1134"/>
              </a:spcBef>
              <a:buClr>
                <a:srgbClr val="000000"/>
              </a:buClr>
              <a:buSzPct val="75000"/>
              <a:buFont typeface="Symbol"/>
              <a:buChar char=""/>
              <a:tabLst>
                <a:tab algn="l" pos="0"/>
              </a:tabLst>
            </a:pPr>
            <a:r>
              <a:rPr b="0" lang="es-AR" sz="1200" spc="-1" strike="noStrike">
                <a:solidFill>
                  <a:srgbClr val="000000"/>
                </a:solidFill>
                <a:latin typeface="Arial"/>
              </a:rPr>
              <a:t>Verificar la autenticidad de las imágenes antes de descargarlas, especialmente si se trata de imágenes de fuentes desconocidas.</a:t>
            </a:r>
            <a:endParaRPr b="0" lang="es-AR" sz="1200" spc="-1" strike="noStrike">
              <a:latin typeface="Arial"/>
            </a:endParaRPr>
          </a:p>
          <a:p>
            <a:pPr lvl="1" marL="864000" indent="-324000">
              <a:lnSpc>
                <a:spcPct val="100000"/>
              </a:lnSpc>
              <a:spcBef>
                <a:spcPts val="1134"/>
              </a:spcBef>
              <a:buClr>
                <a:srgbClr val="000000"/>
              </a:buClr>
              <a:buSzPct val="75000"/>
              <a:buFont typeface="Symbol"/>
              <a:buChar char=""/>
              <a:tabLst>
                <a:tab algn="l" pos="0"/>
              </a:tabLst>
            </a:pPr>
            <a:r>
              <a:rPr b="0" lang="es-AR" sz="1200" spc="-1" strike="noStrike">
                <a:solidFill>
                  <a:srgbClr val="000000"/>
                </a:solidFill>
                <a:latin typeface="Arial"/>
              </a:rPr>
              <a:t>Utilizar imágenes oficiales o de confianza que provengan de fuentes reconocidas y confiables.</a:t>
            </a:r>
            <a:endParaRPr b="0" lang="es-AR" sz="1200" spc="-1" strike="noStrike">
              <a:latin typeface="Arial"/>
            </a:endParaRPr>
          </a:p>
          <a:p>
            <a:pPr lvl="1" marL="864000" indent="-324000">
              <a:lnSpc>
                <a:spcPct val="100000"/>
              </a:lnSpc>
              <a:spcBef>
                <a:spcPts val="1134"/>
              </a:spcBef>
              <a:buClr>
                <a:srgbClr val="000000"/>
              </a:buClr>
              <a:buSzPct val="75000"/>
              <a:buFont typeface="Symbol"/>
              <a:buChar char=""/>
              <a:tabLst>
                <a:tab algn="l" pos="0"/>
              </a:tabLst>
            </a:pPr>
            <a:r>
              <a:rPr b="0" lang="es-AR" sz="1200" spc="-1" strike="noStrike">
                <a:solidFill>
                  <a:srgbClr val="000000"/>
                </a:solidFill>
                <a:latin typeface="Arial"/>
              </a:rPr>
              <a:t>Inspeccionar el contenido de las imágenes, revisar los Dockerfiles y comprender las dependencias y bibliotecas incluidas.</a:t>
            </a:r>
            <a:endParaRPr b="0" lang="es-AR" sz="1200" spc="-1" strike="noStrike">
              <a:latin typeface="Arial"/>
            </a:endParaRPr>
          </a:p>
          <a:p>
            <a:pPr lvl="1" marL="864000" indent="-324000">
              <a:lnSpc>
                <a:spcPct val="100000"/>
              </a:lnSpc>
              <a:spcBef>
                <a:spcPts val="1134"/>
              </a:spcBef>
              <a:buClr>
                <a:srgbClr val="000000"/>
              </a:buClr>
              <a:buSzPct val="75000"/>
              <a:buFont typeface="Symbol"/>
              <a:buChar char=""/>
              <a:tabLst>
                <a:tab algn="l" pos="0"/>
              </a:tabLst>
            </a:pPr>
            <a:r>
              <a:rPr b="0" lang="es-AR" sz="1200" spc="-1" strike="noStrike">
                <a:solidFill>
                  <a:srgbClr val="000000"/>
                </a:solidFill>
                <a:latin typeface="Arial"/>
              </a:rPr>
              <a:t>Establecer políticas internas sobre el uso de imágenes públicas y privadas en la organización.</a:t>
            </a:r>
            <a:endParaRPr b="0" lang="es-AR" sz="1200" spc="-1" strike="noStrike">
              <a:latin typeface="Arial"/>
            </a:endParaRPr>
          </a:p>
          <a:p>
            <a:pPr>
              <a:lnSpc>
                <a:spcPct val="100000"/>
              </a:lnSpc>
              <a:buNone/>
              <a:tabLst>
                <a:tab algn="l" pos="0"/>
              </a:tabLst>
            </a:pPr>
            <a:endParaRPr b="0" lang="es-AR" sz="1200" spc="-1" strike="noStrike">
              <a:latin typeface="Arial"/>
            </a:endParaRPr>
          </a:p>
          <a:p>
            <a:pPr>
              <a:lnSpc>
                <a:spcPct val="100000"/>
              </a:lnSpc>
              <a:buNone/>
              <a:tabLst>
                <a:tab algn="l" pos="0"/>
              </a:tabLst>
            </a:pPr>
            <a:r>
              <a:rPr b="0" i="1" lang="es-AR" sz="1400" spc="-1" strike="noStrike">
                <a:solidFill>
                  <a:srgbClr val="000000"/>
                </a:solidFill>
                <a:latin typeface="Arial"/>
              </a:rPr>
              <a:t>La seguridad en Docker es un tema crítico y debe abordarse con precaución. Siguiendo buenas prácticas de seguridad y tomando medidas para controlar el acceso a los recursos, los equipos de desarrollo y administración pueden garantizar un entorno seguro y proteger las aplicaciones que se ejecutan en contenedores Docker.</a:t>
            </a:r>
            <a:endParaRPr b="0" lang="es-AR" sz="14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p:nvPr>
        </p:nvSpPr>
        <p:spPr>
          <a:xfrm>
            <a:off x="311760" y="540000"/>
            <a:ext cx="8519040" cy="5939280"/>
          </a:xfrm>
          <a:prstGeom prst="rect">
            <a:avLst/>
          </a:prstGeom>
          <a:noFill/>
          <a:ln w="0">
            <a:noFill/>
          </a:ln>
        </p:spPr>
        <p:txBody>
          <a:bodyPr lIns="0" rIns="0" tIns="0" bIns="0" anchor="t">
            <a:noAutofit/>
          </a:bodyPr>
          <a:p>
            <a:pPr algn="just">
              <a:lnSpc>
                <a:spcPct val="100000"/>
              </a:lnSpc>
              <a:buNone/>
              <a:tabLst>
                <a:tab algn="l" pos="0"/>
              </a:tabLst>
            </a:pPr>
            <a:r>
              <a:rPr b="0" i="1" lang="es-AR" sz="1800" spc="-1" strike="noStrike">
                <a:solidFill>
                  <a:srgbClr val="000000"/>
                </a:solidFill>
                <a:latin typeface="Arial"/>
              </a:rPr>
              <a:t>La seguridad en Docker es un tema crítico y debe abordarse con precaución. </a:t>
            </a:r>
            <a:r>
              <a:rPr b="0" i="1" lang="es-AR" sz="1800" spc="-1" strike="noStrike">
                <a:solidFill>
                  <a:srgbClr val="000000"/>
                </a:solidFill>
                <a:latin typeface="Arial"/>
              </a:rPr>
              <a:t>Siguiendo buenas prácticas de seguridad y tomando medidas para controlar el </a:t>
            </a:r>
            <a:r>
              <a:rPr b="0" i="1" lang="es-AR" sz="1800" spc="-1" strike="noStrike">
                <a:solidFill>
                  <a:srgbClr val="000000"/>
                </a:solidFill>
                <a:latin typeface="Arial"/>
              </a:rPr>
              <a:t>acceso a los recursos, los equipos de desarrollo y administración pueden garantizar </a:t>
            </a:r>
            <a:r>
              <a:rPr b="0" i="1" lang="es-AR" sz="1800" spc="-1" strike="noStrike">
                <a:solidFill>
                  <a:srgbClr val="000000"/>
                </a:solidFill>
                <a:latin typeface="Arial"/>
              </a:rPr>
              <a:t>un entorno seguro y proteger las aplicaciones que se ejecutan en contenedores </a:t>
            </a:r>
            <a:r>
              <a:rPr b="0" i="1" lang="es-AR" sz="1800" spc="-1" strike="noStrike">
                <a:solidFill>
                  <a:srgbClr val="000000"/>
                </a:solidFill>
                <a:latin typeface="Arial"/>
              </a:rPr>
              <a:t>Docker.</a:t>
            </a:r>
            <a:endParaRPr b="0" lang="es-AR" sz="1800" spc="-1" strike="noStrike">
              <a:latin typeface="Arial"/>
            </a:endParaRPr>
          </a:p>
          <a:p>
            <a:pPr>
              <a:lnSpc>
                <a:spcPct val="100000"/>
              </a:lnSpc>
              <a:buNone/>
              <a:tabLst>
                <a:tab algn="l" pos="0"/>
              </a:tabLst>
            </a:pPr>
            <a:endParaRPr b="0" lang="es-AR" sz="1800" spc="-1" strike="noStrike">
              <a:latin typeface="Arial"/>
            </a:endParaRPr>
          </a:p>
          <a:p>
            <a:pPr>
              <a:lnSpc>
                <a:spcPct val="100000"/>
              </a:lnSpc>
              <a:buNone/>
              <a:tabLst>
                <a:tab algn="l" pos="0"/>
              </a:tabLst>
            </a:pPr>
            <a:endParaRPr b="0" lang="es-AR" sz="1800" spc="-1" strike="noStrike">
              <a:latin typeface="Arial"/>
            </a:endParaRPr>
          </a:p>
          <a:p>
            <a:pPr>
              <a:lnSpc>
                <a:spcPct val="100000"/>
              </a:lnSpc>
              <a:buNone/>
              <a:tabLst>
                <a:tab algn="l" pos="0"/>
              </a:tabLst>
            </a:pPr>
            <a:endParaRPr b="0" lang="es-AR" sz="1800" spc="-1" strike="noStrike">
              <a:latin typeface="Arial"/>
            </a:endParaRPr>
          </a:p>
          <a:p>
            <a:pPr>
              <a:lnSpc>
                <a:spcPct val="100000"/>
              </a:lnSpc>
              <a:buNone/>
              <a:tabLst>
                <a:tab algn="l" pos="0"/>
              </a:tabLst>
            </a:pPr>
            <a:endParaRPr b="0" lang="es-AR" sz="1800" spc="-1" strike="noStrike">
              <a:latin typeface="Arial"/>
            </a:endParaRPr>
          </a:p>
          <a:p>
            <a:pPr>
              <a:lnSpc>
                <a:spcPct val="100000"/>
              </a:lnSpc>
              <a:buNone/>
              <a:tabLst>
                <a:tab algn="l" pos="0"/>
              </a:tabLst>
            </a:pPr>
            <a:endParaRPr b="0" lang="es-AR" sz="1800" spc="-1" strike="noStrike">
              <a:latin typeface="Arial"/>
            </a:endParaRPr>
          </a:p>
          <a:p>
            <a:pPr>
              <a:lnSpc>
                <a:spcPct val="100000"/>
              </a:lnSpc>
              <a:buNone/>
              <a:tabLst>
                <a:tab algn="l" pos="0"/>
              </a:tabLst>
            </a:pPr>
            <a:endParaRPr b="0" lang="es-AR" sz="1800" spc="-1" strike="noStrike">
              <a:latin typeface="Arial"/>
            </a:endParaRPr>
          </a:p>
          <a:p>
            <a:pPr algn="just">
              <a:lnSpc>
                <a:spcPct val="100000"/>
              </a:lnSpc>
              <a:buNone/>
              <a:tabLst>
                <a:tab algn="l" pos="0"/>
              </a:tabLst>
            </a:pPr>
            <a:r>
              <a:rPr b="0" i="1" lang="es-AR" sz="1400" spc="-1" strike="noStrike">
                <a:solidFill>
                  <a:srgbClr val="000000"/>
                </a:solidFill>
                <a:latin typeface="Arial"/>
              </a:rPr>
              <a:t>Estos ejemplos son básicos y se proporcionan con fines ilustrativos. La verdadera </a:t>
            </a:r>
            <a:r>
              <a:rPr b="0" i="1" lang="es-AR" sz="1400" spc="-1" strike="noStrike">
                <a:solidFill>
                  <a:srgbClr val="000000"/>
                </a:solidFill>
                <a:latin typeface="Arial"/>
              </a:rPr>
              <a:t>implementación de Docker y los comandos puede variar según las necesidades específicas y el </a:t>
            </a:r>
            <a:r>
              <a:rPr b="0" i="1" lang="es-AR" sz="1400" spc="-1" strike="noStrike">
                <a:solidFill>
                  <a:srgbClr val="000000"/>
                </a:solidFill>
                <a:latin typeface="Arial"/>
              </a:rPr>
              <a:t>entorno de tu aplicación. Recuerda adaptar y personalizar estos ejemplos según tus requisitos y </a:t>
            </a:r>
            <a:r>
              <a:rPr b="0" i="1" lang="es-AR" sz="1400" spc="-1" strike="noStrike">
                <a:solidFill>
                  <a:srgbClr val="000000"/>
                </a:solidFill>
                <a:latin typeface="Arial"/>
              </a:rPr>
              <a:t>conocimientos.</a:t>
            </a:r>
            <a:endParaRPr b="0" lang="es-AR" sz="1400" spc="-1" strike="noStrike">
              <a:latin typeface="Arial"/>
            </a:endParaRPr>
          </a:p>
          <a:p>
            <a:pPr algn="just">
              <a:lnSpc>
                <a:spcPct val="100000"/>
              </a:lnSpc>
              <a:buNone/>
              <a:tabLst>
                <a:tab algn="l" pos="0"/>
              </a:tabLst>
            </a:pPr>
            <a:endParaRPr b="0" lang="es-AR" sz="1400" spc="-1" strike="noStrike">
              <a:latin typeface="Arial"/>
            </a:endParaRPr>
          </a:p>
          <a:p>
            <a:pPr algn="just">
              <a:lnSpc>
                <a:spcPct val="100000"/>
              </a:lnSpc>
              <a:buNone/>
              <a:tabLst>
                <a:tab algn="l" pos="0"/>
              </a:tabLst>
            </a:pPr>
            <a:endParaRPr b="0" lang="es-AR" sz="1400" spc="-1" strike="noStrike">
              <a:latin typeface="Arial"/>
            </a:endParaRPr>
          </a:p>
          <a:p>
            <a:pPr algn="just">
              <a:lnSpc>
                <a:spcPct val="100000"/>
              </a:lnSpc>
              <a:buNone/>
              <a:tabLst>
                <a:tab algn="l" pos="0"/>
              </a:tabLst>
            </a:pPr>
            <a:r>
              <a:rPr b="1" i="1" lang="es-AR" sz="1400" spc="-1" strike="noStrike" u="sng">
                <a:solidFill>
                  <a:srgbClr val="2a6099"/>
                </a:solidFill>
                <a:uFillTx/>
                <a:latin typeface="Arial"/>
                <a:hlinkClick r:id="rId1"/>
              </a:rPr>
              <a:t>Repositorio con los comandos usados</a:t>
            </a:r>
            <a:endParaRPr b="0" lang="es-AR" sz="1400" spc="-1" strike="noStrike">
              <a:latin typeface="Arial"/>
            </a:endParaRPr>
          </a:p>
        </p:txBody>
      </p:sp>
      <p:pic>
        <p:nvPicPr>
          <p:cNvPr id="138" name="" descr=""/>
          <p:cNvPicPr/>
          <p:nvPr/>
        </p:nvPicPr>
        <p:blipFill>
          <a:blip r:embed="rId2"/>
          <a:stretch/>
        </p:blipFill>
        <p:spPr>
          <a:xfrm>
            <a:off x="360000" y="2379240"/>
            <a:ext cx="8280000" cy="90180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311760" y="453600"/>
            <a:ext cx="8519040" cy="762120"/>
          </a:xfrm>
          <a:prstGeom prst="rect">
            <a:avLst/>
          </a:prstGeom>
          <a:noFill/>
          <a:ln w="0">
            <a:noFill/>
          </a:ln>
        </p:spPr>
        <p:txBody>
          <a:bodyPr lIns="0" rIns="0" tIns="0" bIns="0" anchor="ctr">
            <a:noAutofit/>
          </a:bodyPr>
          <a:p>
            <a:pPr algn="ctr">
              <a:lnSpc>
                <a:spcPct val="90000"/>
              </a:lnSpc>
              <a:buNone/>
              <a:tabLst>
                <a:tab algn="l" pos="0"/>
              </a:tabLst>
            </a:pPr>
            <a:r>
              <a:rPr b="0" lang="es" sz="4000" spc="-1" strike="noStrike">
                <a:solidFill>
                  <a:srgbClr val="000000"/>
                </a:solidFill>
                <a:latin typeface="Arial"/>
                <a:ea typeface="Arial"/>
              </a:rPr>
              <a:t>Ventajas de Docker</a:t>
            </a:r>
            <a:endParaRPr b="0" lang="es-AR" sz="4000" spc="-1" strike="noStrike">
              <a:latin typeface="Arial"/>
            </a:endParaRPr>
          </a:p>
        </p:txBody>
      </p:sp>
      <p:sp>
        <p:nvSpPr>
          <p:cNvPr id="100" name="PlaceHolder 2"/>
          <p:cNvSpPr>
            <a:spLocks noGrp="1"/>
          </p:cNvSpPr>
          <p:nvPr>
            <p:ph/>
          </p:nvPr>
        </p:nvSpPr>
        <p:spPr>
          <a:xfrm>
            <a:off x="311760" y="1459080"/>
            <a:ext cx="8519040" cy="4793760"/>
          </a:xfrm>
          <a:prstGeom prst="rect">
            <a:avLst/>
          </a:prstGeom>
          <a:noFill/>
          <a:ln w="0">
            <a:noFill/>
          </a:ln>
        </p:spPr>
        <p:txBody>
          <a:bodyPr lIns="0" rIns="0" tIns="0" bIns="0" anchor="ctr">
            <a:noAutofit/>
          </a:bodyPr>
          <a:p>
            <a:pPr marL="457200" algn="just">
              <a:lnSpc>
                <a:spcPct val="90000"/>
              </a:lnSpc>
              <a:spcBef>
                <a:spcPts val="1001"/>
              </a:spcBef>
              <a:buNone/>
              <a:tabLst>
                <a:tab algn="l" pos="0"/>
              </a:tabLst>
            </a:pPr>
            <a:r>
              <a:rPr b="0" lang="es-AR" sz="2200" spc="-1" strike="noStrike">
                <a:solidFill>
                  <a:srgbClr val="000000"/>
                </a:solidFill>
                <a:latin typeface="Arial"/>
                <a:ea typeface="Arial"/>
              </a:rPr>
              <a:t>Docker se destaca por varias características clave que lo hacen popular entre los desarrolladores y administradores de sistemas:</a:t>
            </a:r>
            <a:endParaRPr b="0" lang="es-AR" sz="2200" spc="-1" strike="noStrike">
              <a:latin typeface="Arial"/>
            </a:endParaRPr>
          </a:p>
          <a:p>
            <a:pPr marL="396000" indent="-324000" algn="just">
              <a:lnSpc>
                <a:spcPct val="90000"/>
              </a:lnSpc>
              <a:spcBef>
                <a:spcPts val="992"/>
              </a:spcBef>
              <a:buClr>
                <a:srgbClr val="000000"/>
              </a:buClr>
              <a:buFont typeface="Arial"/>
              <a:buAutoNum type="arabicPeriod"/>
              <a:tabLst>
                <a:tab algn="l" pos="0"/>
              </a:tabLst>
            </a:pPr>
            <a:r>
              <a:rPr b="1" lang="es-AR" sz="1600" spc="-1" strike="noStrike">
                <a:solidFill>
                  <a:srgbClr val="000000"/>
                </a:solidFill>
                <a:latin typeface="Arial"/>
                <a:ea typeface="Arial"/>
              </a:rPr>
              <a:t>Aislamiento:</a:t>
            </a:r>
            <a:r>
              <a:rPr b="0" lang="es-AR" sz="1600" spc="-1" strike="noStrike">
                <a:solidFill>
                  <a:srgbClr val="000000"/>
                </a:solidFill>
                <a:latin typeface="Arial"/>
                <a:ea typeface="Arial"/>
              </a:rPr>
              <a:t> Los contenedores de Docker ofrecen un alto grado de aislamiento, lo que significa que cada aplicación se ejecuta en su propio entorno seguro y protegido. Esto evita conflictos entre aplicaciones y garantiza que los recursos del sistema se compartan de manera eficiente.</a:t>
            </a:r>
            <a:endParaRPr b="0" lang="es-AR" sz="1600" spc="-1" strike="noStrike">
              <a:latin typeface="Arial"/>
            </a:endParaRPr>
          </a:p>
          <a:p>
            <a:pPr marL="396000" indent="-324000" algn="just">
              <a:lnSpc>
                <a:spcPct val="90000"/>
              </a:lnSpc>
              <a:spcBef>
                <a:spcPts val="992"/>
              </a:spcBef>
              <a:buClr>
                <a:srgbClr val="000000"/>
              </a:buClr>
              <a:buFont typeface="Arial"/>
              <a:buAutoNum type="arabicPeriod"/>
              <a:tabLst>
                <a:tab algn="l" pos="0"/>
              </a:tabLst>
            </a:pPr>
            <a:r>
              <a:rPr b="1" lang="es-AR" sz="1600" spc="-1" strike="noStrike">
                <a:solidFill>
                  <a:srgbClr val="000000"/>
                </a:solidFill>
                <a:latin typeface="Arial"/>
                <a:ea typeface="Arial"/>
              </a:rPr>
              <a:t>Portabilidad:</a:t>
            </a:r>
            <a:r>
              <a:rPr b="0" lang="es-AR" sz="1600" spc="-1" strike="noStrike">
                <a:solidFill>
                  <a:srgbClr val="000000"/>
                </a:solidFill>
                <a:latin typeface="Arial"/>
                <a:ea typeface="Arial"/>
              </a:rPr>
              <a:t> Los contenedores son portátiles y consistentes en cualquier plataforma que admita Docker, ya sea Windows, macOS o Linux. Esto permite a los desarrolladores construir una vez y ejecutar en cualquier lugar, lo que acelera el proceso de desarrollo y despliegue.</a:t>
            </a:r>
            <a:endParaRPr b="0" lang="es-AR" sz="1600" spc="-1" strike="noStrike">
              <a:latin typeface="Arial"/>
            </a:endParaRPr>
          </a:p>
          <a:p>
            <a:pPr marL="396000" indent="-324000" algn="just">
              <a:lnSpc>
                <a:spcPct val="90000"/>
              </a:lnSpc>
              <a:spcBef>
                <a:spcPts val="992"/>
              </a:spcBef>
              <a:buClr>
                <a:srgbClr val="000000"/>
              </a:buClr>
              <a:buFont typeface="Arial"/>
              <a:buAutoNum type="arabicPeriod"/>
              <a:tabLst>
                <a:tab algn="l" pos="0"/>
              </a:tabLst>
            </a:pPr>
            <a:r>
              <a:rPr b="1" lang="es-AR" sz="1600" spc="-1" strike="noStrike">
                <a:solidFill>
                  <a:srgbClr val="000000"/>
                </a:solidFill>
                <a:latin typeface="Arial"/>
                <a:ea typeface="Arial"/>
              </a:rPr>
              <a:t>Escalabilidad:</a:t>
            </a:r>
            <a:r>
              <a:rPr b="0" lang="es-AR" sz="1600" spc="-1" strike="noStrike">
                <a:solidFill>
                  <a:srgbClr val="000000"/>
                </a:solidFill>
                <a:latin typeface="Arial"/>
                <a:ea typeface="Arial"/>
              </a:rPr>
              <a:t> Docker facilita la escalabilidad de las aplicaciones al permitir la creación y destrucción rápida de contenedores según la demanda. Esto es especialmente útil en entornos de alta carga, donde se pueden agregar o eliminar contenedores de manera dinámica para mantener el rendimiento.</a:t>
            </a:r>
            <a:endParaRPr b="0" lang="es-AR" sz="16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311760" y="676800"/>
            <a:ext cx="8519040" cy="762120"/>
          </a:xfrm>
          <a:prstGeom prst="rect">
            <a:avLst/>
          </a:prstGeom>
          <a:noFill/>
          <a:ln w="0">
            <a:noFill/>
          </a:ln>
        </p:spPr>
        <p:txBody>
          <a:bodyPr lIns="0" rIns="0" tIns="0" bIns="0" anchor="ctr">
            <a:noAutofit/>
          </a:bodyPr>
          <a:p>
            <a:pPr algn="ctr">
              <a:lnSpc>
                <a:spcPct val="90000"/>
              </a:lnSpc>
              <a:buNone/>
              <a:tabLst>
                <a:tab algn="l" pos="0"/>
              </a:tabLst>
            </a:pPr>
            <a:r>
              <a:rPr b="0" lang="es" sz="2800" spc="-1" strike="noStrike">
                <a:solidFill>
                  <a:srgbClr val="000000"/>
                </a:solidFill>
                <a:latin typeface="Arial"/>
                <a:ea typeface="Arial"/>
              </a:rPr>
              <a:t>Virtualización </a:t>
            </a:r>
            <a:br>
              <a:rPr sz="2800"/>
            </a:br>
            <a:r>
              <a:rPr b="0" lang="es" sz="2800" spc="-1" strike="noStrike">
                <a:solidFill>
                  <a:srgbClr val="000000"/>
                </a:solidFill>
                <a:latin typeface="Arial"/>
                <a:ea typeface="Arial"/>
              </a:rPr>
              <a:t>vs</a:t>
            </a:r>
            <a:br>
              <a:rPr sz="2800"/>
            </a:br>
            <a:r>
              <a:rPr b="0" lang="es" sz="2800" spc="-1" strike="noStrike">
                <a:solidFill>
                  <a:srgbClr val="000000"/>
                </a:solidFill>
                <a:latin typeface="Arial"/>
                <a:ea typeface="Arial"/>
              </a:rPr>
              <a:t>Contenedores</a:t>
            </a:r>
            <a:endParaRPr b="0" lang="es-AR" sz="2800" spc="-1" strike="noStrike">
              <a:latin typeface="Arial"/>
            </a:endParaRPr>
          </a:p>
        </p:txBody>
      </p:sp>
      <p:sp>
        <p:nvSpPr>
          <p:cNvPr id="102" name="PlaceHolder 2"/>
          <p:cNvSpPr>
            <a:spLocks noGrp="1"/>
          </p:cNvSpPr>
          <p:nvPr>
            <p:ph/>
          </p:nvPr>
        </p:nvSpPr>
        <p:spPr>
          <a:xfrm>
            <a:off x="311760" y="2160000"/>
            <a:ext cx="8519040" cy="4092840"/>
          </a:xfrm>
          <a:prstGeom prst="rect">
            <a:avLst/>
          </a:prstGeom>
          <a:noFill/>
          <a:ln w="0">
            <a:noFill/>
          </a:ln>
        </p:spPr>
        <p:txBody>
          <a:bodyPr lIns="0" rIns="0" tIns="0" bIns="0" anchor="ctr">
            <a:noAutofit/>
          </a:bodyPr>
          <a:p>
            <a:pPr marL="457200" algn="just">
              <a:lnSpc>
                <a:spcPct val="90000"/>
              </a:lnSpc>
              <a:spcBef>
                <a:spcPts val="1001"/>
              </a:spcBef>
              <a:buNone/>
              <a:tabLst>
                <a:tab algn="l" pos="0"/>
              </a:tabLst>
            </a:pPr>
            <a:r>
              <a:rPr b="0" lang="es-AR" sz="2000" spc="-1" strike="noStrike">
                <a:solidFill>
                  <a:srgbClr val="000000"/>
                </a:solidFill>
                <a:latin typeface="Arial"/>
                <a:ea typeface="Arial"/>
              </a:rPr>
              <a:t>A menudo se compara Docker con la virtualización tradicional, pero existen diferencias fundamentales. Las máquinas virtuales (VM) incluyen un sistema operativo completo y emulan hardware, lo que las hace más pesadas y lentas en comparación con los contenedores. Docker, por otro lado, comparte el kernel del sistema operativo del host, lo que significa que los contenedores son más livianos y se inician en cuestión de segundos. Esta eficiencia hace que Docker sea ideal para implementaciones ágiles y distribuidas, mientras que las VM son más adecuadas para escenarios donde se requiere un aislamiento completo del sistema operativo y se ejecutan aplicaciones que no son compatibles con contenedores.</a:t>
            </a:r>
            <a:endParaRPr b="0" lang="es-AR" sz="20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311760" y="453600"/>
            <a:ext cx="8519040" cy="762120"/>
          </a:xfrm>
          <a:prstGeom prst="rect">
            <a:avLst/>
          </a:prstGeom>
          <a:noFill/>
          <a:ln w="0">
            <a:noFill/>
          </a:ln>
        </p:spPr>
        <p:txBody>
          <a:bodyPr lIns="0" rIns="0" tIns="0" bIns="0" anchor="ctr">
            <a:noAutofit/>
          </a:bodyPr>
          <a:p>
            <a:pPr algn="ctr">
              <a:lnSpc>
                <a:spcPct val="90000"/>
              </a:lnSpc>
              <a:buNone/>
              <a:tabLst>
                <a:tab algn="l" pos="0"/>
              </a:tabLst>
            </a:pPr>
            <a:r>
              <a:rPr b="0" lang="es" sz="4000" spc="-1" strike="noStrike">
                <a:solidFill>
                  <a:srgbClr val="000000"/>
                </a:solidFill>
                <a:latin typeface="Arial"/>
                <a:ea typeface="Arial"/>
              </a:rPr>
              <a:t>Imagenes de Docker</a:t>
            </a:r>
            <a:endParaRPr b="0" lang="es-AR" sz="4000" spc="-1" strike="noStrike">
              <a:latin typeface="Arial"/>
            </a:endParaRPr>
          </a:p>
        </p:txBody>
      </p:sp>
      <p:sp>
        <p:nvSpPr>
          <p:cNvPr id="104" name="PlaceHolder 2"/>
          <p:cNvSpPr>
            <a:spLocks noGrp="1"/>
          </p:cNvSpPr>
          <p:nvPr>
            <p:ph/>
          </p:nvPr>
        </p:nvSpPr>
        <p:spPr>
          <a:xfrm>
            <a:off x="328320" y="1035720"/>
            <a:ext cx="8519040" cy="4793760"/>
          </a:xfrm>
          <a:prstGeom prst="rect">
            <a:avLst/>
          </a:prstGeom>
          <a:noFill/>
          <a:ln w="0">
            <a:noFill/>
          </a:ln>
        </p:spPr>
        <p:txBody>
          <a:bodyPr lIns="0" rIns="0" tIns="0" bIns="0" anchor="ctr">
            <a:noAutofit/>
          </a:bodyPr>
          <a:p>
            <a:pPr marL="457200" algn="just">
              <a:lnSpc>
                <a:spcPct val="90000"/>
              </a:lnSpc>
              <a:spcBef>
                <a:spcPts val="1001"/>
              </a:spcBef>
              <a:buNone/>
              <a:tabLst>
                <a:tab algn="l" pos="0"/>
              </a:tabLst>
            </a:pPr>
            <a:r>
              <a:rPr b="1" lang="es-AR" sz="2000" spc="-1" strike="noStrike">
                <a:solidFill>
                  <a:srgbClr val="000000"/>
                </a:solidFill>
                <a:latin typeface="Arial"/>
                <a:ea typeface="Arial"/>
              </a:rPr>
              <a:t>¿Qué es una imagen de Docker?</a:t>
            </a:r>
            <a:endParaRPr b="0" lang="es-AR" sz="2000" spc="-1" strike="noStrike">
              <a:latin typeface="Arial"/>
            </a:endParaRPr>
          </a:p>
          <a:p>
            <a:pPr marL="457200" algn="just">
              <a:lnSpc>
                <a:spcPct val="90000"/>
              </a:lnSpc>
              <a:spcBef>
                <a:spcPts val="1001"/>
              </a:spcBef>
              <a:buNone/>
              <a:tabLst>
                <a:tab algn="l" pos="0"/>
              </a:tabLst>
            </a:pPr>
            <a:r>
              <a:rPr b="0" lang="es-AR" sz="1500" spc="-1" strike="noStrike">
                <a:solidFill>
                  <a:srgbClr val="000000"/>
                </a:solidFill>
                <a:latin typeface="Arial"/>
                <a:ea typeface="Arial"/>
              </a:rPr>
              <a:t>En Docker, una imagen es una plantilla de solo lectura que contiene el sistema operativo, el código de la aplicación, las bibliotecas y las dependencias necesarias para que un contenedor funcione. Las imágenes son el componente fundamental para crear y distribuir aplicaciones en Docker. Cada imagen se crea a partir de un archivo llamado Dockerfile, que contiene las instrucciones para construir la imagen. Las imágenes son almacenadas en Docker Hub, un registro público de imágenes de Docker, y también se pueden almacenar en registros privados</a:t>
            </a:r>
            <a:endParaRPr b="0" lang="es-AR" sz="1500" spc="-1" strike="noStrike">
              <a:latin typeface="Arial"/>
            </a:endParaRPr>
          </a:p>
          <a:p>
            <a:pPr marL="457200" algn="just">
              <a:lnSpc>
                <a:spcPct val="90000"/>
              </a:lnSpc>
              <a:spcBef>
                <a:spcPts val="1001"/>
              </a:spcBef>
              <a:buNone/>
              <a:tabLst>
                <a:tab algn="l" pos="0"/>
              </a:tabLst>
            </a:pPr>
            <a:endParaRPr b="0" lang="es-AR" sz="1500" spc="-1" strike="noStrike">
              <a:latin typeface="Arial"/>
            </a:endParaRPr>
          </a:p>
          <a:p>
            <a:pPr marL="457200" algn="just">
              <a:lnSpc>
                <a:spcPct val="90000"/>
              </a:lnSpc>
              <a:spcBef>
                <a:spcPts val="1001"/>
              </a:spcBef>
              <a:buNone/>
              <a:tabLst>
                <a:tab algn="l" pos="0"/>
              </a:tabLst>
            </a:pPr>
            <a:r>
              <a:rPr b="1" lang="es-AR" sz="2000" spc="-1" strike="noStrike">
                <a:solidFill>
                  <a:srgbClr val="000000"/>
                </a:solidFill>
                <a:latin typeface="Arial"/>
                <a:ea typeface="Arial"/>
              </a:rPr>
              <a:t>Obtener imágenes de Docker Hub</a:t>
            </a:r>
            <a:endParaRPr b="0" lang="es-AR" sz="2000" spc="-1" strike="noStrike">
              <a:latin typeface="Arial"/>
            </a:endParaRPr>
          </a:p>
          <a:p>
            <a:pPr marL="457200" algn="just">
              <a:lnSpc>
                <a:spcPct val="90000"/>
              </a:lnSpc>
              <a:spcBef>
                <a:spcPts val="1001"/>
              </a:spcBef>
              <a:buNone/>
              <a:tabLst>
                <a:tab algn="l" pos="0"/>
              </a:tabLst>
            </a:pPr>
            <a:r>
              <a:rPr b="0" lang="es-AR" sz="1500" spc="-1" strike="noStrike">
                <a:solidFill>
                  <a:srgbClr val="000000"/>
                </a:solidFill>
                <a:latin typeface="Arial"/>
                <a:ea typeface="Arial"/>
              </a:rPr>
              <a:t>Docker Hub es el repositorio oficial de imágenes de Docker, donde la comunidad comparte y distribuye imágenes de diferentes aplicaciones y sistemas operativos. Para obtener una imagen desde Docker Hub, se utiliza el comando docker pull seguido del nombre de la imagen y, opcionalmente, una etiqueta que especifica una versión específica. </a:t>
            </a:r>
            <a:endParaRPr b="0" lang="es-AR" sz="1500" spc="-1" strike="noStrike">
              <a:latin typeface="Arial"/>
            </a:endParaRPr>
          </a:p>
          <a:p>
            <a:pPr marL="457200" algn="just">
              <a:lnSpc>
                <a:spcPct val="90000"/>
              </a:lnSpc>
              <a:spcBef>
                <a:spcPts val="1001"/>
              </a:spcBef>
              <a:buNone/>
              <a:tabLst>
                <a:tab algn="l" pos="0"/>
              </a:tabLst>
            </a:pPr>
            <a:r>
              <a:rPr b="0" lang="es-AR" sz="1500" spc="-1" strike="noStrike">
                <a:solidFill>
                  <a:srgbClr val="000000"/>
                </a:solidFill>
                <a:latin typeface="Arial"/>
                <a:ea typeface="Arial"/>
              </a:rPr>
              <a:t>Por ejemplo, para obtener la imagen oficial de Ubuntu, se ejecutaría el comando:</a:t>
            </a:r>
            <a:endParaRPr b="0" lang="es-AR" sz="1500" spc="-1" strike="noStrike">
              <a:latin typeface="Arial"/>
            </a:endParaRPr>
          </a:p>
          <a:p>
            <a:pPr lvl="1" marL="864000" indent="-324000" algn="just">
              <a:lnSpc>
                <a:spcPct val="100000"/>
              </a:lnSpc>
              <a:spcBef>
                <a:spcPts val="1134"/>
              </a:spcBef>
              <a:buClr>
                <a:srgbClr val="000000"/>
              </a:buClr>
              <a:buSzPct val="75000"/>
              <a:buFont typeface="Symbol"/>
              <a:buChar char=""/>
              <a:tabLst>
                <a:tab algn="l" pos="0"/>
              </a:tabLst>
            </a:pPr>
            <a:endParaRPr b="0" lang="es-AR" sz="1500" spc="-1" strike="noStrike">
              <a:latin typeface="Arial"/>
            </a:endParaRPr>
          </a:p>
        </p:txBody>
      </p:sp>
      <p:pic>
        <p:nvPicPr>
          <p:cNvPr id="105" name="" descr=""/>
          <p:cNvPicPr/>
          <p:nvPr/>
        </p:nvPicPr>
        <p:blipFill>
          <a:blip r:embed="rId1"/>
          <a:stretch/>
        </p:blipFill>
        <p:spPr>
          <a:xfrm>
            <a:off x="2160000" y="5383440"/>
            <a:ext cx="5040000" cy="127656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p:nvPr>
        </p:nvSpPr>
        <p:spPr>
          <a:xfrm>
            <a:off x="311760" y="540000"/>
            <a:ext cx="8519040" cy="5712840"/>
          </a:xfrm>
          <a:prstGeom prst="rect">
            <a:avLst/>
          </a:prstGeom>
          <a:noFill/>
          <a:ln w="0">
            <a:noFill/>
          </a:ln>
        </p:spPr>
        <p:txBody>
          <a:bodyPr lIns="0" rIns="0" tIns="0" bIns="0" anchor="ctr">
            <a:noAutofit/>
          </a:bodyPr>
          <a:p>
            <a:pPr marL="457200" algn="just">
              <a:lnSpc>
                <a:spcPct val="90000"/>
              </a:lnSpc>
              <a:spcBef>
                <a:spcPts val="1001"/>
              </a:spcBef>
              <a:buNone/>
              <a:tabLst>
                <a:tab algn="l" pos="0"/>
              </a:tabLst>
            </a:pPr>
            <a:r>
              <a:rPr b="0" lang="es-AR" sz="1200" spc="-1" strike="noStrike">
                <a:solidFill>
                  <a:srgbClr val="000000"/>
                </a:solidFill>
                <a:latin typeface="Arial"/>
                <a:ea typeface="Arial"/>
              </a:rPr>
              <a:t>Las imágenes de Docker son el punto de partida para crear contenedores, y su uso adecuado es esencial para garantizar que las aplicaciones se ejecuten de manera consistente y reproducible en diferentes entornos. A través de la gestión de imágenes, los equipos de desarrollo pueden compartir fácilmente sus aplicaciones con otros miembros del equipo y la comunidad en general, acelerando el proceso de desarrollo y despliegue de software.</a:t>
            </a:r>
            <a:endParaRPr b="0" lang="es-AR" sz="1200" spc="-1" strike="noStrike">
              <a:latin typeface="Arial"/>
            </a:endParaRPr>
          </a:p>
          <a:p>
            <a:pPr marL="457200" algn="just">
              <a:lnSpc>
                <a:spcPct val="90000"/>
              </a:lnSpc>
              <a:buNone/>
              <a:tabLst>
                <a:tab algn="l" pos="0"/>
              </a:tabLst>
            </a:pPr>
            <a:endParaRPr b="0" lang="es-AR" sz="1200" spc="-1" strike="noStrike">
              <a:latin typeface="Arial"/>
            </a:endParaRPr>
          </a:p>
          <a:p>
            <a:pPr marL="457200" algn="just">
              <a:lnSpc>
                <a:spcPct val="90000"/>
              </a:lnSpc>
              <a:spcBef>
                <a:spcPts val="1134"/>
              </a:spcBef>
              <a:spcAft>
                <a:spcPts val="850"/>
              </a:spcAft>
              <a:buNone/>
              <a:tabLst>
                <a:tab algn="l" pos="0"/>
              </a:tabLst>
            </a:pPr>
            <a:r>
              <a:rPr b="1" lang="es-AR" sz="1200" spc="-1" strike="noStrike">
                <a:solidFill>
                  <a:srgbClr val="000000"/>
                </a:solidFill>
                <a:latin typeface="Arial"/>
                <a:ea typeface="Arial"/>
              </a:rPr>
              <a:t>Comandos básicos</a:t>
            </a:r>
            <a:endParaRPr b="0" lang="es-AR" sz="1200" spc="-1" strike="noStrike">
              <a:latin typeface="Arial"/>
            </a:endParaRPr>
          </a:p>
          <a:p>
            <a:pPr lvl="1" marL="864000" indent="-324000" algn="just">
              <a:lnSpc>
                <a:spcPct val="100000"/>
              </a:lnSpc>
              <a:buClr>
                <a:srgbClr val="000000"/>
              </a:buClr>
              <a:buSzPct val="75000"/>
              <a:buFont typeface="Symbol"/>
              <a:buChar char=""/>
              <a:tabLst>
                <a:tab algn="l" pos="0"/>
              </a:tabLst>
            </a:pPr>
            <a:r>
              <a:rPr b="1" i="1" lang="es-AR" sz="1200" spc="-1" strike="noStrike">
                <a:solidFill>
                  <a:srgbClr val="000000"/>
                </a:solidFill>
                <a:latin typeface="Arial"/>
                <a:ea typeface="Arial"/>
              </a:rPr>
              <a:t>docker pull</a:t>
            </a:r>
            <a:r>
              <a:rPr b="0" i="1" lang="es-AR" sz="1200" spc="-1" strike="noStrike">
                <a:solidFill>
                  <a:srgbClr val="000000"/>
                </a:solidFill>
                <a:latin typeface="Arial"/>
                <a:ea typeface="Arial"/>
              </a:rPr>
              <a:t>:</a:t>
            </a:r>
            <a:r>
              <a:rPr b="0" lang="es-AR" sz="1200" spc="-1" strike="noStrike">
                <a:solidFill>
                  <a:srgbClr val="000000"/>
                </a:solidFill>
                <a:latin typeface="Arial"/>
                <a:ea typeface="Arial"/>
              </a:rPr>
              <a:t> Descarga una imagen desde Docker Hub. </a:t>
            </a:r>
            <a:endParaRPr b="0" lang="es-AR" sz="1200" spc="-1" strike="noStrike">
              <a:latin typeface="Arial"/>
            </a:endParaRPr>
          </a:p>
          <a:p>
            <a:pPr lvl="2" marL="1296000" indent="-288000">
              <a:lnSpc>
                <a:spcPct val="100000"/>
              </a:lnSpc>
              <a:buClr>
                <a:srgbClr val="000000"/>
              </a:buClr>
              <a:buSzPct val="45000"/>
              <a:buFont typeface="Wingdings" charset="2"/>
              <a:buChar char=""/>
              <a:tabLst>
                <a:tab algn="l" pos="0"/>
              </a:tabLst>
            </a:pPr>
            <a:r>
              <a:rPr b="0" lang="es-AR" sz="1200" spc="-1" strike="noStrike">
                <a:solidFill>
                  <a:srgbClr val="000000"/>
                </a:solidFill>
                <a:latin typeface="Arial"/>
                <a:ea typeface="Arial"/>
              </a:rPr>
              <a:t>Por ejemplo: docker pull ubuntu:latest.</a:t>
            </a:r>
            <a:endParaRPr b="0" lang="es-AR" sz="1200" spc="-1" strike="noStrike">
              <a:latin typeface="Arial"/>
            </a:endParaRPr>
          </a:p>
          <a:p>
            <a:pPr lvl="1" marL="864000" indent="-324000" algn="just">
              <a:lnSpc>
                <a:spcPct val="100000"/>
              </a:lnSpc>
              <a:buClr>
                <a:srgbClr val="000000"/>
              </a:buClr>
              <a:buSzPct val="75000"/>
              <a:buFont typeface="Symbol"/>
              <a:buChar char=""/>
              <a:tabLst>
                <a:tab algn="l" pos="0"/>
              </a:tabLst>
            </a:pPr>
            <a:r>
              <a:rPr b="1" i="1" lang="es-AR" sz="1200" spc="-1" strike="noStrike">
                <a:solidFill>
                  <a:srgbClr val="000000"/>
                </a:solidFill>
                <a:latin typeface="Arial"/>
                <a:ea typeface="Arial"/>
              </a:rPr>
              <a:t>docker images</a:t>
            </a:r>
            <a:r>
              <a:rPr b="0" lang="es-AR" sz="1200" spc="-1" strike="noStrike">
                <a:solidFill>
                  <a:srgbClr val="000000"/>
                </a:solidFill>
                <a:latin typeface="Arial"/>
                <a:ea typeface="Arial"/>
              </a:rPr>
              <a:t>: Lista las imágenes disponibles en el sistema con su información, como ID, etiqueta y tamaño.</a:t>
            </a:r>
            <a:endParaRPr b="0" lang="es-AR" sz="1200" spc="-1" strike="noStrike">
              <a:latin typeface="Arial"/>
            </a:endParaRPr>
          </a:p>
          <a:p>
            <a:pPr lvl="1" marL="864000" indent="-324000" algn="just">
              <a:lnSpc>
                <a:spcPct val="100000"/>
              </a:lnSpc>
              <a:buClr>
                <a:srgbClr val="000000"/>
              </a:buClr>
              <a:buSzPct val="75000"/>
              <a:buFont typeface="Symbol"/>
              <a:buChar char=""/>
              <a:tabLst>
                <a:tab algn="l" pos="0"/>
              </a:tabLst>
            </a:pPr>
            <a:r>
              <a:rPr b="1" i="1" lang="es-AR" sz="1200" spc="-1" strike="noStrike">
                <a:solidFill>
                  <a:srgbClr val="000000"/>
                </a:solidFill>
                <a:latin typeface="Arial"/>
                <a:ea typeface="Arial"/>
              </a:rPr>
              <a:t>docker rmi</a:t>
            </a:r>
            <a:r>
              <a:rPr b="0" lang="es-AR" sz="1200" spc="-1" strike="noStrike">
                <a:solidFill>
                  <a:srgbClr val="000000"/>
                </a:solidFill>
                <a:latin typeface="Arial"/>
                <a:ea typeface="Arial"/>
              </a:rPr>
              <a:t>: Elimina una o varias imágenes del sistema. </a:t>
            </a:r>
            <a:endParaRPr b="0" lang="es-AR" sz="1200" spc="-1" strike="noStrike">
              <a:latin typeface="Arial"/>
            </a:endParaRPr>
          </a:p>
          <a:p>
            <a:pPr lvl="2" marL="1296000" indent="-288000">
              <a:lnSpc>
                <a:spcPct val="100000"/>
              </a:lnSpc>
              <a:buClr>
                <a:srgbClr val="000000"/>
              </a:buClr>
              <a:buSzPct val="45000"/>
              <a:buFont typeface="Wingdings" charset="2"/>
              <a:buChar char=""/>
              <a:tabLst>
                <a:tab algn="l" pos="0"/>
              </a:tabLst>
            </a:pPr>
            <a:r>
              <a:rPr b="0" lang="es-AR" sz="1200" spc="-1" strike="noStrike">
                <a:solidFill>
                  <a:srgbClr val="000000"/>
                </a:solidFill>
                <a:latin typeface="Arial"/>
                <a:ea typeface="Arial"/>
              </a:rPr>
              <a:t>Por ejemplo: docker rmi ubuntu:latest o docker rmi ID_imagen.</a:t>
            </a:r>
            <a:endParaRPr b="0" lang="es-AR" sz="1200" spc="-1" strike="noStrike">
              <a:latin typeface="Arial"/>
            </a:endParaRPr>
          </a:p>
          <a:p>
            <a:pPr marL="457200" algn="just">
              <a:lnSpc>
                <a:spcPct val="90000"/>
              </a:lnSpc>
              <a:buNone/>
              <a:tabLst>
                <a:tab algn="l" pos="0"/>
              </a:tabLst>
            </a:pPr>
            <a:endParaRPr b="0" lang="es-AR" sz="1200" spc="-1" strike="noStrike">
              <a:latin typeface="Arial"/>
            </a:endParaRPr>
          </a:p>
          <a:p>
            <a:pPr marL="457200" algn="just">
              <a:lnSpc>
                <a:spcPct val="90000"/>
              </a:lnSpc>
              <a:spcBef>
                <a:spcPts val="1134"/>
              </a:spcBef>
              <a:spcAft>
                <a:spcPts val="1134"/>
              </a:spcAft>
              <a:buNone/>
              <a:tabLst>
                <a:tab algn="l" pos="0"/>
              </a:tabLst>
            </a:pPr>
            <a:r>
              <a:rPr b="1" lang="es-AR" sz="1200" spc="-1" strike="noStrike">
                <a:solidFill>
                  <a:srgbClr val="000000"/>
                </a:solidFill>
                <a:latin typeface="Arial"/>
                <a:ea typeface="Arial"/>
              </a:rPr>
              <a:t>Comandos para gestionar imágenes</a:t>
            </a:r>
            <a:endParaRPr b="0" lang="es-AR" sz="1200" spc="-1" strike="noStrike">
              <a:latin typeface="Arial"/>
            </a:endParaRPr>
          </a:p>
          <a:p>
            <a:pPr lvl="1" marL="864000" indent="-324000" algn="just">
              <a:lnSpc>
                <a:spcPct val="100000"/>
              </a:lnSpc>
              <a:buClr>
                <a:srgbClr val="000000"/>
              </a:buClr>
              <a:buSzPct val="75000"/>
              <a:buFont typeface="Symbol"/>
              <a:buChar char=""/>
              <a:tabLst>
                <a:tab algn="l" pos="0"/>
              </a:tabLst>
            </a:pPr>
            <a:r>
              <a:rPr b="1" i="1" lang="es-AR" sz="1200" spc="-1" strike="noStrike">
                <a:solidFill>
                  <a:srgbClr val="000000"/>
                </a:solidFill>
                <a:latin typeface="Arial"/>
                <a:ea typeface="Arial"/>
              </a:rPr>
              <a:t>docker build</a:t>
            </a:r>
            <a:r>
              <a:rPr b="0" lang="es-AR" sz="1200" spc="-1" strike="noStrike">
                <a:solidFill>
                  <a:srgbClr val="000000"/>
                </a:solidFill>
                <a:latin typeface="Arial"/>
                <a:ea typeface="Arial"/>
              </a:rPr>
              <a:t>: Crea una imagen a partir de un Dockerfile que especifica las instrucciones para construir la imagen. </a:t>
            </a:r>
            <a:endParaRPr b="0" lang="es-AR" sz="1200" spc="-1" strike="noStrike">
              <a:latin typeface="Arial"/>
            </a:endParaRPr>
          </a:p>
          <a:p>
            <a:pPr lvl="2" marL="1296000" indent="-288000">
              <a:lnSpc>
                <a:spcPct val="100000"/>
              </a:lnSpc>
              <a:buClr>
                <a:srgbClr val="000000"/>
              </a:buClr>
              <a:buSzPct val="45000"/>
              <a:buFont typeface="Wingdings" charset="2"/>
              <a:buChar char=""/>
              <a:tabLst>
                <a:tab algn="l" pos="0"/>
              </a:tabLst>
            </a:pPr>
            <a:r>
              <a:rPr b="0" lang="es-AR" sz="1200" spc="-1" strike="noStrike">
                <a:solidFill>
                  <a:srgbClr val="000000"/>
                </a:solidFill>
                <a:latin typeface="Arial"/>
                <a:ea typeface="Arial"/>
              </a:rPr>
              <a:t>Por ejemplo: docker build -t mi_imagen:tag . (el punto al final indica el contexto actual, donde se encuentra el Dockerfile).</a:t>
            </a:r>
            <a:endParaRPr b="0" lang="es-AR" sz="1200" spc="-1" strike="noStrike">
              <a:latin typeface="Arial"/>
            </a:endParaRPr>
          </a:p>
          <a:p>
            <a:pPr lvl="1" marL="864000" indent="-324000" algn="just">
              <a:lnSpc>
                <a:spcPct val="100000"/>
              </a:lnSpc>
              <a:buClr>
                <a:srgbClr val="000000"/>
              </a:buClr>
              <a:buSzPct val="75000"/>
              <a:buFont typeface="Symbol"/>
              <a:buChar char=""/>
              <a:tabLst>
                <a:tab algn="l" pos="0"/>
              </a:tabLst>
            </a:pPr>
            <a:r>
              <a:rPr b="1" i="1" lang="es-AR" sz="1200" spc="-1" strike="noStrike">
                <a:solidFill>
                  <a:srgbClr val="000000"/>
                </a:solidFill>
                <a:latin typeface="Arial"/>
                <a:ea typeface="Arial"/>
              </a:rPr>
              <a:t>docker tag</a:t>
            </a:r>
            <a:r>
              <a:rPr b="0" lang="es-AR" sz="1200" spc="-1" strike="noStrike">
                <a:solidFill>
                  <a:srgbClr val="000000"/>
                </a:solidFill>
                <a:latin typeface="Arial"/>
                <a:ea typeface="Arial"/>
              </a:rPr>
              <a:t>: Etiqueta una imagen existente con un nuevo nombre y etiqueta. Esto es útil cuando se desea dar un nombre más descriptivo a una imagen o cuando se quiere asociarla con una versión específica. </a:t>
            </a:r>
            <a:endParaRPr b="0" lang="es-AR" sz="1200" spc="-1" strike="noStrike">
              <a:latin typeface="Arial"/>
            </a:endParaRPr>
          </a:p>
          <a:p>
            <a:pPr lvl="2" marL="1296000" indent="-288000">
              <a:lnSpc>
                <a:spcPct val="100000"/>
              </a:lnSpc>
              <a:buClr>
                <a:srgbClr val="000000"/>
              </a:buClr>
              <a:buSzPct val="45000"/>
              <a:buFont typeface="Wingdings" charset="2"/>
              <a:buChar char=""/>
              <a:tabLst>
                <a:tab algn="l" pos="0"/>
              </a:tabLst>
            </a:pPr>
            <a:r>
              <a:rPr b="0" lang="es-AR" sz="1200" spc="-1" strike="noStrike">
                <a:solidFill>
                  <a:srgbClr val="000000"/>
                </a:solidFill>
                <a:latin typeface="Arial"/>
                <a:ea typeface="Arial"/>
              </a:rPr>
              <a:t>Por ejemplo: docker tag ID_imagen mi_usuario/mi_imagen:version1.0.</a:t>
            </a:r>
            <a:endParaRPr b="0" lang="es-AR" sz="1200" spc="-1" strike="noStrike">
              <a:latin typeface="Arial"/>
            </a:endParaRPr>
          </a:p>
          <a:p>
            <a:pPr lvl="1" marL="864000" indent="-324000" algn="just">
              <a:lnSpc>
                <a:spcPct val="100000"/>
              </a:lnSpc>
              <a:buClr>
                <a:srgbClr val="000000"/>
              </a:buClr>
              <a:buSzPct val="75000"/>
              <a:buFont typeface="Symbol"/>
              <a:buChar char=""/>
              <a:tabLst>
                <a:tab algn="l" pos="0"/>
              </a:tabLst>
            </a:pPr>
            <a:r>
              <a:rPr b="1" i="1" lang="es-AR" sz="1200" spc="-1" strike="noStrike">
                <a:solidFill>
                  <a:srgbClr val="000000"/>
                </a:solidFill>
                <a:latin typeface="Arial"/>
                <a:ea typeface="Arial"/>
              </a:rPr>
              <a:t>docker push</a:t>
            </a:r>
            <a:r>
              <a:rPr b="0" lang="es-AR" sz="1200" spc="-1" strike="noStrike">
                <a:solidFill>
                  <a:srgbClr val="000000"/>
                </a:solidFill>
                <a:latin typeface="Arial"/>
                <a:ea typeface="Arial"/>
              </a:rPr>
              <a:t>: Sube una imagen al registro de Docker Hub o a un registro privado para que otros puedan descargarla y utilizarla. Antes de ejecutar este comando, es necesario etiquetar la imagen con el nombre del registro. </a:t>
            </a:r>
            <a:endParaRPr b="0" lang="es-AR" sz="1200" spc="-1" strike="noStrike">
              <a:latin typeface="Arial"/>
            </a:endParaRPr>
          </a:p>
          <a:p>
            <a:pPr lvl="2" marL="1296000" indent="-288000">
              <a:lnSpc>
                <a:spcPct val="100000"/>
              </a:lnSpc>
              <a:buClr>
                <a:srgbClr val="000000"/>
              </a:buClr>
              <a:buSzPct val="45000"/>
              <a:buFont typeface="Wingdings" charset="2"/>
              <a:buChar char=""/>
              <a:tabLst>
                <a:tab algn="l" pos="0"/>
              </a:tabLst>
            </a:pPr>
            <a:r>
              <a:rPr b="0" lang="es-AR" sz="1200" spc="-1" strike="noStrike">
                <a:solidFill>
                  <a:srgbClr val="000000"/>
                </a:solidFill>
                <a:latin typeface="Arial"/>
                <a:ea typeface="Arial"/>
              </a:rPr>
              <a:t>Por ejemplo: docker push mi_usuario/mi_imagen:version1.0.</a:t>
            </a:r>
            <a:endParaRPr b="0" lang="es-AR" sz="1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311760" y="453600"/>
            <a:ext cx="8519040" cy="762120"/>
          </a:xfrm>
          <a:prstGeom prst="rect">
            <a:avLst/>
          </a:prstGeom>
          <a:noFill/>
          <a:ln w="0">
            <a:noFill/>
          </a:ln>
        </p:spPr>
        <p:txBody>
          <a:bodyPr lIns="0" rIns="0" tIns="0" bIns="0" anchor="ctr">
            <a:noAutofit/>
          </a:bodyPr>
          <a:p>
            <a:pPr algn="ctr">
              <a:lnSpc>
                <a:spcPct val="90000"/>
              </a:lnSpc>
              <a:buNone/>
              <a:tabLst>
                <a:tab algn="l" pos="0"/>
              </a:tabLst>
            </a:pPr>
            <a:r>
              <a:rPr b="0" lang="es" sz="4000" spc="-1" strike="noStrike">
                <a:solidFill>
                  <a:srgbClr val="000000"/>
                </a:solidFill>
                <a:latin typeface="Arial"/>
                <a:ea typeface="Arial"/>
              </a:rPr>
              <a:t>Contenedores Docker</a:t>
            </a:r>
            <a:endParaRPr b="0" lang="es-AR" sz="4000" spc="-1" strike="noStrike">
              <a:latin typeface="Arial"/>
            </a:endParaRPr>
          </a:p>
        </p:txBody>
      </p:sp>
      <p:sp>
        <p:nvSpPr>
          <p:cNvPr id="108" name="PlaceHolder 2"/>
          <p:cNvSpPr>
            <a:spLocks noGrp="1"/>
          </p:cNvSpPr>
          <p:nvPr>
            <p:ph/>
          </p:nvPr>
        </p:nvSpPr>
        <p:spPr>
          <a:xfrm>
            <a:off x="300960" y="1080000"/>
            <a:ext cx="8519040" cy="4793760"/>
          </a:xfrm>
          <a:prstGeom prst="rect">
            <a:avLst/>
          </a:prstGeom>
          <a:noFill/>
          <a:ln w="0">
            <a:noFill/>
          </a:ln>
        </p:spPr>
        <p:txBody>
          <a:bodyPr lIns="0" rIns="0" tIns="0" bIns="0" anchor="ctr">
            <a:noAutofit/>
          </a:bodyPr>
          <a:p>
            <a:pPr marL="457200" algn="just">
              <a:lnSpc>
                <a:spcPct val="90000"/>
              </a:lnSpc>
              <a:spcBef>
                <a:spcPts val="1001"/>
              </a:spcBef>
              <a:buNone/>
              <a:tabLst>
                <a:tab algn="l" pos="0"/>
              </a:tabLst>
            </a:pPr>
            <a:r>
              <a:rPr b="0" lang="es-AR" sz="2800" spc="-1" strike="noStrike">
                <a:solidFill>
                  <a:srgbClr val="000000"/>
                </a:solidFill>
                <a:latin typeface="Arial"/>
                <a:ea typeface="Arial"/>
              </a:rPr>
              <a:t>¿Qué es un contenedor de Docker?</a:t>
            </a:r>
            <a:endParaRPr b="0" lang="es-AR" sz="2800" spc="-1" strike="noStrike">
              <a:latin typeface="Arial"/>
            </a:endParaRPr>
          </a:p>
          <a:p>
            <a:pPr marL="457200" algn="just">
              <a:lnSpc>
                <a:spcPct val="90000"/>
              </a:lnSpc>
              <a:spcBef>
                <a:spcPts val="1001"/>
              </a:spcBef>
              <a:buNone/>
              <a:tabLst>
                <a:tab algn="l" pos="0"/>
              </a:tabLst>
            </a:pPr>
            <a:r>
              <a:rPr b="0" lang="es-AR" sz="1500" spc="-1" strike="noStrike">
                <a:solidFill>
                  <a:srgbClr val="000000"/>
                </a:solidFill>
                <a:latin typeface="Arial"/>
                <a:ea typeface="Arial"/>
              </a:rPr>
              <a:t>Un contenedor Docker es una instancia en tiempo de ejecución de una imagen Docker. Es una unidad ligera y aislada que contiene todo lo necesario para que una aplicación funcione, incluyendo el código, las bibliotecas y las dependencias, así como el sistema de archivos y variables de entorno. Los contenedores se ejecutan de forma rápida y consistente en cualquier entorno que admita Docker, lo que los hace ideales para el desarrollo y despliegue de aplicaciones.</a:t>
            </a:r>
            <a:endParaRPr b="0" lang="es-AR" sz="1500" spc="-1" strike="noStrike">
              <a:latin typeface="Arial"/>
            </a:endParaRPr>
          </a:p>
          <a:p>
            <a:pPr marL="457200" algn="just">
              <a:lnSpc>
                <a:spcPct val="90000"/>
              </a:lnSpc>
              <a:spcBef>
                <a:spcPts val="1001"/>
              </a:spcBef>
              <a:buNone/>
              <a:tabLst>
                <a:tab algn="l" pos="0"/>
              </a:tabLst>
            </a:pPr>
            <a:endParaRPr b="0" lang="es-AR" sz="2800" spc="-1" strike="noStrike">
              <a:latin typeface="Arial"/>
            </a:endParaRPr>
          </a:p>
          <a:p>
            <a:pPr marL="457200" algn="just">
              <a:lnSpc>
                <a:spcPct val="90000"/>
              </a:lnSpc>
              <a:spcBef>
                <a:spcPts val="1001"/>
              </a:spcBef>
              <a:buNone/>
              <a:tabLst>
                <a:tab algn="l" pos="0"/>
              </a:tabLst>
            </a:pPr>
            <a:r>
              <a:rPr b="0" lang="es-AR" sz="2800" spc="-1" strike="noStrike">
                <a:solidFill>
                  <a:srgbClr val="000000"/>
                </a:solidFill>
                <a:latin typeface="Arial"/>
                <a:ea typeface="Arial"/>
              </a:rPr>
              <a:t>Creación y ejecución de contenedores</a:t>
            </a:r>
            <a:endParaRPr b="0" lang="es-AR" sz="2800" spc="-1" strike="noStrike">
              <a:latin typeface="Arial"/>
            </a:endParaRPr>
          </a:p>
          <a:p>
            <a:pPr marL="457200" algn="just">
              <a:lnSpc>
                <a:spcPct val="90000"/>
              </a:lnSpc>
              <a:spcBef>
                <a:spcPts val="1001"/>
              </a:spcBef>
              <a:buNone/>
              <a:tabLst>
                <a:tab algn="l" pos="0"/>
              </a:tabLst>
            </a:pPr>
            <a:r>
              <a:rPr b="0" lang="es-AR" sz="1500" spc="-1" strike="noStrike">
                <a:solidFill>
                  <a:srgbClr val="000000"/>
                </a:solidFill>
                <a:latin typeface="Arial"/>
                <a:ea typeface="Arial"/>
              </a:rPr>
              <a:t>Para crear y ejecutar un contenedor Docker, se utiliza el comando docker run, que toma una imagen como punto de partida y crea una instancia del contenedor basada en esa imagen. </a:t>
            </a:r>
            <a:endParaRPr b="0" lang="es-AR" sz="1500" spc="-1" strike="noStrike">
              <a:latin typeface="Arial"/>
            </a:endParaRPr>
          </a:p>
          <a:p>
            <a:pPr marL="457200" algn="just">
              <a:lnSpc>
                <a:spcPct val="90000"/>
              </a:lnSpc>
              <a:spcBef>
                <a:spcPts val="1001"/>
              </a:spcBef>
              <a:buNone/>
              <a:tabLst>
                <a:tab algn="l" pos="0"/>
              </a:tabLst>
            </a:pPr>
            <a:r>
              <a:rPr b="0" lang="es-AR" sz="1500" spc="-1" strike="noStrike">
                <a:solidFill>
                  <a:srgbClr val="000000"/>
                </a:solidFill>
                <a:latin typeface="Arial"/>
                <a:ea typeface="Arial"/>
              </a:rPr>
              <a:t>Por ejemplo, para crear y ejecutar un contenedor basado en la imagen de Ubuntu, se puede ejecutar el siguiente comando: </a:t>
            </a:r>
            <a:endParaRPr b="0" lang="es-AR" sz="1500" spc="-1" strike="noStrike">
              <a:latin typeface="Arial"/>
            </a:endParaRPr>
          </a:p>
        </p:txBody>
      </p:sp>
      <p:pic>
        <p:nvPicPr>
          <p:cNvPr id="109" name="" descr=""/>
          <p:cNvPicPr/>
          <p:nvPr/>
        </p:nvPicPr>
        <p:blipFill>
          <a:blip r:embed="rId1"/>
          <a:stretch/>
        </p:blipFill>
        <p:spPr>
          <a:xfrm>
            <a:off x="1260000" y="5485680"/>
            <a:ext cx="6660000" cy="117432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p:nvPr>
        </p:nvSpPr>
        <p:spPr>
          <a:xfrm>
            <a:off x="311760" y="684000"/>
            <a:ext cx="8519040" cy="5712840"/>
          </a:xfrm>
          <a:prstGeom prst="rect">
            <a:avLst/>
          </a:prstGeom>
          <a:noFill/>
          <a:ln w="0">
            <a:noFill/>
          </a:ln>
        </p:spPr>
        <p:txBody>
          <a:bodyPr lIns="0" rIns="0" tIns="0" bIns="0" anchor="ctr">
            <a:noAutofit/>
          </a:bodyPr>
          <a:p>
            <a:pPr marL="457200" algn="just">
              <a:lnSpc>
                <a:spcPct val="90000"/>
              </a:lnSpc>
              <a:spcAft>
                <a:spcPts val="850"/>
              </a:spcAft>
              <a:buNone/>
              <a:tabLst>
                <a:tab algn="l" pos="0"/>
              </a:tabLst>
            </a:pPr>
            <a:r>
              <a:rPr b="0" lang="es-AR" sz="1200" spc="-1" strike="noStrike">
                <a:solidFill>
                  <a:srgbClr val="000000"/>
                </a:solidFill>
                <a:latin typeface="Arial"/>
                <a:ea typeface="Arial"/>
              </a:rPr>
              <a:t>Docker simplifica enormemente la creación, administración y escalabilidad de contenedores, lo que lo convierte en una herramienta valiosa para desarrolladores y administradores de sistemas. Al utilizar contenedores, los equipos de desarrollo pueden garantizar la consistencia entre los entornos de desarrollo y producción, lo que facilita la entrega continua de software y mejora la eficiencia operativa.</a:t>
            </a:r>
            <a:endParaRPr b="0" lang="es-AR" sz="1200" spc="-1" strike="noStrike">
              <a:latin typeface="Arial"/>
            </a:endParaRPr>
          </a:p>
          <a:p>
            <a:pPr marL="457200" algn="just">
              <a:lnSpc>
                <a:spcPct val="90000"/>
              </a:lnSpc>
              <a:spcBef>
                <a:spcPts val="1134"/>
              </a:spcBef>
              <a:spcAft>
                <a:spcPts val="850"/>
              </a:spcAft>
              <a:buNone/>
              <a:tabLst>
                <a:tab algn="l" pos="0"/>
              </a:tabLst>
            </a:pPr>
            <a:r>
              <a:rPr b="1" lang="es-AR" sz="1200" spc="-1" strike="noStrike">
                <a:solidFill>
                  <a:srgbClr val="000000"/>
                </a:solidFill>
                <a:latin typeface="Arial"/>
                <a:ea typeface="Arial"/>
              </a:rPr>
              <a:t>Comandos básicos</a:t>
            </a:r>
            <a:endParaRPr b="0" lang="es-AR" sz="1200" spc="-1" strike="noStrike">
              <a:latin typeface="Arial"/>
            </a:endParaRPr>
          </a:p>
          <a:p>
            <a:pPr lvl="1" marL="864000" indent="-324000">
              <a:lnSpc>
                <a:spcPct val="100000"/>
              </a:lnSpc>
              <a:spcBef>
                <a:spcPts val="1134"/>
              </a:spcBef>
              <a:buClr>
                <a:srgbClr val="000000"/>
              </a:buClr>
              <a:buSzPct val="75000"/>
              <a:buFont typeface="Symbol"/>
              <a:buChar char=""/>
              <a:tabLst>
                <a:tab algn="l" pos="0"/>
              </a:tabLst>
            </a:pPr>
            <a:r>
              <a:rPr b="1" i="1" lang="es-AR" sz="1200" spc="-1" strike="noStrike">
                <a:solidFill>
                  <a:srgbClr val="000000"/>
                </a:solidFill>
                <a:latin typeface="Arial"/>
                <a:ea typeface="Arial"/>
              </a:rPr>
              <a:t>docker run</a:t>
            </a:r>
            <a:r>
              <a:rPr b="0" lang="es-AR" sz="1200" spc="-1" strike="noStrike">
                <a:solidFill>
                  <a:srgbClr val="000000"/>
                </a:solidFill>
                <a:latin typeface="Arial"/>
                <a:ea typeface="Arial"/>
              </a:rPr>
              <a:t>: Crea y ejecuta un contenedor a partir de una imagen. </a:t>
            </a:r>
            <a:endParaRPr b="0" lang="es-AR" sz="1200" spc="-1" strike="noStrike">
              <a:latin typeface="Arial"/>
            </a:endParaRPr>
          </a:p>
          <a:p>
            <a:pPr lvl="3" marL="1728000" indent="-216000">
              <a:lnSpc>
                <a:spcPct val="100000"/>
              </a:lnSpc>
              <a:spcBef>
                <a:spcPts val="567"/>
              </a:spcBef>
              <a:buClr>
                <a:srgbClr val="000000"/>
              </a:buClr>
              <a:buSzPct val="75000"/>
              <a:buFont typeface="Symbol"/>
              <a:buChar char=""/>
              <a:tabLst>
                <a:tab algn="l" pos="0"/>
              </a:tabLst>
            </a:pPr>
            <a:r>
              <a:rPr b="0" lang="es-AR" sz="1200" spc="-1" strike="noStrike">
                <a:solidFill>
                  <a:srgbClr val="000000"/>
                </a:solidFill>
                <a:latin typeface="Arial"/>
                <a:ea typeface="Arial"/>
              </a:rPr>
              <a:t>Por ejemplo: docker run -it ubuntu:latest.</a:t>
            </a:r>
            <a:endParaRPr b="0" lang="es-AR" sz="1200" spc="-1" strike="noStrike">
              <a:latin typeface="Arial"/>
            </a:endParaRPr>
          </a:p>
          <a:p>
            <a:pPr lvl="1" marL="864000" indent="-324000">
              <a:lnSpc>
                <a:spcPct val="100000"/>
              </a:lnSpc>
              <a:spcBef>
                <a:spcPts val="1134"/>
              </a:spcBef>
              <a:buClr>
                <a:srgbClr val="000000"/>
              </a:buClr>
              <a:buSzPct val="75000"/>
              <a:buFont typeface="Symbol"/>
              <a:buChar char=""/>
              <a:tabLst>
                <a:tab algn="l" pos="0"/>
              </a:tabLst>
            </a:pPr>
            <a:r>
              <a:rPr b="1" i="1" lang="es-AR" sz="1200" spc="-1" strike="noStrike">
                <a:solidFill>
                  <a:srgbClr val="000000"/>
                </a:solidFill>
                <a:latin typeface="Arial"/>
                <a:ea typeface="Arial"/>
              </a:rPr>
              <a:t>docker ps</a:t>
            </a:r>
            <a:r>
              <a:rPr b="0" lang="es-AR" sz="1200" spc="-1" strike="noStrike">
                <a:solidFill>
                  <a:srgbClr val="000000"/>
                </a:solidFill>
                <a:latin typeface="Arial"/>
                <a:ea typeface="Arial"/>
              </a:rPr>
              <a:t>: Muestra una lista de los contenedores que están en ejecución actualmente. Para ver todos los contenedores, incluyendo los que están detenidos, se puede agregar la opción -a al comando.</a:t>
            </a:r>
            <a:endParaRPr b="0" lang="es-AR" sz="1200" spc="-1" strike="noStrike">
              <a:latin typeface="Arial"/>
            </a:endParaRPr>
          </a:p>
          <a:p>
            <a:pPr lvl="1" marL="864000" indent="-324000">
              <a:lnSpc>
                <a:spcPct val="100000"/>
              </a:lnSpc>
              <a:spcBef>
                <a:spcPts val="1134"/>
              </a:spcBef>
              <a:buClr>
                <a:srgbClr val="000000"/>
              </a:buClr>
              <a:buSzPct val="75000"/>
              <a:buFont typeface="Symbol"/>
              <a:buChar char=""/>
              <a:tabLst>
                <a:tab algn="l" pos="0"/>
              </a:tabLst>
            </a:pPr>
            <a:r>
              <a:rPr b="1" i="1" lang="es-AR" sz="1200" spc="-1" strike="noStrike">
                <a:solidFill>
                  <a:srgbClr val="000000"/>
                </a:solidFill>
                <a:latin typeface="Arial"/>
                <a:ea typeface="Arial"/>
              </a:rPr>
              <a:t>docker stop</a:t>
            </a:r>
            <a:r>
              <a:rPr b="0" lang="es-AR" sz="1200" spc="-1" strike="noStrike">
                <a:solidFill>
                  <a:srgbClr val="000000"/>
                </a:solidFill>
                <a:latin typeface="Arial"/>
                <a:ea typeface="Arial"/>
              </a:rPr>
              <a:t>: Detiene un contenedor en ejecución de forma ordenada. Se especifica el ID o el nombre del contenedor. </a:t>
            </a:r>
            <a:endParaRPr b="0" lang="es-AR" sz="1200" spc="-1" strike="noStrike">
              <a:latin typeface="Arial"/>
            </a:endParaRPr>
          </a:p>
          <a:p>
            <a:pPr lvl="3" marL="1728000" indent="-216000">
              <a:lnSpc>
                <a:spcPct val="100000"/>
              </a:lnSpc>
              <a:spcBef>
                <a:spcPts val="567"/>
              </a:spcBef>
              <a:buClr>
                <a:srgbClr val="000000"/>
              </a:buClr>
              <a:buSzPct val="75000"/>
              <a:buFont typeface="Symbol"/>
              <a:buChar char=""/>
              <a:tabLst>
                <a:tab algn="l" pos="0"/>
              </a:tabLst>
            </a:pPr>
            <a:r>
              <a:rPr b="0" lang="es-AR" sz="1200" spc="-1" strike="noStrike">
                <a:solidFill>
                  <a:srgbClr val="000000"/>
                </a:solidFill>
                <a:latin typeface="Arial"/>
                <a:ea typeface="Arial"/>
              </a:rPr>
              <a:t>Por ejemplo: docker stop nombre_contenedor o docker stop ID_contenedor.</a:t>
            </a:r>
            <a:endParaRPr b="0" lang="es-AR" sz="1200" spc="-1" strike="noStrike">
              <a:latin typeface="Arial"/>
            </a:endParaRPr>
          </a:p>
          <a:p>
            <a:pPr lvl="1" marL="864000" indent="-324000">
              <a:lnSpc>
                <a:spcPct val="100000"/>
              </a:lnSpc>
              <a:spcBef>
                <a:spcPts val="1134"/>
              </a:spcBef>
              <a:buClr>
                <a:srgbClr val="000000"/>
              </a:buClr>
              <a:buSzPct val="75000"/>
              <a:buFont typeface="Symbol"/>
              <a:buChar char=""/>
              <a:tabLst>
                <a:tab algn="l" pos="0"/>
              </a:tabLst>
            </a:pPr>
            <a:r>
              <a:rPr b="1" i="1" lang="es-AR" sz="1200" spc="-1" strike="noStrike">
                <a:solidFill>
                  <a:srgbClr val="000000"/>
                </a:solidFill>
                <a:latin typeface="Arial"/>
                <a:ea typeface="Arial"/>
              </a:rPr>
              <a:t>docker rm</a:t>
            </a:r>
            <a:r>
              <a:rPr b="0" lang="es-AR" sz="1200" spc="-1" strike="noStrike">
                <a:solidFill>
                  <a:srgbClr val="000000"/>
                </a:solidFill>
                <a:latin typeface="Arial"/>
                <a:ea typeface="Arial"/>
              </a:rPr>
              <a:t>: Elimina uno o varios contenedores. Para eliminar varios contenedores a la vez, se pueden especificar los ID o nombres separados por espacio.</a:t>
            </a:r>
            <a:endParaRPr b="0" lang="es-AR" sz="1200" spc="-1" strike="noStrike">
              <a:latin typeface="Arial"/>
            </a:endParaRPr>
          </a:p>
          <a:p>
            <a:pPr marL="457200" algn="just">
              <a:lnSpc>
                <a:spcPct val="90000"/>
              </a:lnSpc>
              <a:spcBef>
                <a:spcPts val="1134"/>
              </a:spcBef>
              <a:spcAft>
                <a:spcPts val="850"/>
              </a:spcAft>
              <a:buNone/>
              <a:tabLst>
                <a:tab algn="l" pos="0"/>
              </a:tabLst>
            </a:pPr>
            <a:r>
              <a:rPr b="1" lang="es-AR" sz="1200" spc="-1" strike="noStrike">
                <a:solidFill>
                  <a:srgbClr val="000000"/>
                </a:solidFill>
                <a:latin typeface="Arial"/>
                <a:ea typeface="Arial"/>
              </a:rPr>
              <a:t>Gestión de Contenedores</a:t>
            </a:r>
            <a:endParaRPr b="0" lang="es-AR" sz="1200" spc="-1" strike="noStrike">
              <a:latin typeface="Arial"/>
            </a:endParaRPr>
          </a:p>
          <a:p>
            <a:pPr lvl="1" marL="864000" indent="-324000">
              <a:lnSpc>
                <a:spcPct val="100000"/>
              </a:lnSpc>
              <a:spcBef>
                <a:spcPts val="1134"/>
              </a:spcBef>
              <a:buClr>
                <a:srgbClr val="000000"/>
              </a:buClr>
              <a:buSzPct val="75000"/>
              <a:buFont typeface="Symbol"/>
              <a:buChar char=""/>
              <a:tabLst>
                <a:tab algn="l" pos="0"/>
              </a:tabLst>
            </a:pPr>
            <a:r>
              <a:rPr b="1" i="1" lang="es-AR" sz="1200" spc="-1" strike="noStrike">
                <a:solidFill>
                  <a:srgbClr val="000000"/>
                </a:solidFill>
                <a:latin typeface="Arial"/>
                <a:ea typeface="Arial"/>
              </a:rPr>
              <a:t>docker start</a:t>
            </a:r>
            <a:r>
              <a:rPr b="0" lang="es-AR" sz="1200" spc="-1" strike="noStrike">
                <a:solidFill>
                  <a:srgbClr val="000000"/>
                </a:solidFill>
                <a:latin typeface="Arial"/>
                <a:ea typeface="Arial"/>
              </a:rPr>
              <a:t>: Inicia un contenedor detenido previamente. Se especifica el ID o el nombre del contenedor. </a:t>
            </a:r>
            <a:endParaRPr b="0" lang="es-AR" sz="1200" spc="-1" strike="noStrike">
              <a:latin typeface="Arial"/>
            </a:endParaRPr>
          </a:p>
          <a:p>
            <a:pPr lvl="3" marL="1728000" indent="-216000">
              <a:lnSpc>
                <a:spcPct val="100000"/>
              </a:lnSpc>
              <a:spcBef>
                <a:spcPts val="567"/>
              </a:spcBef>
              <a:buClr>
                <a:srgbClr val="000000"/>
              </a:buClr>
              <a:buSzPct val="75000"/>
              <a:buFont typeface="Symbol"/>
              <a:buChar char=""/>
              <a:tabLst>
                <a:tab algn="l" pos="0"/>
              </a:tabLst>
            </a:pPr>
            <a:r>
              <a:rPr b="0" lang="es-AR" sz="1200" spc="-1" strike="noStrike">
                <a:solidFill>
                  <a:srgbClr val="000000"/>
                </a:solidFill>
                <a:latin typeface="Arial"/>
                <a:ea typeface="Arial"/>
              </a:rPr>
              <a:t>Por ejemplo: docker start nombre_contenedor o docker start ID_contenedor.</a:t>
            </a:r>
            <a:endParaRPr b="0" lang="es-AR" sz="1200" spc="-1" strike="noStrike">
              <a:latin typeface="Arial"/>
            </a:endParaRPr>
          </a:p>
          <a:p>
            <a:pPr lvl="1" marL="864000" indent="-324000">
              <a:lnSpc>
                <a:spcPct val="100000"/>
              </a:lnSpc>
              <a:spcBef>
                <a:spcPts val="1134"/>
              </a:spcBef>
              <a:buClr>
                <a:srgbClr val="000000"/>
              </a:buClr>
              <a:buSzPct val="75000"/>
              <a:buFont typeface="Symbol"/>
              <a:buChar char=""/>
              <a:tabLst>
                <a:tab algn="l" pos="0"/>
              </a:tabLst>
            </a:pPr>
            <a:r>
              <a:rPr b="1" i="1" lang="es-AR" sz="1200" spc="-1" strike="noStrike">
                <a:solidFill>
                  <a:srgbClr val="000000"/>
                </a:solidFill>
                <a:latin typeface="Arial"/>
                <a:ea typeface="Arial"/>
              </a:rPr>
              <a:t>docker restart</a:t>
            </a:r>
            <a:r>
              <a:rPr b="0" lang="es-AR" sz="1200" spc="-1" strike="noStrike">
                <a:solidFill>
                  <a:srgbClr val="000000"/>
                </a:solidFill>
                <a:latin typeface="Arial"/>
                <a:ea typeface="Arial"/>
              </a:rPr>
              <a:t>: Reinicia un contenedor en ejecución. Se especifica el ID o el nombre del contenedor. </a:t>
            </a:r>
            <a:endParaRPr b="0" lang="es-AR" sz="1200" spc="-1" strike="noStrike">
              <a:latin typeface="Arial"/>
            </a:endParaRPr>
          </a:p>
          <a:p>
            <a:pPr lvl="3" marL="1728000" indent="-216000">
              <a:lnSpc>
                <a:spcPct val="100000"/>
              </a:lnSpc>
              <a:spcBef>
                <a:spcPts val="567"/>
              </a:spcBef>
              <a:buClr>
                <a:srgbClr val="000000"/>
              </a:buClr>
              <a:buSzPct val="75000"/>
              <a:buFont typeface="Symbol"/>
              <a:buChar char=""/>
              <a:tabLst>
                <a:tab algn="l" pos="0"/>
              </a:tabLst>
            </a:pPr>
            <a:r>
              <a:rPr b="0" lang="es-AR" sz="1200" spc="-1" strike="noStrike">
                <a:solidFill>
                  <a:srgbClr val="000000"/>
                </a:solidFill>
                <a:latin typeface="Arial"/>
                <a:ea typeface="Arial"/>
              </a:rPr>
              <a:t>Por ejemplo: docker restart nombre_contenedor o docker restart ID_contenedor.</a:t>
            </a:r>
            <a:endParaRPr b="0" lang="es-AR" sz="1200" spc="-1" strike="noStrike">
              <a:latin typeface="Arial"/>
            </a:endParaRPr>
          </a:p>
          <a:p>
            <a:pPr lvl="1" marL="864000" indent="-324000">
              <a:lnSpc>
                <a:spcPct val="100000"/>
              </a:lnSpc>
              <a:spcBef>
                <a:spcPts val="1134"/>
              </a:spcBef>
              <a:buClr>
                <a:srgbClr val="000000"/>
              </a:buClr>
              <a:buSzPct val="75000"/>
              <a:buFont typeface="Symbol"/>
              <a:buChar char=""/>
              <a:tabLst>
                <a:tab algn="l" pos="0"/>
              </a:tabLst>
            </a:pPr>
            <a:r>
              <a:rPr b="1" i="1" lang="es-AR" sz="1200" spc="-1" strike="noStrike">
                <a:solidFill>
                  <a:srgbClr val="000000"/>
                </a:solidFill>
                <a:latin typeface="Arial"/>
                <a:ea typeface="Arial"/>
              </a:rPr>
              <a:t>docker pause y docker unpause</a:t>
            </a:r>
            <a:r>
              <a:rPr b="0" lang="es-AR" sz="1200" spc="-1" strike="noStrike">
                <a:solidFill>
                  <a:srgbClr val="000000"/>
                </a:solidFill>
                <a:latin typeface="Arial"/>
                <a:ea typeface="Arial"/>
              </a:rPr>
              <a:t>: Pausa y reanuda un contenedor en ejecución, respectivamente. Estas acciones pueden ser útiles para realizar tareas de mantenimiento sin detener completamente el contenedor.</a:t>
            </a:r>
            <a:endParaRPr b="0" lang="es-AR" sz="1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311760" y="453600"/>
            <a:ext cx="8519040" cy="762120"/>
          </a:xfrm>
          <a:prstGeom prst="rect">
            <a:avLst/>
          </a:prstGeom>
          <a:noFill/>
          <a:ln w="0">
            <a:noFill/>
          </a:ln>
        </p:spPr>
        <p:txBody>
          <a:bodyPr lIns="0" rIns="0" tIns="0" bIns="0" anchor="ctr">
            <a:noAutofit/>
          </a:bodyPr>
          <a:p>
            <a:pPr algn="ctr">
              <a:lnSpc>
                <a:spcPct val="90000"/>
              </a:lnSpc>
              <a:buNone/>
              <a:tabLst>
                <a:tab algn="l" pos="0"/>
              </a:tabLst>
            </a:pPr>
            <a:r>
              <a:rPr b="0" lang="es" sz="4000" spc="-1" strike="noStrike">
                <a:solidFill>
                  <a:srgbClr val="000000"/>
                </a:solidFill>
                <a:latin typeface="Arial"/>
                <a:ea typeface="Arial"/>
              </a:rPr>
              <a:t>Trabajo con Contenedores</a:t>
            </a:r>
            <a:endParaRPr b="0" lang="es-AR" sz="4000" spc="-1" strike="noStrike">
              <a:latin typeface="Arial"/>
            </a:endParaRPr>
          </a:p>
        </p:txBody>
      </p:sp>
      <p:sp>
        <p:nvSpPr>
          <p:cNvPr id="112" name="PlaceHolder 2"/>
          <p:cNvSpPr>
            <a:spLocks noGrp="1"/>
          </p:cNvSpPr>
          <p:nvPr>
            <p:ph/>
          </p:nvPr>
        </p:nvSpPr>
        <p:spPr>
          <a:xfrm>
            <a:off x="311760" y="1459080"/>
            <a:ext cx="8519040" cy="2320920"/>
          </a:xfrm>
          <a:prstGeom prst="rect">
            <a:avLst/>
          </a:prstGeom>
          <a:noFill/>
          <a:ln w="0">
            <a:noFill/>
          </a:ln>
        </p:spPr>
        <p:txBody>
          <a:bodyPr lIns="0" rIns="0" tIns="0" bIns="0" anchor="ctr">
            <a:noAutofit/>
          </a:bodyPr>
          <a:p>
            <a:pPr marL="457200">
              <a:lnSpc>
                <a:spcPct val="90000"/>
              </a:lnSpc>
              <a:spcBef>
                <a:spcPts val="1001"/>
              </a:spcBef>
              <a:buNone/>
              <a:tabLst>
                <a:tab algn="l" pos="0"/>
              </a:tabLst>
            </a:pPr>
            <a:r>
              <a:rPr b="1" lang="es-AR" sz="2000" spc="-1" strike="noStrike">
                <a:solidFill>
                  <a:srgbClr val="000000"/>
                </a:solidFill>
                <a:latin typeface="Arial"/>
                <a:ea typeface="Arial"/>
              </a:rPr>
              <a:t>Mapeo de puertos</a:t>
            </a:r>
            <a:endParaRPr b="0" lang="es-AR" sz="2000" spc="-1" strike="noStrike">
              <a:latin typeface="Arial"/>
            </a:endParaRPr>
          </a:p>
          <a:p>
            <a:pPr marL="457200" algn="just">
              <a:lnSpc>
                <a:spcPct val="90000"/>
              </a:lnSpc>
              <a:spcBef>
                <a:spcPts val="1001"/>
              </a:spcBef>
              <a:buNone/>
              <a:tabLst>
                <a:tab algn="l" pos="0"/>
              </a:tabLst>
            </a:pPr>
            <a:r>
              <a:rPr b="0" lang="es-AR" sz="1500" spc="-1" strike="noStrike">
                <a:solidFill>
                  <a:srgbClr val="000000"/>
                </a:solidFill>
                <a:latin typeface="Arial"/>
                <a:ea typeface="Arial"/>
              </a:rPr>
              <a:t>El mapeo de puertos permite que los servicios dentro de un contenedor sean accesibles desde el sistema host o desde otros contenedores. Cuando una aplicación dentro de un contenedor expone un puerto, se puede asignar un puerto específico en el sistema host al puerto del contenedor. De esta manera, las solicitudes enviadas al puerto del sistema host se redirigen automáticamente al puerto del contenedor. Para realizar el mapeo, se utiliza la opción -p o --publish al ejecutar el comando docker run. </a:t>
            </a:r>
            <a:endParaRPr b="0" lang="es-AR" sz="1500" spc="-1" strike="noStrike">
              <a:latin typeface="Arial"/>
            </a:endParaRPr>
          </a:p>
          <a:p>
            <a:pPr marL="457200" algn="just">
              <a:lnSpc>
                <a:spcPct val="90000"/>
              </a:lnSpc>
              <a:spcBef>
                <a:spcPts val="1001"/>
              </a:spcBef>
              <a:buNone/>
              <a:tabLst>
                <a:tab algn="l" pos="0"/>
              </a:tabLst>
            </a:pPr>
            <a:endParaRPr b="0" lang="es-AR" sz="1500" spc="-1" strike="noStrike">
              <a:latin typeface="Arial"/>
            </a:endParaRPr>
          </a:p>
        </p:txBody>
      </p:sp>
      <p:pic>
        <p:nvPicPr>
          <p:cNvPr id="113" name="" descr=""/>
          <p:cNvPicPr/>
          <p:nvPr/>
        </p:nvPicPr>
        <p:blipFill>
          <a:blip r:embed="rId1"/>
          <a:stretch/>
        </p:blipFill>
        <p:spPr>
          <a:xfrm>
            <a:off x="720000" y="4560480"/>
            <a:ext cx="7920000" cy="119952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534</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es-AR</dc:language>
  <cp:lastModifiedBy/>
  <dcterms:modified xsi:type="dcterms:W3CDTF">2023-08-30T11:45:56Z</dcterms:modified>
  <cp:revision>19</cp:revision>
  <dc:subject/>
  <dc:title/>
</cp:coreProperties>
</file>

<file path=docProps/custom.xml><?xml version="1.0" encoding="utf-8"?>
<Properties xmlns="http://schemas.openxmlformats.org/officeDocument/2006/custom-properties" xmlns:vt="http://schemas.openxmlformats.org/officeDocument/2006/docPropsVTypes"/>
</file>