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EFA9B-A63C-4DBE-AC68-DBFAF7FB2C3B}" v="7" dt="2020-10-13T13:59:39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5" d="100"/>
          <a:sy n="35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'data-1602533247015'!$B$1</c:f>
              <c:strCache>
                <c:ptCount val="1"/>
                <c:pt idx="0">
                  <c:v>app_review_count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'data-1602533247015'!$A$2:$A$11</c:f>
              <c:strCache>
                <c:ptCount val="10"/>
                <c:pt idx="0">
                  <c:v>Angry Birds Rio</c:v>
                </c:pt>
                <c:pt idx="1">
                  <c:v>Candy Crush Saga</c:v>
                </c:pt>
                <c:pt idx="2">
                  <c:v>Clash Royale</c:v>
                </c:pt>
                <c:pt idx="3">
                  <c:v>Geometry Dash Lite</c:v>
                </c:pt>
                <c:pt idx="4">
                  <c:v>Hill Climb Racing</c:v>
                </c:pt>
                <c:pt idx="5">
                  <c:v>Jetpack Joyride</c:v>
                </c:pt>
                <c:pt idx="6">
                  <c:v>My Talking Tom</c:v>
                </c:pt>
                <c:pt idx="7">
                  <c:v>Subway Surfers</c:v>
                </c:pt>
                <c:pt idx="8">
                  <c:v>Temple Run 2</c:v>
                </c:pt>
                <c:pt idx="9">
                  <c:v>Trivia Crack</c:v>
                </c:pt>
              </c:strCache>
            </c:strRef>
          </c:cat>
          <c:val>
            <c:numRef>
              <c:f>'data-1602533247015'!$B$2:$B$11</c:f>
              <c:numCache>
                <c:formatCode>General</c:formatCode>
                <c:ptCount val="10"/>
                <c:pt idx="0">
                  <c:v>170843</c:v>
                </c:pt>
                <c:pt idx="1">
                  <c:v>961794</c:v>
                </c:pt>
                <c:pt idx="2">
                  <c:v>266921</c:v>
                </c:pt>
                <c:pt idx="3">
                  <c:v>370370</c:v>
                </c:pt>
                <c:pt idx="4">
                  <c:v>108183</c:v>
                </c:pt>
                <c:pt idx="5">
                  <c:v>405647</c:v>
                </c:pt>
                <c:pt idx="6">
                  <c:v>123859</c:v>
                </c:pt>
                <c:pt idx="7">
                  <c:v>706110</c:v>
                </c:pt>
                <c:pt idx="8">
                  <c:v>295211</c:v>
                </c:pt>
                <c:pt idx="9">
                  <c:v>393469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88-4C50-9FAD-2C98ADBE4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5994751"/>
        <c:axId val="1714935327"/>
      </c:barChart>
      <c:catAx>
        <c:axId val="1715994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935327"/>
        <c:crosses val="autoZero"/>
        <c:auto val="1"/>
        <c:lblAlgn val="ctr"/>
        <c:lblOffset val="100"/>
        <c:noMultiLvlLbl val="0"/>
      </c:catAx>
      <c:valAx>
        <c:axId val="171493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99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rgbClr val="9BA8B7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app_life</a:t>
            </a:r>
            <a:r>
              <a:rPr lang="en-US" baseline="0"/>
              <a:t> (longevity)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'data-1602533247015'!$A$2:$A$11</c:f>
              <c:strCache>
                <c:ptCount val="10"/>
                <c:pt idx="0">
                  <c:v>Angry Birds Rio</c:v>
                </c:pt>
                <c:pt idx="1">
                  <c:v>Candy Crush Saga</c:v>
                </c:pt>
                <c:pt idx="2">
                  <c:v>Clash Royale</c:v>
                </c:pt>
                <c:pt idx="3">
                  <c:v>Geometry Dash Lite</c:v>
                </c:pt>
                <c:pt idx="4">
                  <c:v>Hill Climb Racing</c:v>
                </c:pt>
                <c:pt idx="5">
                  <c:v>Jetpack Joyride</c:v>
                </c:pt>
                <c:pt idx="6">
                  <c:v>My Talking Tom</c:v>
                </c:pt>
                <c:pt idx="7">
                  <c:v>Subway Surfers</c:v>
                </c:pt>
                <c:pt idx="8">
                  <c:v>Temple Run 2</c:v>
                </c:pt>
                <c:pt idx="9">
                  <c:v>Trivia Crack</c:v>
                </c:pt>
              </c:strCache>
            </c:strRef>
          </c:cat>
          <c:val>
            <c:numRef>
              <c:f>'data-1602533247015'!$F$2:$F$11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6-4967-A435-378749BB6E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48392863"/>
        <c:axId val="351036111"/>
      </c:barChart>
      <c:catAx>
        <c:axId val="348392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36111"/>
        <c:crosses val="autoZero"/>
        <c:auto val="1"/>
        <c:lblAlgn val="ctr"/>
        <c:lblOffset val="100"/>
        <c:noMultiLvlLbl val="0"/>
      </c:catAx>
      <c:valAx>
        <c:axId val="35103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392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rgbClr val="9BA8B7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'Games' Apps per install_count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'data-1602533247015'!$A$9</c:f>
              <c:strCache>
                <c:ptCount val="1"/>
                <c:pt idx="0">
                  <c:v>Subway Surfers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'data-1602533247015'!$K$9</c:f>
              <c:numCache>
                <c:formatCode>#,##0</c:formatCode>
                <c:ptCount val="1"/>
                <c:pt idx="0">
                  <c:v>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E-4296-9EA8-1C1098F4FBB9}"/>
            </c:ext>
          </c:extLst>
        </c:ser>
        <c:ser>
          <c:idx val="1"/>
          <c:order val="1"/>
          <c:tx>
            <c:strRef>
              <c:f>'data-1602533247015'!$A$2</c:f>
              <c:strCache>
                <c:ptCount val="1"/>
                <c:pt idx="0">
                  <c:v>Angry Birds Rio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'data-1602533247015'!$K$2</c:f>
              <c:numCache>
                <c:formatCode>#,##0</c:formatCode>
                <c:ptCount val="1"/>
                <c:pt idx="0">
                  <c:v>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DE-4296-9EA8-1C1098F4FBB9}"/>
            </c:ext>
          </c:extLst>
        </c:ser>
        <c:ser>
          <c:idx val="2"/>
          <c:order val="2"/>
          <c:tx>
            <c:strRef>
              <c:f>'data-1602533247015'!$A$5</c:f>
              <c:strCache>
                <c:ptCount val="1"/>
                <c:pt idx="0">
                  <c:v>Geometry Dash Lite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'data-1602533247015'!$K$5</c:f>
              <c:numCache>
                <c:formatCode>#,##0</c:formatCode>
                <c:ptCount val="1"/>
                <c:pt idx="0">
                  <c:v>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DE-4296-9EA8-1C1098F4FBB9}"/>
            </c:ext>
          </c:extLst>
        </c:ser>
        <c:ser>
          <c:idx val="3"/>
          <c:order val="3"/>
          <c:tx>
            <c:strRef>
              <c:f>'data-1602533247015'!$A$10</c:f>
              <c:strCache>
                <c:ptCount val="1"/>
                <c:pt idx="0">
                  <c:v>Temple Run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'data-1602533247015'!$K$10</c:f>
              <c:numCache>
                <c:formatCode>#,##0</c:formatCode>
                <c:ptCount val="1"/>
                <c:pt idx="0">
                  <c:v>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DE-4296-9EA8-1C1098F4FBB9}"/>
            </c:ext>
          </c:extLst>
        </c:ser>
        <c:ser>
          <c:idx val="4"/>
          <c:order val="4"/>
          <c:tx>
            <c:strRef>
              <c:f>'data-1602533247015'!$A$6</c:f>
              <c:strCache>
                <c:ptCount val="1"/>
                <c:pt idx="0">
                  <c:v>Hill Climb Racing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'data-1602533247015'!$K$6</c:f>
              <c:numCache>
                <c:formatCode>#,##0</c:formatCode>
                <c:ptCount val="1"/>
                <c:pt idx="0">
                  <c:v>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DE-4296-9EA8-1C1098F4FBB9}"/>
            </c:ext>
          </c:extLst>
        </c:ser>
        <c:ser>
          <c:idx val="5"/>
          <c:order val="5"/>
          <c:tx>
            <c:strRef>
              <c:f>'data-1602533247015'!$A$3</c:f>
              <c:strCache>
                <c:ptCount val="1"/>
                <c:pt idx="0">
                  <c:v>Candy Crush Saga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'data-1602533247015'!$K$3</c:f>
              <c:numCache>
                <c:formatCode>#,##0</c:formatCode>
                <c:ptCount val="1"/>
                <c:pt idx="0">
                  <c:v>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DE-4296-9EA8-1C1098F4FBB9}"/>
            </c:ext>
          </c:extLst>
        </c:ser>
        <c:ser>
          <c:idx val="6"/>
          <c:order val="6"/>
          <c:tx>
            <c:strRef>
              <c:f>'data-1602533247015'!$A$11</c:f>
              <c:strCache>
                <c:ptCount val="1"/>
                <c:pt idx="0">
                  <c:v>Trivia Crack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'data-1602533247015'!$K$11</c:f>
              <c:numCache>
                <c:formatCode>#,##0</c:formatCode>
                <c:ptCount val="1"/>
                <c:pt idx="0">
                  <c:v>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DE-4296-9EA8-1C1098F4FBB9}"/>
            </c:ext>
          </c:extLst>
        </c:ser>
        <c:ser>
          <c:idx val="7"/>
          <c:order val="7"/>
          <c:tx>
            <c:strRef>
              <c:f>'data-1602533247015'!$A$8</c:f>
              <c:strCache>
                <c:ptCount val="1"/>
                <c:pt idx="0">
                  <c:v>My Talking Tom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'data-1602533247015'!$K$8</c:f>
              <c:numCache>
                <c:formatCode>#,##0</c:formatCode>
                <c:ptCount val="1"/>
                <c:pt idx="0">
                  <c:v>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4DE-4296-9EA8-1C1098F4FBB9}"/>
            </c:ext>
          </c:extLst>
        </c:ser>
        <c:ser>
          <c:idx val="8"/>
          <c:order val="8"/>
          <c:tx>
            <c:strRef>
              <c:f>'data-1602533247015'!$A$7</c:f>
              <c:strCache>
                <c:ptCount val="1"/>
                <c:pt idx="0">
                  <c:v>Jetpack Joyride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'data-1602533247015'!$K$7</c:f>
              <c:numCache>
                <c:formatCode>#,##0</c:formatCode>
                <c:ptCount val="1"/>
                <c:pt idx="0">
                  <c:v>100000000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DE-4296-9EA8-1C1098F4FBB9}"/>
            </c:ext>
          </c:extLst>
        </c:ser>
        <c:ser>
          <c:idx val="9"/>
          <c:order val="9"/>
          <c:tx>
            <c:strRef>
              <c:f>'data-1602533247015'!$A$17</c:f>
              <c:strCache>
                <c:ptCount val="1"/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'data-1602533247015'!$K$1</c:f>
              <c:strCache>
                <c:ptCount val="1"/>
                <c:pt idx="0">
                  <c:v>install_count</c:v>
                </c:pt>
              </c:strCache>
            </c:strRef>
          </c:cat>
          <c:val>
            <c:numRef>
              <c:f>'data-1602533247015'!$K$17</c:f>
              <c:numCache>
                <c:formatCode>#,##0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9-64DE-4296-9EA8-1C1098F4FB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4594927"/>
        <c:axId val="2049342415"/>
      </c:barChart>
      <c:catAx>
        <c:axId val="203459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342415"/>
        <c:crosses val="autoZero"/>
        <c:auto val="1"/>
        <c:lblAlgn val="ctr"/>
        <c:lblOffset val="100"/>
        <c:noMultiLvlLbl val="0"/>
      </c:catAx>
      <c:valAx>
        <c:axId val="20493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59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Trader: </a:t>
            </a:r>
            <a:r>
              <a:rPr lang="en-US" sz="4900" dirty="0"/>
              <a:t>an analysis of apple &amp; play store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Team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pepper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3559-6301-4F65-BD89-D4AE346E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sz="3200" dirty="0"/>
              <a:t>to inform Top 10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57CD-B545-47E2-8D77-83E2836A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common to both apple and play</a:t>
            </a:r>
            <a:br>
              <a:rPr lang="en-US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 &gt; 4.0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count &gt; 100000 across both app stores and cross referenced this where play store install counts &gt; 100M; install data was not available in the apple store table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1D1C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free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1D1C1D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70286C-A54F-4FBE-9BAE-B747FE464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261425"/>
              </p:ext>
            </p:extLst>
          </p:nvPr>
        </p:nvGraphicFramePr>
        <p:xfrm>
          <a:off x="359228" y="220614"/>
          <a:ext cx="5736772" cy="296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2EF83B-D9B3-4645-8E28-C8C062160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961947"/>
              </p:ext>
            </p:extLst>
          </p:nvPr>
        </p:nvGraphicFramePr>
        <p:xfrm>
          <a:off x="6418729" y="220614"/>
          <a:ext cx="5612947" cy="296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9300F8C-CE6D-4BE6-962A-14C4DA44F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350788"/>
              </p:ext>
            </p:extLst>
          </p:nvPr>
        </p:nvGraphicFramePr>
        <p:xfrm>
          <a:off x="1393371" y="3184213"/>
          <a:ext cx="9405258" cy="327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551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417BC25-8B65-4EA7-BC02-04C40487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786383"/>
            <a:ext cx="3748657" cy="107827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apps</a:t>
            </a:r>
            <a:br>
              <a:rPr lang="en-US" dirty="0"/>
            </a:br>
            <a:r>
              <a:rPr lang="en-US" dirty="0"/>
              <a:t>ROI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FA8EBF6-8F24-44D1-9357-A9DD36BC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376" y="2182438"/>
            <a:ext cx="3748657" cy="41645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Angry Birds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Candy Crush Saga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Clash Royale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Geometry Dash 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Hill Climb Racing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Jetpack Joyride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 Talking Tom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Subway Surfers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Temple Run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Trivia Crack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337319-7793-4231-8333-D7EDE7A00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02709"/>
              </p:ext>
            </p:extLst>
          </p:nvPr>
        </p:nvGraphicFramePr>
        <p:xfrm>
          <a:off x="5458984" y="817755"/>
          <a:ext cx="5928345" cy="52848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39505">
                  <a:extLst>
                    <a:ext uri="{9D8B030D-6E8A-4147-A177-3AD203B41FA5}">
                      <a16:colId xmlns:a16="http://schemas.microsoft.com/office/drawing/2014/main" val="2981992617"/>
                    </a:ext>
                  </a:extLst>
                </a:gridCol>
                <a:gridCol w="2788840">
                  <a:extLst>
                    <a:ext uri="{9D8B030D-6E8A-4147-A177-3AD203B41FA5}">
                      <a16:colId xmlns:a16="http://schemas.microsoft.com/office/drawing/2014/main" val="1422274171"/>
                    </a:ext>
                  </a:extLst>
                </a:gridCol>
              </a:tblGrid>
              <a:tr h="314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Year 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194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Revenue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    300,000.00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1363699109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Expenses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  (112,000.00)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022307632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Profit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    188,000.00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115419893"/>
                  </a:ext>
                </a:extLst>
              </a:tr>
              <a:tr h="356206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1829373981"/>
                  </a:ext>
                </a:extLst>
              </a:tr>
              <a:tr h="3140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</a:rPr>
                        <a:t>Years 2-10 (108 </a:t>
                      </a:r>
                      <a:r>
                        <a:rPr lang="en-US" sz="1700" b="1" u="none" strike="noStrike" dirty="0" err="1">
                          <a:effectLst/>
                        </a:rPr>
                        <a:t>mo</a:t>
                      </a:r>
                      <a:r>
                        <a:rPr lang="en-US" sz="1700" b="1" u="none" strike="noStrike" dirty="0">
                          <a:effectLst/>
                        </a:rPr>
                        <a:t>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30239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Revenue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3,240,000.00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866112492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Expenses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  (108,000.00)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1136149314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Profit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3,132,000.00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49025870"/>
                  </a:ext>
                </a:extLst>
              </a:tr>
              <a:tr h="28186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2089037894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Total Profit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 $        3,320,000.00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62084144"/>
                  </a:ext>
                </a:extLst>
              </a:tr>
              <a:tr h="28186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309652653"/>
                  </a:ext>
                </a:extLst>
              </a:tr>
              <a:tr h="28186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998781822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Investment Gain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$3,100,00.00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1917635157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ROI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1409.09%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81866431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Annualized ROI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31.08%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1329095245"/>
                  </a:ext>
                </a:extLst>
              </a:tr>
              <a:tr h="314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Investment Length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10 Years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2" marR="9292" marT="9292" marB="0" anchor="b"/>
                </a:tc>
                <a:extLst>
                  <a:ext uri="{0D108BD9-81ED-4DB2-BD59-A6C34878D82A}">
                    <a16:rowId xmlns:a16="http://schemas.microsoft.com/office/drawing/2014/main" val="396638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4 File Sharing Questions Every MSP Should be Ready to Answer – Channel  Futures">
            <a:extLst>
              <a:ext uri="{FF2B5EF4-FFF2-40B4-BE49-F238E27FC236}">
                <a16:creationId xmlns:a16="http://schemas.microsoft.com/office/drawing/2014/main" id="{F2B2B90D-C6EE-4E81-B6E3-B2454461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3" y="676706"/>
            <a:ext cx="6165706" cy="46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6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8AE73-A9D9-4CAF-B0A1-1D06122A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34770"/>
              </p:ext>
            </p:extLst>
          </p:nvPr>
        </p:nvGraphicFramePr>
        <p:xfrm>
          <a:off x="896470" y="2169458"/>
          <a:ext cx="9914964" cy="2790912"/>
        </p:xfrm>
        <a:graphic>
          <a:graphicData uri="http://schemas.openxmlformats.org/drawingml/2006/table">
            <a:tbl>
              <a:tblPr/>
              <a:tblGrid>
                <a:gridCol w="1600252">
                  <a:extLst>
                    <a:ext uri="{9D8B030D-6E8A-4147-A177-3AD203B41FA5}">
                      <a16:colId xmlns:a16="http://schemas.microsoft.com/office/drawing/2014/main" val="285811952"/>
                    </a:ext>
                  </a:extLst>
                </a:gridCol>
                <a:gridCol w="1996191">
                  <a:extLst>
                    <a:ext uri="{9D8B030D-6E8A-4147-A177-3AD203B41FA5}">
                      <a16:colId xmlns:a16="http://schemas.microsoft.com/office/drawing/2014/main" val="111451095"/>
                    </a:ext>
                  </a:extLst>
                </a:gridCol>
                <a:gridCol w="1468273">
                  <a:extLst>
                    <a:ext uri="{9D8B030D-6E8A-4147-A177-3AD203B41FA5}">
                      <a16:colId xmlns:a16="http://schemas.microsoft.com/office/drawing/2014/main" val="2495700447"/>
                    </a:ext>
                  </a:extLst>
                </a:gridCol>
                <a:gridCol w="1253806">
                  <a:extLst>
                    <a:ext uri="{9D8B030D-6E8A-4147-A177-3AD203B41FA5}">
                      <a16:colId xmlns:a16="http://schemas.microsoft.com/office/drawing/2014/main" val="2213470259"/>
                    </a:ext>
                  </a:extLst>
                </a:gridCol>
                <a:gridCol w="1121826">
                  <a:extLst>
                    <a:ext uri="{9D8B030D-6E8A-4147-A177-3AD203B41FA5}">
                      <a16:colId xmlns:a16="http://schemas.microsoft.com/office/drawing/2014/main" val="642007007"/>
                    </a:ext>
                  </a:extLst>
                </a:gridCol>
                <a:gridCol w="1352790">
                  <a:extLst>
                    <a:ext uri="{9D8B030D-6E8A-4147-A177-3AD203B41FA5}">
                      <a16:colId xmlns:a16="http://schemas.microsoft.com/office/drawing/2014/main" val="2662250630"/>
                    </a:ext>
                  </a:extLst>
                </a:gridCol>
                <a:gridCol w="1121826">
                  <a:extLst>
                    <a:ext uri="{9D8B030D-6E8A-4147-A177-3AD203B41FA5}">
                      <a16:colId xmlns:a16="http://schemas.microsoft.com/office/drawing/2014/main" val="2658235928"/>
                    </a:ext>
                  </a:extLst>
                </a:gridCol>
              </a:tblGrid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app_review_count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avg_app_rating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avg_app_life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play_genre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install_count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3690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Angry Birds Rio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75335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Candy Crush Saga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961794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12879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Royale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266921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92714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370370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Arcade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62953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 Climb Racing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85320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Jetpack Joyride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405647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620853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Talking Tom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77071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Subway Surfers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26445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Temple Run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295211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37524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Trivia Crack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Trivia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67677"/>
                  </a:ext>
                </a:extLst>
              </a:tr>
              <a:tr h="2325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626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D767C7-E7CC-4118-ABF1-C064A2434B0D}"/>
              </a:ext>
            </a:extLst>
          </p:cNvPr>
          <p:cNvSpPr txBox="1"/>
          <p:nvPr/>
        </p:nvSpPr>
        <p:spPr>
          <a:xfrm>
            <a:off x="896470" y="645459"/>
            <a:ext cx="1798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115292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{77FE8AC8-FBB7-4FF7-8E32-88C77D089887}tf56160789_win32</Template>
  <TotalTime>0</TotalTime>
  <Words>303</Words>
  <Application>Microsoft Office PowerPoint</Application>
  <PresentationFormat>Widescreen</PresentationFormat>
  <Paragraphs>129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APP Trader: an analysis of apple &amp; play store app </vt:lpstr>
      <vt:lpstr>Criteria to inform Top 10 apps</vt:lpstr>
      <vt:lpstr>PowerPoint Presentation</vt:lpstr>
      <vt:lpstr>Top 10 apps ROI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2020-10-13T13:21:16Z</dcterms:created>
  <dcterms:modified xsi:type="dcterms:W3CDTF">2020-10-13T13:59:43Z</dcterms:modified>
</cp:coreProperties>
</file>