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857" r:id="rId1"/>
  </p:sldMasterIdLst>
  <p:notesMasterIdLst>
    <p:notesMasterId r:id="rId16"/>
  </p:notesMasterIdLst>
  <p:sldIdLst>
    <p:sldId id="256" r:id="rId2"/>
    <p:sldId id="267" r:id="rId3"/>
    <p:sldId id="269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8" r:id="rId14"/>
    <p:sldId id="266" r:id="rId1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-66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13261389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WhatsApp#cite_note-82" TargetMode="External"/><Relationship Id="rId13" Type="http://schemas.openxmlformats.org/officeDocument/2006/relationships/hyperlink" Target="https://en.wikipedia.org/wiki/WhatsApp#cite_note-83" TargetMode="External"/><Relationship Id="rId3" Type="http://schemas.openxmlformats.org/officeDocument/2006/relationships/hyperlink" Target="https://en.wikipedia.org/wiki/WhatsApp#cite_note-Metz-2016-04-05-11" TargetMode="External"/><Relationship Id="rId7" Type="http://schemas.openxmlformats.org/officeDocument/2006/relationships/hyperlink" Target="https://en.wikipedia.org/wiki/Double_Ratchet_Algorithm" TargetMode="External"/><Relationship Id="rId12" Type="http://schemas.openxmlformats.org/officeDocument/2006/relationships/hyperlink" Target="https://en.wikipedia.org/wiki/GPLv3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en.wikipedia.org/wiki/WhatsApp#cite_note-white-paper-81" TargetMode="External"/><Relationship Id="rId11" Type="http://schemas.openxmlformats.org/officeDocument/2006/relationships/hyperlink" Target="https://en.wikipedia.org/wiki/Open-source_software" TargetMode="External"/><Relationship Id="rId5" Type="http://schemas.openxmlformats.org/officeDocument/2006/relationships/hyperlink" Target="https://en.wikipedia.org/wiki/White_paper" TargetMode="External"/><Relationship Id="rId10" Type="http://schemas.openxmlformats.org/officeDocument/2006/relationships/hyperlink" Target="https://en.wikipedia.org/wiki/Library_%28computing%29" TargetMode="External"/><Relationship Id="rId4" Type="http://schemas.openxmlformats.org/officeDocument/2006/relationships/hyperlink" Target="https://en.wikipedia.org/wiki/WhatsApp#cite_note-80" TargetMode="External"/><Relationship Id="rId9" Type="http://schemas.openxmlformats.org/officeDocument/2006/relationships/hyperlink" Target="https://en.wikipedia.org/wiki/Secure_Real-time_Transport_Protocol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362614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2" name="Shape 1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958515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http://abcnews.go.com/Technology/michigan-police-cellphone-data-extraction-devices-aclu-objects/story?id=13428178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73674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April 5, 2016, WhatsApp and Open Whisper Systems announced that they had finished adding end-to-end encryption to "every form of communication" on WhatsApp, and that users could now verify each others' keys.</a:t>
            </a:r>
            <a:r>
              <a:rPr lang="en-US" sz="1100" u="none" strike="noStrike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[11]</a:t>
            </a:r>
            <a:r>
              <a:rPr lang="en-US" sz="1100" u="none" strike="noStrike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[80]</a:t>
            </a:r>
            <a:r>
              <a:rPr lang="en-US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According to a </a:t>
            </a:r>
            <a:r>
              <a:rPr lang="en-US" sz="11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White paper"/>
              </a:rPr>
              <a:t>white paper</a:t>
            </a:r>
            <a:r>
              <a:rPr lang="en-US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that was released along with the announcement, WhatsApp messages are encrypted with the Signal Protocol,</a:t>
            </a:r>
            <a:r>
              <a:rPr lang="en-US" sz="1100" u="none" strike="noStrike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[81]</a:t>
            </a:r>
            <a:r>
              <a:rPr lang="en-US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which combines the </a:t>
            </a:r>
            <a:r>
              <a:rPr lang="en-US" sz="11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 tooltip="Double Ratchet Algorithm"/>
              </a:rPr>
              <a:t>Double Ratchet Algorithm</a:t>
            </a:r>
            <a:r>
              <a:rPr lang="en-US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prekeys</a:t>
            </a:r>
            <a:r>
              <a:rPr lang="en-US" sz="11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a 3-DH handshake.</a:t>
            </a:r>
            <a:r>
              <a:rPr lang="en-US" sz="1100" u="none" strike="noStrike" kern="1200" baseline="300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/>
              </a:rPr>
              <a:t>[82]</a:t>
            </a:r>
            <a:r>
              <a:rPr lang="en-US" sz="11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WhatsApp calls are encrypted with </a:t>
            </a:r>
            <a:r>
              <a:rPr lang="en-US" sz="1100" u="none" strike="noStrike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9" tooltip="Secure Real-time Transport Protocol"/>
              </a:rPr>
              <a:t>SRTP</a:t>
            </a:r>
            <a:r>
              <a:rPr lang="en-US" sz="11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all client-server communications are "layered within a separate encrypted channel".</a:t>
            </a:r>
            <a:r>
              <a:rPr lang="en-US" sz="1100" u="none" strike="noStrike" kern="1200" baseline="300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[81]</a:t>
            </a:r>
            <a:r>
              <a:rPr lang="en-US" sz="11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The Signal Protocol </a:t>
            </a:r>
            <a:r>
              <a:rPr lang="en-US" sz="1100" u="none" strike="noStrike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0" tooltip="Library (computing)"/>
              </a:rPr>
              <a:t>library</a:t>
            </a:r>
            <a:r>
              <a:rPr lang="en-US" sz="11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used by WhatsApp is </a:t>
            </a:r>
            <a:r>
              <a:rPr lang="en-US" sz="1100" u="none" strike="noStrike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1" tooltip="Open-source software"/>
              </a:rPr>
              <a:t>open-source</a:t>
            </a:r>
            <a:r>
              <a:rPr lang="en-US" sz="11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 published under the </a:t>
            </a:r>
            <a:r>
              <a:rPr lang="en-US" sz="1100" u="none" strike="noStrike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2" tooltip="GPLv3"/>
              </a:rPr>
              <a:t>GPLv3</a:t>
            </a:r>
            <a:r>
              <a:rPr lang="en-US" sz="11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license.</a:t>
            </a:r>
            <a:r>
              <a:rPr lang="en-US" sz="1100" u="none" strike="noStrike" kern="1200" baseline="300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[81]</a:t>
            </a:r>
            <a:r>
              <a:rPr lang="en-US" sz="1100" u="none" strike="noStrike" kern="1200" baseline="300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3"/>
              </a:rPr>
              <a:t>[83]</a:t>
            </a:r>
            <a:endParaRPr/>
          </a:p>
        </p:txBody>
      </p:sp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944842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577589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Government is very sad </a:t>
            </a:r>
            <a:r>
              <a:rPr lang="en-US" dirty="0" smtClean="0">
                <a:sym typeface="Wingdings" panose="05000000000000000000" pitchFamily="2" charset="2"/>
              </a:rPr>
              <a:t>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54542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A privacy statement from apple to its customers breaking down the requests it receives from the government</a:t>
            </a:r>
          </a:p>
        </p:txBody>
      </p:sp>
    </p:spTree>
    <p:extLst>
      <p:ext uri="{BB962C8B-B14F-4D97-AF65-F5344CB8AC3E}">
        <p14:creationId xmlns:p14="http://schemas.microsoft.com/office/powerpoint/2010/main" val="16226923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445197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0" i="0" u="none" strike="noStrike" cap="none" dirty="0" smtClean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Apple provided cloud info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052311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15817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569617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28875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52548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5137044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1719699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85574561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10835005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48628909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32601507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761758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31789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12277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44606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84529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44467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55018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58666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28329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84755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758043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8" r:id="rId1"/>
    <p:sldLayoutId id="2147483859" r:id="rId2"/>
    <p:sldLayoutId id="2147483860" r:id="rId3"/>
    <p:sldLayoutId id="2147483861" r:id="rId4"/>
    <p:sldLayoutId id="2147483862" r:id="rId5"/>
    <p:sldLayoutId id="2147483863" r:id="rId6"/>
    <p:sldLayoutId id="2147483864" r:id="rId7"/>
    <p:sldLayoutId id="2147483865" r:id="rId8"/>
    <p:sldLayoutId id="2147483866" r:id="rId9"/>
    <p:sldLayoutId id="2147483867" r:id="rId10"/>
    <p:sldLayoutId id="2147483868" r:id="rId11"/>
    <p:sldLayoutId id="2147483869" r:id="rId12"/>
    <p:sldLayoutId id="2147483870" r:id="rId13"/>
    <p:sldLayoutId id="2147483871" r:id="rId14"/>
    <p:sldLayoutId id="2147483872" r:id="rId15"/>
    <p:sldLayoutId id="2147483873" r:id="rId16"/>
    <p:sldLayoutId id="2147483874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subTitle" idx="1"/>
          </p:nvPr>
        </p:nvSpPr>
        <p:spPr>
          <a:xfrm>
            <a:off x="1699491" y="5320000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Brooke Guajardo &amp; Patrick Lane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Cellebrite’s Involvement </a:t>
            </a:r>
            <a:endParaRPr lang="en-US" sz="4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Shape 130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ct val="100000"/>
              <a:buFont typeface="Arial"/>
            </a:pPr>
            <a:r>
              <a:rPr lang="en-US" sz="3200" dirty="0" smtClean="0"/>
              <a:t>At first and currently denies involvement</a:t>
            </a:r>
          </a:p>
          <a:p>
            <a:pPr>
              <a:spcBef>
                <a:spcPts val="0"/>
              </a:spcBef>
              <a:buClr>
                <a:schemeClr val="dk1"/>
              </a:buClr>
              <a:buSzPct val="100000"/>
              <a:buFont typeface="Arial"/>
            </a:pPr>
            <a:r>
              <a:rPr lang="en-US" sz="3200" dirty="0" smtClean="0"/>
              <a:t>Sun Corp. stock rose </a:t>
            </a:r>
            <a:r>
              <a:rPr lang="en-US" sz="3200" dirty="0"/>
              <a:t>(</a:t>
            </a:r>
            <a:r>
              <a:rPr lang="en-US" sz="3200" dirty="0" smtClean="0"/>
              <a:t>9.8%) March 31, day of FBI announcement. </a:t>
            </a:r>
            <a:r>
              <a:rPr lang="en-US" sz="3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Weird 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right</a:t>
            </a:r>
            <a:r>
              <a:rPr lang="en-US" sz="3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</a:p>
          <a:p>
            <a:pPr>
              <a:spcBef>
                <a:spcPts val="0"/>
              </a:spcBef>
              <a:buClr>
                <a:schemeClr val="dk1"/>
              </a:buClr>
              <a:buSzPct val="100000"/>
              <a:buFont typeface="Arial"/>
            </a:pPr>
            <a:endParaRPr lang="en-US"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title"/>
          </p:nvPr>
        </p:nvSpPr>
        <p:spPr>
          <a:xfrm>
            <a:off x="376825" y="457200"/>
            <a:ext cx="4395000" cy="1600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“No comment”</a:t>
            </a:r>
          </a:p>
        </p:txBody>
      </p:sp>
      <p:sp>
        <p:nvSpPr>
          <p:cNvPr id="137" name="Shape 137"/>
          <p:cNvSpPr txBox="1">
            <a:spLocks noGrp="1"/>
          </p:cNvSpPr>
          <p:nvPr>
            <p:ph idx="1"/>
          </p:nvPr>
        </p:nvSpPr>
        <p:spPr>
          <a:xfrm>
            <a:off x="376825" y="2242050"/>
            <a:ext cx="3127500" cy="4248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Cellebrite CEO said that they would not comment on their client’s information.</a:t>
            </a:r>
            <a:endParaRPr dirty="0"/>
          </a:p>
        </p:txBody>
      </p:sp>
      <p:pic>
        <p:nvPicPr>
          <p:cNvPr id="138" name="Shape 1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2400" y="3055950"/>
            <a:ext cx="8229600" cy="428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Shape 139"/>
          <p:cNvPicPr preferRelativeResize="0"/>
          <p:nvPr/>
        </p:nvPicPr>
        <p:blipFill rotWithShape="1">
          <a:blip r:embed="rId4">
            <a:alphaModFix/>
          </a:blip>
          <a:srcRect l="910" r="1233" b="49474"/>
          <a:stretch/>
        </p:blipFill>
        <p:spPr>
          <a:xfrm>
            <a:off x="3962399" y="0"/>
            <a:ext cx="8229599" cy="32065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 dirty="0" smtClean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Cellebrite UFED (Touch)</a:t>
            </a:r>
            <a:endParaRPr lang="en-US" sz="4400" b="0" i="0" u="none" strike="noStrike" cap="none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28022" t="26291" r="28411" b="29880"/>
          <a:stretch/>
        </p:blipFill>
        <p:spPr>
          <a:xfrm>
            <a:off x="1280158" y="1412815"/>
            <a:ext cx="9353007" cy="5292786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897675" cy="744583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Cellebrite UFED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type="pic" idx="1"/>
          </p:nvPr>
        </p:nvPicPr>
        <p:blipFill rotWithShape="1">
          <a:blip r:embed="rId3"/>
          <a:srcRect l="27323" t="25164" r="27684" b="29083"/>
          <a:stretch/>
        </p:blipFill>
        <p:spPr>
          <a:xfrm>
            <a:off x="3682913" y="1332411"/>
            <a:ext cx="8145024" cy="4659086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179474" y="1332411"/>
            <a:ext cx="3129783" cy="489421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 2008 Michigan State Troopers were accused of using DEDs.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Were in fact using Cellebrite UFED devices.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Said it would cost $544,000 to give the public that information.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Punks.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1168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Ripple </a:t>
            </a:r>
            <a:r>
              <a:rPr lang="en-US" sz="44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Effect (Possibly Legal Implications)</a:t>
            </a:r>
            <a:endParaRPr lang="en-US" sz="4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Shape 151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Whatsapp</a:t>
            </a:r>
            <a:r>
              <a:rPr lang="en-US" sz="2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!</a:t>
            </a:r>
          </a:p>
          <a:p>
            <a:pPr lvl="1"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Implemented End to End encryption</a:t>
            </a:r>
            <a:endParaRPr lang="en-US" sz="2400" b="0" i="0" u="none" strike="noStrike" cap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Justice Department in New York is still pursing Apple in court</a:t>
            </a:r>
          </a:p>
          <a:p>
            <a:pPr lvl="1"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Related to a drug case</a:t>
            </a:r>
          </a:p>
          <a:p>
            <a:pPr lvl="1"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Even though FBI used Cellebrite</a:t>
            </a:r>
          </a:p>
          <a:p>
            <a:pPr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However on Feb 28 2016, a Magistrate Judge declared using All Writs Act (of 1789) 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was allowing the government to inflate its authority to use the Act to force Apple to extract data from a seized IPhone.</a:t>
            </a:r>
            <a:endParaRPr lang="en-US"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Cellebrite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Founded in Petah </a:t>
            </a:r>
            <a:r>
              <a:rPr lang="en-US" dirty="0" err="1" smtClean="0"/>
              <a:t>Tikva</a:t>
            </a:r>
            <a:r>
              <a:rPr lang="en-US" dirty="0" smtClean="0"/>
              <a:t>, Israel 1999</a:t>
            </a:r>
          </a:p>
          <a:p>
            <a:r>
              <a:rPr lang="en-US" dirty="0" smtClean="0"/>
              <a:t>Cellebrite Mobile Forensics est. 2007</a:t>
            </a:r>
          </a:p>
          <a:p>
            <a:r>
              <a:rPr lang="en-US" dirty="0" smtClean="0"/>
              <a:t>Two Branches Currently</a:t>
            </a:r>
          </a:p>
          <a:p>
            <a:pPr lvl="1"/>
            <a:r>
              <a:rPr lang="en-US" dirty="0" smtClean="0"/>
              <a:t>Cellebrite wireless carriers and retailers</a:t>
            </a:r>
          </a:p>
          <a:p>
            <a:pPr lvl="1"/>
            <a:r>
              <a:rPr lang="en-US" dirty="0" smtClean="0"/>
              <a:t>Mobile forensics products</a:t>
            </a:r>
          </a:p>
          <a:p>
            <a:pPr lvl="2"/>
            <a:r>
              <a:rPr lang="en-US" dirty="0" smtClean="0"/>
              <a:t>DEDs (Data extraction devices)</a:t>
            </a:r>
          </a:p>
          <a:p>
            <a:pPr lvl="2"/>
            <a:r>
              <a:rPr lang="en-US" dirty="0" smtClean="0"/>
              <a:t>UFEDs (Universal forensic extraction device)</a:t>
            </a:r>
            <a:endParaRPr lang="en-US" dirty="0"/>
          </a:p>
          <a:p>
            <a:r>
              <a:rPr lang="en-US" dirty="0" smtClean="0"/>
              <a:t>Parent Company is Japan’s Sun Corporation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723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Apple V FBI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Where we started noticing Cellebrite</a:t>
            </a:r>
          </a:p>
          <a:p>
            <a:r>
              <a:rPr lang="en-US" dirty="0" smtClean="0"/>
              <a:t>But where did Apple v FBI begin?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2748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IOS 8</a:t>
            </a:r>
          </a:p>
        </p:txBody>
      </p:sp>
      <p:sp>
        <p:nvSpPr>
          <p:cNvPr id="91" name="Shape 91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September </a:t>
            </a:r>
            <a:r>
              <a:rPr lang="en-US" sz="2400" b="0" i="0" u="none" strike="noStrike" cap="none" dirty="0">
                <a:solidFill>
                  <a:schemeClr val="tx1"/>
                </a:solidFill>
                <a:ea typeface="Calibri"/>
                <a:cs typeface="Calibri"/>
                <a:sym typeface="Calibri"/>
              </a:rPr>
              <a:t>201</a:t>
            </a:r>
            <a:r>
              <a:rPr lang="en-US" sz="2400" dirty="0">
                <a:solidFill>
                  <a:schemeClr val="tx1"/>
                </a:solidFill>
              </a:rPr>
              <a:t>4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chemeClr val="tx1"/>
                </a:solidFill>
                <a:ea typeface="Calibri"/>
                <a:cs typeface="Calibri"/>
                <a:sym typeface="Calibri"/>
              </a:rPr>
              <a:t>Before </a:t>
            </a:r>
            <a:r>
              <a:rPr lang="en-US" sz="2400" dirty="0">
                <a:solidFill>
                  <a:schemeClr val="tx1"/>
                </a:solidFill>
              </a:rPr>
              <a:t>IOS8, the government</a:t>
            </a:r>
            <a:r>
              <a:rPr lang="en-US" sz="2400" b="0" i="0" u="none" strike="noStrike" cap="none" dirty="0">
                <a:solidFill>
                  <a:schemeClr val="tx1"/>
                </a:solidFill>
                <a:ea typeface="Calibri"/>
                <a:cs typeface="Calibri"/>
                <a:sym typeface="Calibri"/>
              </a:rPr>
              <a:t> could ask for phones to be unlocked.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Apple no longer can access user data, their encryption prevents it.</a:t>
            </a:r>
          </a:p>
          <a:p>
            <a:pPr marR="0" lvl="1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unable to assist law enforcement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chemeClr val="tx1"/>
                </a:solidFill>
                <a:ea typeface="Calibri"/>
                <a:cs typeface="Calibri"/>
                <a:sym typeface="Calibri"/>
              </a:rPr>
              <a:t>So </a:t>
            </a:r>
            <a:r>
              <a:rPr lang="en-US" sz="2400" dirty="0">
                <a:solidFill>
                  <a:schemeClr val="tx1"/>
                </a:solidFill>
              </a:rPr>
              <a:t>law enforcement is sad</a:t>
            </a:r>
            <a:r>
              <a:rPr lang="en-US" sz="2400" b="0" i="0" u="none" strike="noStrike" cap="none" dirty="0">
                <a:solidFill>
                  <a:schemeClr val="tx1"/>
                </a:solidFill>
                <a:ea typeface="Calibri"/>
                <a:cs typeface="Calibri"/>
                <a:sym typeface="Calibri"/>
              </a:rPr>
              <a:t> ☹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A possible response to the then, recent activity of Edward Snowden.</a:t>
            </a:r>
          </a:p>
          <a:p>
            <a:pPr marR="0" lvl="1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Tim Cook, "People have a right to privacy."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2400" b="0" i="0" u="none" strike="noStrike" cap="none" dirty="0">
              <a:solidFill>
                <a:schemeClr val="tx1"/>
              </a:solidFill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Response</a:t>
            </a:r>
          </a:p>
        </p:txBody>
      </p:sp>
      <p:sp>
        <p:nvSpPr>
          <p:cNvPr id="97" name="Shape 97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 </a:t>
            </a:r>
            <a:r>
              <a:rPr lang="en-US" dirty="0" smtClean="0"/>
              <a:t>2014 FBI </a:t>
            </a:r>
            <a:r>
              <a:rPr lang="en-US" dirty="0"/>
              <a:t>Director James </a:t>
            </a:r>
            <a:r>
              <a:rPr lang="en-US" dirty="0" err="1"/>
              <a:t>Comey</a:t>
            </a:r>
            <a:r>
              <a:rPr lang="en-US" dirty="0"/>
              <a:t>, "There will come a day—well it comes every day in this business—when it will matter a great, great deal to the lives of people of all kinds that we be able to, with judicial authorization, gain access to a kidnapper's or a terrorist or a criminal's device.”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04" name="Shape 104"/>
          <p:cNvPicPr preferRelativeResize="0"/>
          <p:nvPr/>
        </p:nvPicPr>
        <p:blipFill rotWithShape="1">
          <a:blip r:embed="rId3">
            <a:alphaModFix/>
          </a:blip>
          <a:srcRect l="13662" t="18663" r="21587" b="5377"/>
          <a:stretch/>
        </p:blipFill>
        <p:spPr>
          <a:xfrm>
            <a:off x="838200" y="0"/>
            <a:ext cx="1039247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59800" cy="1325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i="0" u="none" strike="noStrike" cap="none">
                <a:solidFill>
                  <a:schemeClr val="tx1"/>
                </a:solidFill>
                <a:latin typeface="+mn-lt"/>
              </a:rPr>
              <a:t>San </a:t>
            </a:r>
            <a:r>
              <a:rPr lang="en-US">
                <a:solidFill>
                  <a:schemeClr val="tx1"/>
                </a:solidFill>
                <a:latin typeface="+mn-lt"/>
              </a:rPr>
              <a:t>Bernardino</a:t>
            </a:r>
            <a:r>
              <a:rPr lang="en-US" i="0" u="none" strike="noStrike" cap="none">
                <a:solidFill>
                  <a:schemeClr val="tx1"/>
                </a:solidFill>
                <a:latin typeface="+mn-lt"/>
              </a:rPr>
              <a:t> Shooting Dec 2015</a:t>
            </a:r>
          </a:p>
        </p:txBody>
      </p:sp>
      <p:sp>
        <p:nvSpPr>
          <p:cNvPr id="110" name="Shape 110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tx1"/>
                </a:solidFill>
                <a:ea typeface="Calibri"/>
                <a:cs typeface="Calibri"/>
                <a:sym typeface="Calibri"/>
              </a:rPr>
              <a:t>Shooting, national security </a:t>
            </a:r>
            <a:r>
              <a:rPr lang="en-US" sz="2800" b="0" i="0" u="none" strike="noStrike" cap="none" dirty="0" smtClean="0">
                <a:solidFill>
                  <a:schemeClr val="tx1"/>
                </a:solidFill>
                <a:ea typeface="Calibri"/>
                <a:cs typeface="Calibri"/>
                <a:sym typeface="Calibri"/>
              </a:rPr>
              <a:t>concern of Isis/Isil involvement</a:t>
            </a:r>
            <a:endParaRPr lang="en-US" sz="2800" b="0" i="0" u="none" strike="noStrike" cap="none" dirty="0">
              <a:solidFill>
                <a:schemeClr val="tx1"/>
              </a:solidFill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tx1"/>
                </a:solidFill>
                <a:ea typeface="Calibri"/>
                <a:cs typeface="Calibri"/>
                <a:sym typeface="Calibri"/>
              </a:rPr>
              <a:t>Data on </a:t>
            </a:r>
            <a:r>
              <a:rPr lang="en-US" sz="2800" b="0" i="0" u="none" strike="noStrike" cap="none" dirty="0" smtClean="0">
                <a:solidFill>
                  <a:schemeClr val="tx1"/>
                </a:solidFill>
                <a:ea typeface="Calibri"/>
                <a:cs typeface="Calibri"/>
                <a:sym typeface="Calibri"/>
              </a:rPr>
              <a:t>iPhone </a:t>
            </a:r>
            <a:r>
              <a:rPr lang="en-US" sz="2800" b="0" i="0" u="none" strike="noStrike" cap="none" dirty="0">
                <a:solidFill>
                  <a:schemeClr val="tx1"/>
                </a:solidFill>
                <a:ea typeface="Calibri"/>
                <a:cs typeface="Calibri"/>
                <a:sym typeface="Calibri"/>
              </a:rPr>
              <a:t>needs to be </a:t>
            </a:r>
            <a:r>
              <a:rPr lang="en-US" sz="2800" b="0" i="0" u="none" strike="noStrike" cap="none" dirty="0" smtClean="0">
                <a:solidFill>
                  <a:schemeClr val="tx1"/>
                </a:solidFill>
                <a:ea typeface="Calibri"/>
                <a:cs typeface="Calibri"/>
                <a:sym typeface="Calibri"/>
              </a:rPr>
              <a:t>investigated</a:t>
            </a:r>
          </a:p>
          <a:p>
            <a:pPr lvl="1"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dirty="0" smtClean="0">
                <a:solidFill>
                  <a:schemeClr val="tx1"/>
                </a:solidFill>
                <a:ea typeface="Calibri"/>
                <a:cs typeface="Calibri"/>
                <a:sym typeface="Calibri"/>
              </a:rPr>
              <a:t>One of the shooter’s work iPhone</a:t>
            </a:r>
            <a:endParaRPr lang="en-US" sz="2400" b="0" i="0" u="none" strike="noStrike" cap="none" dirty="0">
              <a:solidFill>
                <a:schemeClr val="tx1"/>
              </a:solidFill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tx1"/>
                </a:solidFill>
                <a:ea typeface="Calibri"/>
                <a:cs typeface="Calibri"/>
                <a:sym typeface="Calibri"/>
              </a:rPr>
              <a:t>But IOS 8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Apple V </a:t>
            </a:r>
            <a:r>
              <a:rPr lang="en-US" sz="4400" b="0" i="0" u="none" strike="noStrike" cap="none" dirty="0" smtClean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FBI Court Case</a:t>
            </a:r>
            <a:endParaRPr lang="en-US" sz="4400" b="0" i="0" u="none" strike="noStrike" cap="none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Shape 116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 smtClean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FBI demands Apples help</a:t>
            </a:r>
            <a:endParaRPr lang="en-US" sz="2800" b="0" i="0" u="none" strike="noStrike" cap="none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 smtClean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Apple of course said no</a:t>
            </a:r>
            <a:endParaRPr lang="en-US" sz="2800" b="0" i="0" u="none" strike="noStrike" cap="none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 smtClean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However what </a:t>
            </a:r>
            <a:r>
              <a:rPr lang="en-US" sz="28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FBI was really asking </a:t>
            </a:r>
            <a:r>
              <a:rPr lang="en-US" sz="2800" b="0" i="0" u="none" strike="noStrike" cap="none" dirty="0" smtClean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for was not so simple</a:t>
            </a: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2" name="Shape 12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23" name="Shape 123"/>
          <p:cNvPicPr preferRelativeResize="0"/>
          <p:nvPr/>
        </p:nvPicPr>
        <p:blipFill rotWithShape="1">
          <a:blip r:embed="rId3">
            <a:alphaModFix/>
          </a:blip>
          <a:srcRect l="27953" t="14127" r="29395" b="3595"/>
          <a:stretch/>
        </p:blipFill>
        <p:spPr>
          <a:xfrm>
            <a:off x="0" y="0"/>
            <a:ext cx="6233091" cy="676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Shape 124"/>
          <p:cNvPicPr preferRelativeResize="0"/>
          <p:nvPr/>
        </p:nvPicPr>
        <p:blipFill rotWithShape="1">
          <a:blip r:embed="rId4">
            <a:alphaModFix/>
          </a:blip>
          <a:srcRect l="29423" t="22432" r="26764" b="18706"/>
          <a:stretch/>
        </p:blipFill>
        <p:spPr>
          <a:xfrm>
            <a:off x="6233100" y="960875"/>
            <a:ext cx="6045423" cy="456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80</TotalTime>
  <Words>478</Words>
  <Application>Microsoft Office PowerPoint</Application>
  <PresentationFormat>Widescreen</PresentationFormat>
  <Paragraphs>55</Paragraphs>
  <Slides>14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Corbel</vt:lpstr>
      <vt:lpstr>Wingdings</vt:lpstr>
      <vt:lpstr>Depth</vt:lpstr>
      <vt:lpstr>PowerPoint Presentation</vt:lpstr>
      <vt:lpstr>Cellebrite</vt:lpstr>
      <vt:lpstr>Apple V FBI</vt:lpstr>
      <vt:lpstr>IOS 8</vt:lpstr>
      <vt:lpstr>Response</vt:lpstr>
      <vt:lpstr>PowerPoint Presentation</vt:lpstr>
      <vt:lpstr>San Bernardino Shooting Dec 2015</vt:lpstr>
      <vt:lpstr>Apple V FBI Court Case</vt:lpstr>
      <vt:lpstr>PowerPoint Presentation</vt:lpstr>
      <vt:lpstr>Cellebrite’s Involvement </vt:lpstr>
      <vt:lpstr>“No comment”</vt:lpstr>
      <vt:lpstr>Cellebrite UFED (Touch)</vt:lpstr>
      <vt:lpstr>Cellebrite UFED</vt:lpstr>
      <vt:lpstr>Ripple Effect (Possibly Legal Implications)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Brooke Guajardo</dc:creator>
  <cp:lastModifiedBy>Brooke Guajardo</cp:lastModifiedBy>
  <cp:revision>31</cp:revision>
  <dcterms:modified xsi:type="dcterms:W3CDTF">2016-04-13T01:26:31Z</dcterms:modified>
</cp:coreProperties>
</file>