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67" r:id="rId2"/>
    <p:sldMasterId id="2147483692" r:id="rId3"/>
    <p:sldMasterId id="2147483697" r:id="rId4"/>
  </p:sldMasterIdLst>
  <p:sldIdLst>
    <p:sldId id="256" r:id="rId5"/>
    <p:sldId id="257" r:id="rId6"/>
    <p:sldId id="266" r:id="rId7"/>
    <p:sldId id="265" r:id="rId8"/>
    <p:sldId id="263" r:id="rId9"/>
    <p:sldId id="264" r:id="rId10"/>
    <p:sldId id="262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200"/>
    <a:srgbClr val="3B3C3E"/>
    <a:srgbClr val="77797C"/>
    <a:srgbClr val="000000"/>
    <a:srgbClr val="FD6D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60"/>
    <p:restoredTop sz="94650"/>
  </p:normalViewPr>
  <p:slideViewPr>
    <p:cSldViewPr snapToGrid="0" snapToObjects="1">
      <p:cViewPr varScale="1">
        <p:scale>
          <a:sx n="104" d="100"/>
          <a:sy n="104" d="100"/>
        </p:scale>
        <p:origin x="634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4302329" y="2860001"/>
            <a:ext cx="576292" cy="579728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790436"/>
            <a:ext cx="8229600" cy="857250"/>
          </a:xfrm>
        </p:spPr>
        <p:txBody>
          <a:bodyPr/>
          <a:lstStyle>
            <a:lvl1pPr algn="ctr">
              <a:defRPr>
                <a:solidFill>
                  <a:srgbClr val="3B3C3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371600" y="1723725"/>
            <a:ext cx="6400800" cy="917756"/>
          </a:xfrm>
        </p:spPr>
        <p:txBody>
          <a:bodyPr/>
          <a:lstStyle>
            <a:lvl1pPr marL="0" indent="0" algn="ctr">
              <a:buNone/>
              <a:defRPr>
                <a:solidFill>
                  <a:srgbClr val="3B3C3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4747654"/>
            <a:ext cx="9144000" cy="395846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UT_logo_RGB.eps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" t="-7063" r="-4562" b="-7766"/>
          <a:stretch/>
        </p:blipFill>
        <p:spPr>
          <a:xfrm>
            <a:off x="3615775" y="2834640"/>
            <a:ext cx="2039112" cy="141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190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8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7003-00DC-104B-92AD-B7A90026C1F9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66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Section Header">
    <p:bg>
      <p:bgPr>
        <a:solidFill>
          <a:srgbClr val="FF8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7003-00DC-104B-92AD-B7A90026C1F9}" type="datetimeFigureOut">
              <a:rPr lang="en-US" smtClean="0"/>
              <a:pPr/>
              <a:t>4/20/2019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8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4744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7003-00DC-104B-92AD-B7A90026C1F9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55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7003-00DC-104B-92AD-B7A90026C1F9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154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7003-00DC-104B-92AD-B7A90026C1F9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577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ctr">
              <a:defRPr sz="2000" b="1">
                <a:solidFill>
                  <a:srgbClr val="3B3C3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 algn="ctr">
              <a:buNone/>
              <a:defRPr sz="1400">
                <a:solidFill>
                  <a:srgbClr val="3B3C3E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1009650" cy="273844"/>
          </a:xfrm>
          <a:prstGeom prst="rect">
            <a:avLst/>
          </a:prstGeom>
        </p:spPr>
        <p:txBody>
          <a:bodyPr/>
          <a:lstStyle/>
          <a:p>
            <a:fld id="{F5BA7003-00DC-104B-92AD-B7A90026C1F9}" type="datetimeFigureOut">
              <a:rPr lang="en-US" smtClean="0"/>
              <a:t>4/20/2019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6685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6245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51C7006-7120-F341-A188-F97DDD913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73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1009650" cy="273844"/>
          </a:xfrm>
          <a:prstGeom prst="rect">
            <a:avLst/>
          </a:prstGeom>
        </p:spPr>
        <p:txBody>
          <a:bodyPr/>
          <a:lstStyle/>
          <a:p>
            <a:fld id="{4B469F6A-6969-FD40-8D37-C59213B3D641}" type="datetimeFigureOut">
              <a:rPr lang="en-US" smtClean="0"/>
              <a:pPr/>
              <a:t>4/20/2019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95FC0D8-608D-084B-A5CE-4343663DF3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4114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 with Overlai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934766"/>
            <a:ext cx="8229600" cy="857250"/>
          </a:xfrm>
        </p:spPr>
        <p:txBody>
          <a:bodyPr>
            <a:normAutofit/>
          </a:bodyPr>
          <a:lstStyle>
            <a:lvl1pPr algn="ctr">
              <a:defRPr sz="4000" b="1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7003-00DC-104B-92AD-B7A90026C1F9}" type="datetimeFigureOut">
              <a:rPr lang="en-US" smtClean="0"/>
              <a:pPr/>
              <a:t>4/20/2019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728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hoto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1009650" cy="273844"/>
          </a:xfrm>
          <a:prstGeom prst="rect">
            <a:avLst/>
          </a:prstGeom>
        </p:spPr>
        <p:txBody>
          <a:bodyPr/>
          <a:lstStyle/>
          <a:p>
            <a:fld id="{4B469F6A-6969-FD40-8D37-C59213B3D641}" type="datetimeFigureOut">
              <a:rPr lang="en-US" smtClean="0"/>
              <a:pPr/>
              <a:t>4/20/2019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6685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6245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95FC0D8-608D-084B-A5CE-4343663DF3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idx="1"/>
          </p:nvPr>
        </p:nvSpPr>
        <p:spPr>
          <a:xfrm>
            <a:off x="277908" y="1773936"/>
            <a:ext cx="4240119" cy="2883952"/>
          </a:xfrm>
        </p:spPr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277905" y="171450"/>
            <a:ext cx="2057400" cy="1529334"/>
          </a:xfrm>
        </p:spPr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460625" y="171450"/>
            <a:ext cx="2057400" cy="1529334"/>
          </a:xfrm>
        </p:spPr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990444" y="563945"/>
            <a:ext cx="3799498" cy="1191695"/>
          </a:xfrm>
        </p:spPr>
        <p:txBody>
          <a:bodyPr anchor="b"/>
          <a:lstStyle>
            <a:lvl1pPr algn="ct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4990444" y="1755639"/>
            <a:ext cx="3799498" cy="290225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07534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Photo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1009650" cy="273844"/>
          </a:xfrm>
          <a:prstGeom prst="rect">
            <a:avLst/>
          </a:prstGeom>
        </p:spPr>
        <p:txBody>
          <a:bodyPr/>
          <a:lstStyle/>
          <a:p>
            <a:fld id="{4B469F6A-6969-FD40-8D37-C59213B3D641}" type="datetimeFigureOut">
              <a:rPr lang="en-US" smtClean="0"/>
              <a:pPr/>
              <a:t>4/20/2019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6685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6245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95FC0D8-608D-084B-A5CE-4343663DF3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idx="1"/>
          </p:nvPr>
        </p:nvSpPr>
        <p:spPr>
          <a:xfrm>
            <a:off x="277908" y="1773936"/>
            <a:ext cx="4240119" cy="2883952"/>
          </a:xfrm>
        </p:spPr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277905" y="171450"/>
            <a:ext cx="2057400" cy="1529334"/>
          </a:xfrm>
        </p:spPr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460625" y="171450"/>
            <a:ext cx="2057400" cy="1529334"/>
          </a:xfrm>
        </p:spPr>
      </p:sp>
      <p:sp>
        <p:nvSpPr>
          <p:cNvPr id="9" name="Picture Placeholder 4"/>
          <p:cNvSpPr>
            <a:spLocks noGrp="1"/>
          </p:cNvSpPr>
          <p:nvPr>
            <p:ph type="pic" idx="15"/>
          </p:nvPr>
        </p:nvSpPr>
        <p:spPr>
          <a:xfrm>
            <a:off x="4670427" y="171450"/>
            <a:ext cx="4240119" cy="2883952"/>
          </a:xfrm>
        </p:spPr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4670424" y="3131933"/>
            <a:ext cx="2057400" cy="1529334"/>
          </a:xfrm>
        </p:spPr>
      </p:sp>
      <p:sp>
        <p:nvSpPr>
          <p:cNvPr id="11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853144" y="3131933"/>
            <a:ext cx="2057400" cy="1529334"/>
          </a:xfrm>
        </p:spPr>
      </p:sp>
    </p:spTree>
    <p:extLst>
      <p:ext uri="{BB962C8B-B14F-4D97-AF65-F5344CB8AC3E}">
        <p14:creationId xmlns:p14="http://schemas.microsoft.com/office/powerpoint/2010/main" val="158947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: Big Orange">
    <p:bg>
      <p:bgPr>
        <a:solidFill>
          <a:srgbClr val="FF8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87419"/>
            <a:ext cx="8229600" cy="85725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371600" y="2020708"/>
            <a:ext cx="6400800" cy="9177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4" descr="UT_logo_KNOCKOU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9179" y="3015970"/>
            <a:ext cx="1965643" cy="131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5723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"/>
            <a:ext cx="7772400" cy="671513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1280302" cy="273844"/>
          </a:xfrm>
          <a:prstGeom prst="rect">
            <a:avLst/>
          </a:prstGeom>
        </p:spPr>
        <p:txBody>
          <a:bodyPr/>
          <a:lstStyle/>
          <a:p>
            <a:fld id="{CB016D1E-C240-F54C-B964-4E8AE0DA4492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7502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33102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1246A90C-EDD6-534A-836B-F35EA6B6A50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3"/>
          </p:nvPr>
        </p:nvSpPr>
        <p:spPr>
          <a:xfrm>
            <a:off x="685800" y="847726"/>
            <a:ext cx="7772400" cy="37766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191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ig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3495910"/>
            <a:ext cx="9144000" cy="1647591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161802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85800" y="297534"/>
            <a:ext cx="7772400" cy="1102519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 descr="UT_logo_KNOCKOU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8724" y="3742520"/>
            <a:ext cx="1598055" cy="107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791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: Minimal Ident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438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11219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4637997"/>
            <a:ext cx="9144000" cy="505504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T_logo_RIGHT_KNOCKOUT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88146" y="4728769"/>
            <a:ext cx="1461427" cy="32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441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: Your Custom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4950346" cy="5143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950346" y="0"/>
            <a:ext cx="4193654" cy="5143500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950346" y="205979"/>
            <a:ext cx="4193654" cy="2659847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 descr="UT_logo_KNOCKOU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31259" y="3235296"/>
            <a:ext cx="1831828" cy="122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35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: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yresJosh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18487" y="1"/>
            <a:ext cx="10370676" cy="5151309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4564442" y="0"/>
            <a:ext cx="4193654" cy="5143500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442" y="205979"/>
            <a:ext cx="4193654" cy="2659847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 descr="UT_logo_KNOCKOUT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70627" y="3235296"/>
            <a:ext cx="1781284" cy="119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98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: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lag2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"/>
            <a:ext cx="9144000" cy="5159531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4564442" y="0"/>
            <a:ext cx="4193654" cy="5143500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64442" y="486966"/>
            <a:ext cx="4193654" cy="2370534"/>
          </a:xfrm>
        </p:spPr>
        <p:txBody>
          <a:bodyPr anchor="ctr">
            <a:normAutofit/>
          </a:bodyPr>
          <a:lstStyle>
            <a:lvl1pPr>
              <a:defRPr sz="4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 descr="UT_logo_KNOCKOUT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72655" y="3235296"/>
            <a:ext cx="1777228" cy="119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89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B3C3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3B3C3E"/>
                </a:solidFill>
              </a:defRPr>
            </a:lvl1pPr>
            <a:lvl2pPr>
              <a:defRPr>
                <a:solidFill>
                  <a:srgbClr val="3B3C3E"/>
                </a:solidFill>
              </a:defRPr>
            </a:lvl2pPr>
            <a:lvl3pPr>
              <a:defRPr>
                <a:solidFill>
                  <a:srgbClr val="3B3C3E"/>
                </a:solidFill>
              </a:defRPr>
            </a:lvl3pPr>
            <a:lvl4pPr>
              <a:defRPr>
                <a:solidFill>
                  <a:srgbClr val="3B3C3E"/>
                </a:solidFill>
              </a:defRPr>
            </a:lvl4pPr>
            <a:lvl5pPr>
              <a:defRPr>
                <a:solidFill>
                  <a:srgbClr val="3B3C3E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3" y="4767264"/>
            <a:ext cx="1397863" cy="273844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F5BA7003-00DC-104B-92AD-B7A90026C1F9}" type="datetimeFigureOut">
              <a:rPr lang="en-US" smtClean="0"/>
              <a:pPr/>
              <a:t>4/20/2019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55063" y="4767264"/>
            <a:ext cx="2895600" cy="273844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50663" y="4767264"/>
            <a:ext cx="2133600" cy="273844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777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Text Block">
    <p:bg>
      <p:bgPr>
        <a:solidFill>
          <a:srgbClr val="FF8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672166"/>
            <a:ext cx="8229600" cy="857250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r>
              <a:rPr lang="en-US" dirty="0"/>
              <a:t>“Click to edit Master title style”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7003-00DC-104B-92AD-B7A90026C1F9}" type="datetimeFigureOut">
              <a:rPr lang="en-US" smtClean="0"/>
              <a:pPr/>
              <a:t>4/20/2019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849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58142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64" r:id="rId2"/>
    <p:sldLayoutId id="2147483661" r:id="rId3"/>
    <p:sldLayoutId id="2147483649" r:id="rId4"/>
    <p:sldLayoutId id="2147483700" r:id="rId5"/>
    <p:sldLayoutId id="2147483663" r:id="rId6"/>
    <p:sldLayoutId id="2147483696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3B3C3E"/>
          </a:solidFill>
          <a:latin typeface="Arial"/>
          <a:ea typeface="+mj-ea"/>
          <a:cs typeface="Arial"/>
        </a:defRPr>
      </a:lvl1pPr>
    </p:titleStyle>
    <p:bodyStyle>
      <a:lvl1pPr marL="0" indent="0" algn="ctr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rgbClr val="77797C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3B3C3E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B3C3E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3B3C3E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3B3C3E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637997"/>
            <a:ext cx="9144000" cy="505504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UT_logo_RIGHT_KNOCKOUT.eps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88146" y="4728769"/>
            <a:ext cx="1461427" cy="32610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3" y="4767264"/>
            <a:ext cx="13106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F5BA7003-00DC-104B-92AD-B7A90026C1F9}" type="datetimeFigureOut">
              <a:rPr lang="en-US" smtClean="0"/>
              <a:pPr/>
              <a:t>4/20/2019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7809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7371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319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91" r:id="rId2"/>
    <p:sldLayoutId id="2147483670" r:id="rId3"/>
    <p:sldLayoutId id="2147483701" r:id="rId4"/>
    <p:sldLayoutId id="2147483671" r:id="rId5"/>
    <p:sldLayoutId id="2147483672" r:id="rId6"/>
    <p:sldLayoutId id="2147483674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3B3C3E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3B3C3E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3B3C3E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B3C3E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4637997"/>
            <a:ext cx="9144000" cy="505504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UT_logo_RIGHT_KNOCKOUT.eps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88146" y="4728769"/>
            <a:ext cx="1461427" cy="32610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3" y="4767264"/>
            <a:ext cx="13106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F5BA7003-00DC-104B-92AD-B7A90026C1F9}" type="datetimeFigureOut">
              <a:rPr lang="en-US" smtClean="0"/>
              <a:pPr/>
              <a:t>4/20/2019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7809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7371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070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93" r:id="rId2"/>
    <p:sldLayoutId id="2147483699" r:id="rId3"/>
    <p:sldLayoutId id="2147483694" r:id="rId4"/>
    <p:sldLayoutId id="2147483695" r:id="rId5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3B3C3E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3B3C3E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3B3C3E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B3C3E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4637997"/>
            <a:ext cx="9144000" cy="505504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UT_logo_RIGHT_KNOCKOUT.eps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88146" y="4728769"/>
            <a:ext cx="1461427" cy="32610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3" y="4767264"/>
            <a:ext cx="13106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F5BA7003-00DC-104B-92AD-B7A90026C1F9}" type="datetimeFigureOut">
              <a:rPr lang="en-US" smtClean="0"/>
              <a:pPr/>
              <a:t>4/20/2019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7809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7371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28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3B3C3E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3B3C3E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3B3C3E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B3C3E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en.wikipedia.org/wiki/Electromagnetic_spectrum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en.wikipedia.org/wiki/Electromagnetic_spectrum" TargetMode="Externa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ECE 491 – Multispectral Segmentation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2011318"/>
            <a:ext cx="6400800" cy="917756"/>
          </a:xfrm>
        </p:spPr>
        <p:txBody>
          <a:bodyPr>
            <a:normAutofit/>
          </a:bodyPr>
          <a:lstStyle/>
          <a:p>
            <a:r>
              <a:rPr lang="en-US" dirty="0"/>
              <a:t>Clay Leach / David Cornett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5231" y="20342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55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Multispectral definition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Our goal – fabric </a:t>
            </a:r>
            <a:r>
              <a:rPr lang="en-US" dirty="0" err="1"/>
              <a:t>segementation</a:t>
            </a:r>
            <a:r>
              <a:rPr lang="en-US" dirty="0"/>
              <a:t> (include how this is novel)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Previous work - Summary of references (maybe after our goal)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Camera specs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Sample Images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RGB reconstruction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Dataset overview (include RGB of each) - # images, features, sets (talk about features per point per image)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Feature space 1 (multispectral responses) – Feature Space 2 (multispectral responses + spatial coordinates)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Ground truth manually (side by side with RGB)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K-means overview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Mean shift overview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K-means full feature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Mean shift full feature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K-means PCA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Mean shift PCA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Results ??? – visual charts of some type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References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256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Digital Imaging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362" y="4477481"/>
            <a:ext cx="8229600" cy="17429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Source: </a:t>
            </a:r>
            <a:r>
              <a:rPr lang="en-US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https://en.wikipedia.org/wiki/Electromagnetic_spectrum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95880C-C7C8-45E1-BB26-B1676C6AF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828" y="949430"/>
            <a:ext cx="5762172" cy="346905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2282964-932C-4502-992C-6DE688BD32E3}"/>
              </a:ext>
            </a:extLst>
          </p:cNvPr>
          <p:cNvSpPr txBox="1">
            <a:spLocks/>
          </p:cNvSpPr>
          <p:nvPr/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3B3C3E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3B3C3E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3B3C3E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3B3C3E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3B3C3E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Standard RGB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168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Multispectral Imaging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362" y="4477481"/>
            <a:ext cx="8229600" cy="17429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Source: </a:t>
            </a:r>
            <a:r>
              <a:rPr lang="en-US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https://en.wikipedia.org/wiki/Electromagnetic_spectrum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95880C-C7C8-45E1-BB26-B1676C6AF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076" y="1008423"/>
            <a:ext cx="5762172" cy="346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689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Multispectral Imaging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 spectrum image</a:t>
            </a:r>
          </a:p>
          <a:p>
            <a:r>
              <a:rPr lang="en-US" dirty="0"/>
              <a:t>Visible spectrum image</a:t>
            </a:r>
          </a:p>
          <a:p>
            <a:r>
              <a:rPr lang="en-US" dirty="0"/>
              <a:t>Typical sampling range for RGB sensors</a:t>
            </a:r>
          </a:p>
          <a:p>
            <a:r>
              <a:rPr lang="en-US" dirty="0"/>
              <a:t>Uses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358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Multispectral 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Heavily used in satellite imaging</a:t>
            </a:r>
          </a:p>
        </p:txBody>
      </p:sp>
    </p:spTree>
    <p:extLst>
      <p:ext uri="{BB962C8B-B14F-4D97-AF65-F5344CB8AC3E}">
        <p14:creationId xmlns:p14="http://schemas.microsoft.com/office/powerpoint/2010/main" val="2317852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F7D70A-1DC1-4D9A-AAB1-DEDEB5590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2C9A1-75B7-4025-9CD6-D3D59DFFE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60986536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creen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ntent: Meta Inf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Fancy Pictures">
  <a:themeElements>
    <a:clrScheme name="UT Theme 2013-10-16">
      <a:dk1>
        <a:srgbClr val="3D3D3F"/>
      </a:dk1>
      <a:lt1>
        <a:srgbClr val="FFFFFF"/>
      </a:lt1>
      <a:dk2>
        <a:srgbClr val="515151"/>
      </a:dk2>
      <a:lt2>
        <a:srgbClr val="EBE7DA"/>
      </a:lt2>
      <a:accent1>
        <a:srgbClr val="416884"/>
      </a:accent1>
      <a:accent2>
        <a:srgbClr val="60376B"/>
      </a:accent2>
      <a:accent3>
        <a:srgbClr val="F82D31"/>
      </a:accent3>
      <a:accent4>
        <a:srgbClr val="FA6F1C"/>
      </a:accent4>
      <a:accent5>
        <a:srgbClr val="A8BE4A"/>
      </a:accent5>
      <a:accent6>
        <a:srgbClr val="4A8370"/>
      </a:accent6>
      <a:hlink>
        <a:srgbClr val="0D4467"/>
      </a:hlink>
      <a:folHlink>
        <a:srgbClr val="33547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Charts">
  <a:themeElements>
    <a:clrScheme name="UT Theme 2013-10-16">
      <a:dk1>
        <a:srgbClr val="3D3D3F"/>
      </a:dk1>
      <a:lt1>
        <a:srgbClr val="FFFFFF"/>
      </a:lt1>
      <a:dk2>
        <a:srgbClr val="515151"/>
      </a:dk2>
      <a:lt2>
        <a:srgbClr val="EBE7DA"/>
      </a:lt2>
      <a:accent1>
        <a:srgbClr val="416884"/>
      </a:accent1>
      <a:accent2>
        <a:srgbClr val="60376B"/>
      </a:accent2>
      <a:accent3>
        <a:srgbClr val="F82D31"/>
      </a:accent3>
      <a:accent4>
        <a:srgbClr val="FA6F1C"/>
      </a:accent4>
      <a:accent5>
        <a:srgbClr val="A8BE4A"/>
      </a:accent5>
      <a:accent6>
        <a:srgbClr val="4A8370"/>
      </a:accent6>
      <a:hlink>
        <a:srgbClr val="0D4467"/>
      </a:hlink>
      <a:folHlink>
        <a:srgbClr val="33547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3022</TotalTime>
  <Words>183</Words>
  <Application>Microsoft Office PowerPoint</Application>
  <PresentationFormat>On-screen Show (16:9)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Georgia</vt:lpstr>
      <vt:lpstr>Title Screens</vt:lpstr>
      <vt:lpstr>Content: Meta Info</vt:lpstr>
      <vt:lpstr>Fancy Pictures</vt:lpstr>
      <vt:lpstr>Charts</vt:lpstr>
      <vt:lpstr>ECE 491 – Multispectral Segmentation</vt:lpstr>
      <vt:lpstr>Slide Index</vt:lpstr>
      <vt:lpstr>Standard Digital Imaging</vt:lpstr>
      <vt:lpstr>Multispectral Imaging</vt:lpstr>
      <vt:lpstr>Multispectral Imaging</vt:lpstr>
      <vt:lpstr>Multispectral Segmentation</vt:lpstr>
      <vt:lpstr>References</vt:lpstr>
    </vt:vector>
  </TitlesOfParts>
  <Manager/>
  <Company>University of Tennessee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 PowerPoint Template 2015 ver 1</dc:title>
  <dc:subject/>
  <dc:creator>David</dc:creator>
  <cp:keywords/>
  <dc:description/>
  <cp:lastModifiedBy>David</cp:lastModifiedBy>
  <cp:revision>101</cp:revision>
  <dcterms:created xsi:type="dcterms:W3CDTF">2014-12-02T19:58:44Z</dcterms:created>
  <dcterms:modified xsi:type="dcterms:W3CDTF">2019-04-20T18:27:12Z</dcterms:modified>
  <cp:category/>
</cp:coreProperties>
</file>