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sldIdLst>
    <p:sldId id="256" r:id="rId5"/>
    <p:sldId id="269" r:id="rId6"/>
    <p:sldId id="266" r:id="rId7"/>
    <p:sldId id="263" r:id="rId8"/>
    <p:sldId id="268" r:id="rId9"/>
    <p:sldId id="281" r:id="rId10"/>
    <p:sldId id="271" r:id="rId11"/>
    <p:sldId id="274" r:id="rId12"/>
    <p:sldId id="279" r:id="rId13"/>
    <p:sldId id="273" r:id="rId14"/>
    <p:sldId id="272" r:id="rId15"/>
    <p:sldId id="275" r:id="rId16"/>
    <p:sldId id="276" r:id="rId17"/>
    <p:sldId id="277" r:id="rId18"/>
    <p:sldId id="278" r:id="rId19"/>
    <p:sldId id="280" r:id="rId20"/>
    <p:sldId id="282" r:id="rId21"/>
    <p:sldId id="267" r:id="rId22"/>
    <p:sldId id="283" r:id="rId23"/>
    <p:sldId id="285" r:id="rId24"/>
    <p:sldId id="270" r:id="rId25"/>
    <p:sldId id="262" r:id="rId26"/>
    <p:sldId id="257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A77CF-1DC2-47C9-B3FB-40CF24E2DCC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A7034632-05B9-4A12-AFE0-9781C5E36ACD}">
      <dgm:prSet phldrT="[Text]"/>
      <dgm:spPr/>
      <dgm:t>
        <a:bodyPr/>
        <a:lstStyle/>
        <a:p>
          <a:r>
            <a:rPr lang="en-US" dirty="0"/>
            <a:t>Multispectral Image Directory</a:t>
          </a:r>
        </a:p>
      </dgm:t>
    </dgm:pt>
    <dgm:pt modelId="{72A80159-344A-42B4-B843-0D86E5FB74D1}" type="parTrans" cxnId="{D15C913B-F4BA-4323-BF7B-D110EA8C09AF}">
      <dgm:prSet/>
      <dgm:spPr/>
      <dgm:t>
        <a:bodyPr/>
        <a:lstStyle/>
        <a:p>
          <a:endParaRPr lang="en-US"/>
        </a:p>
      </dgm:t>
    </dgm:pt>
    <dgm:pt modelId="{AAB73A28-CA1A-435E-B027-FFA19B2AF413}" type="sibTrans" cxnId="{D15C913B-F4BA-4323-BF7B-D110EA8C09AF}">
      <dgm:prSet/>
      <dgm:spPr/>
      <dgm:t>
        <a:bodyPr/>
        <a:lstStyle/>
        <a:p>
          <a:endParaRPr lang="en-US"/>
        </a:p>
      </dgm:t>
    </dgm:pt>
    <dgm:pt modelId="{2B227131-361E-4B86-AABB-DB05FEE2BEB2}">
      <dgm:prSet phldrT="[Text]"/>
      <dgm:spPr/>
      <dgm:t>
        <a:bodyPr/>
        <a:lstStyle/>
        <a:p>
          <a:r>
            <a:rPr lang="en-US" dirty="0"/>
            <a:t>Segment (K-means, Mean Shift, etc.)</a:t>
          </a:r>
        </a:p>
      </dgm:t>
    </dgm:pt>
    <dgm:pt modelId="{128E75E2-B37A-4EE4-B43B-263FE020A82B}" type="parTrans" cxnId="{EA39CB42-259F-42AA-B556-8F0CE4070DEF}">
      <dgm:prSet/>
      <dgm:spPr/>
      <dgm:t>
        <a:bodyPr/>
        <a:lstStyle/>
        <a:p>
          <a:endParaRPr lang="en-US"/>
        </a:p>
      </dgm:t>
    </dgm:pt>
    <dgm:pt modelId="{DC99A0A4-4513-4114-8352-DDF2E1F106F2}" type="sibTrans" cxnId="{EA39CB42-259F-42AA-B556-8F0CE4070DEF}">
      <dgm:prSet/>
      <dgm:spPr/>
      <dgm:t>
        <a:bodyPr/>
        <a:lstStyle/>
        <a:p>
          <a:endParaRPr lang="en-US"/>
        </a:p>
      </dgm:t>
    </dgm:pt>
    <dgm:pt modelId="{A0788EB1-9749-474C-BC83-EE1B97B162B4}">
      <dgm:prSet phldrT="[Text]"/>
      <dgm:spPr/>
      <dgm:t>
        <a:bodyPr/>
        <a:lstStyle/>
        <a:p>
          <a:r>
            <a:rPr lang="en-US" dirty="0"/>
            <a:t>Interpret RGB Image from Multispectral</a:t>
          </a:r>
        </a:p>
      </dgm:t>
    </dgm:pt>
    <dgm:pt modelId="{170DCCEF-BF3A-4275-BA33-1FE032CC01C8}" type="parTrans" cxnId="{E81988D1-8FBD-4C54-981B-6C6F93FC18D2}">
      <dgm:prSet/>
      <dgm:spPr/>
      <dgm:t>
        <a:bodyPr/>
        <a:lstStyle/>
        <a:p>
          <a:endParaRPr lang="en-US"/>
        </a:p>
      </dgm:t>
    </dgm:pt>
    <dgm:pt modelId="{EB99C3BD-AA0E-4D1C-9BB7-9B3BCD03CCD9}" type="sibTrans" cxnId="{E81988D1-8FBD-4C54-981B-6C6F93FC18D2}">
      <dgm:prSet/>
      <dgm:spPr/>
      <dgm:t>
        <a:bodyPr/>
        <a:lstStyle/>
        <a:p>
          <a:endParaRPr lang="en-US"/>
        </a:p>
      </dgm:t>
    </dgm:pt>
    <dgm:pt modelId="{4C24307F-6040-471C-8BF7-F5D15731C6DE}">
      <dgm:prSet phldrT="[Text]"/>
      <dgm:spPr/>
      <dgm:t>
        <a:bodyPr/>
        <a:lstStyle/>
        <a:p>
          <a:r>
            <a:rPr lang="en-US" dirty="0"/>
            <a:t>Color Segments Based from Labels</a:t>
          </a:r>
        </a:p>
      </dgm:t>
    </dgm:pt>
    <dgm:pt modelId="{54641548-C013-4605-A2C4-6C4B87D9A842}" type="parTrans" cxnId="{B3C69A4C-5302-4162-A284-3C3FDDA77C3A}">
      <dgm:prSet/>
      <dgm:spPr/>
      <dgm:t>
        <a:bodyPr/>
        <a:lstStyle/>
        <a:p>
          <a:endParaRPr lang="en-US"/>
        </a:p>
      </dgm:t>
    </dgm:pt>
    <dgm:pt modelId="{B19B1BEC-4EBD-40A2-A3E8-F89E7BF352CC}" type="sibTrans" cxnId="{B3C69A4C-5302-4162-A284-3C3FDDA77C3A}">
      <dgm:prSet/>
      <dgm:spPr/>
      <dgm:t>
        <a:bodyPr/>
        <a:lstStyle/>
        <a:p>
          <a:endParaRPr lang="en-US"/>
        </a:p>
      </dgm:t>
    </dgm:pt>
    <dgm:pt modelId="{E16ED38E-4345-4117-8364-017DEF6D385A}">
      <dgm:prSet phldrT="[Text]"/>
      <dgm:spPr/>
      <dgm:t>
        <a:bodyPr/>
        <a:lstStyle/>
        <a:p>
          <a:r>
            <a:rPr lang="en-US"/>
            <a:t>Merge Channels</a:t>
          </a:r>
          <a:endParaRPr lang="en-US" dirty="0"/>
        </a:p>
      </dgm:t>
    </dgm:pt>
    <dgm:pt modelId="{E3D491B7-1726-49F9-A4A1-7036B4FF0DD4}" type="parTrans" cxnId="{5A5E98B5-0C0C-41A6-9874-794E6D31718C}">
      <dgm:prSet/>
      <dgm:spPr/>
      <dgm:t>
        <a:bodyPr/>
        <a:lstStyle/>
        <a:p>
          <a:endParaRPr lang="en-US"/>
        </a:p>
      </dgm:t>
    </dgm:pt>
    <dgm:pt modelId="{4BE46C63-49D8-465B-B666-1A3DF165F8B9}" type="sibTrans" cxnId="{5A5E98B5-0C0C-41A6-9874-794E6D31718C}">
      <dgm:prSet/>
      <dgm:spPr/>
      <dgm:t>
        <a:bodyPr/>
        <a:lstStyle/>
        <a:p>
          <a:endParaRPr lang="en-US"/>
        </a:p>
      </dgm:t>
    </dgm:pt>
    <dgm:pt modelId="{3D8F15F3-0191-4E63-80A9-8A22C89269A0}">
      <dgm:prSet phldrT="[Text]"/>
      <dgm:spPr/>
      <dgm:t>
        <a:bodyPr/>
        <a:lstStyle/>
        <a:p>
          <a:r>
            <a:rPr lang="en-US" dirty="0"/>
            <a:t>PCA ?</a:t>
          </a:r>
        </a:p>
      </dgm:t>
    </dgm:pt>
    <dgm:pt modelId="{663F048B-C466-4B19-A996-EC59DA8831AE}" type="parTrans" cxnId="{CFB36CC9-DDAA-4812-87B8-2D27D4BE434D}">
      <dgm:prSet/>
      <dgm:spPr/>
      <dgm:t>
        <a:bodyPr/>
        <a:lstStyle/>
        <a:p>
          <a:endParaRPr lang="en-US"/>
        </a:p>
      </dgm:t>
    </dgm:pt>
    <dgm:pt modelId="{6E36E383-D71A-4DE0-8C8C-B08830C21E8C}" type="sibTrans" cxnId="{CFB36CC9-DDAA-4812-87B8-2D27D4BE434D}">
      <dgm:prSet/>
      <dgm:spPr/>
      <dgm:t>
        <a:bodyPr/>
        <a:lstStyle/>
        <a:p>
          <a:endParaRPr lang="en-US"/>
        </a:p>
      </dgm:t>
    </dgm:pt>
    <dgm:pt modelId="{F6AAF999-9AD2-428D-8BDC-62ABF6D26FFC}" type="pres">
      <dgm:prSet presAssocID="{959A77CF-1DC2-47C9-B3FB-40CF24E2DCC4}" presName="Name0" presStyleCnt="0">
        <dgm:presLayoutVars>
          <dgm:dir/>
          <dgm:resizeHandles val="exact"/>
        </dgm:presLayoutVars>
      </dgm:prSet>
      <dgm:spPr/>
    </dgm:pt>
    <dgm:pt modelId="{19AE38CA-00CB-4316-A116-3873EDDD4FAF}" type="pres">
      <dgm:prSet presAssocID="{A7034632-05B9-4A12-AFE0-9781C5E36ACD}" presName="node" presStyleLbl="node1" presStyleIdx="0" presStyleCnt="6">
        <dgm:presLayoutVars>
          <dgm:bulletEnabled val="1"/>
        </dgm:presLayoutVars>
      </dgm:prSet>
      <dgm:spPr/>
    </dgm:pt>
    <dgm:pt modelId="{EA5F3925-1541-4332-A030-31B4259F97CC}" type="pres">
      <dgm:prSet presAssocID="{AAB73A28-CA1A-435E-B027-FFA19B2AF413}" presName="sibTrans" presStyleLbl="sibTrans2D1" presStyleIdx="0" presStyleCnt="5"/>
      <dgm:spPr/>
    </dgm:pt>
    <dgm:pt modelId="{1E31ED75-44EA-45D5-9C5F-9AAFDCC25043}" type="pres">
      <dgm:prSet presAssocID="{AAB73A28-CA1A-435E-B027-FFA19B2AF413}" presName="connectorText" presStyleLbl="sibTrans2D1" presStyleIdx="0" presStyleCnt="5"/>
      <dgm:spPr/>
    </dgm:pt>
    <dgm:pt modelId="{F198B279-D523-44C2-9FCC-C556D8F2D904}" type="pres">
      <dgm:prSet presAssocID="{E16ED38E-4345-4117-8364-017DEF6D385A}" presName="node" presStyleLbl="node1" presStyleIdx="1" presStyleCnt="6">
        <dgm:presLayoutVars>
          <dgm:bulletEnabled val="1"/>
        </dgm:presLayoutVars>
      </dgm:prSet>
      <dgm:spPr/>
    </dgm:pt>
    <dgm:pt modelId="{1F6593DD-96A7-49EF-8E21-5179CE022EE4}" type="pres">
      <dgm:prSet presAssocID="{4BE46C63-49D8-465B-B666-1A3DF165F8B9}" presName="sibTrans" presStyleLbl="sibTrans2D1" presStyleIdx="1" presStyleCnt="5"/>
      <dgm:spPr/>
    </dgm:pt>
    <dgm:pt modelId="{34933C34-E21A-472A-B7ED-D4D3F1218475}" type="pres">
      <dgm:prSet presAssocID="{4BE46C63-49D8-465B-B666-1A3DF165F8B9}" presName="connectorText" presStyleLbl="sibTrans2D1" presStyleIdx="1" presStyleCnt="5"/>
      <dgm:spPr/>
    </dgm:pt>
    <dgm:pt modelId="{97C130C5-91EA-4B43-9A5C-1C2ABEA7F697}" type="pres">
      <dgm:prSet presAssocID="{2B227131-361E-4B86-AABB-DB05FEE2BEB2}" presName="node" presStyleLbl="node1" presStyleIdx="2" presStyleCnt="6">
        <dgm:presLayoutVars>
          <dgm:bulletEnabled val="1"/>
        </dgm:presLayoutVars>
      </dgm:prSet>
      <dgm:spPr/>
    </dgm:pt>
    <dgm:pt modelId="{9C25FC62-51D7-4C18-AE07-BFE8CC2105D0}" type="pres">
      <dgm:prSet presAssocID="{DC99A0A4-4513-4114-8352-DDF2E1F106F2}" presName="sibTrans" presStyleLbl="sibTrans2D1" presStyleIdx="2" presStyleCnt="5"/>
      <dgm:spPr/>
    </dgm:pt>
    <dgm:pt modelId="{4D6D0119-E9BA-4D00-BA43-9215A6CE414A}" type="pres">
      <dgm:prSet presAssocID="{DC99A0A4-4513-4114-8352-DDF2E1F106F2}" presName="connectorText" presStyleLbl="sibTrans2D1" presStyleIdx="2" presStyleCnt="5"/>
      <dgm:spPr/>
    </dgm:pt>
    <dgm:pt modelId="{2676133C-56C1-41A8-85B2-4802CCD2D2FF}" type="pres">
      <dgm:prSet presAssocID="{3D8F15F3-0191-4E63-80A9-8A22C89269A0}" presName="node" presStyleLbl="node1" presStyleIdx="3" presStyleCnt="6">
        <dgm:presLayoutVars>
          <dgm:bulletEnabled val="1"/>
        </dgm:presLayoutVars>
      </dgm:prSet>
      <dgm:spPr/>
    </dgm:pt>
    <dgm:pt modelId="{E03B28B5-6B07-4BDF-B1B4-6937B85F9470}" type="pres">
      <dgm:prSet presAssocID="{6E36E383-D71A-4DE0-8C8C-B08830C21E8C}" presName="sibTrans" presStyleLbl="sibTrans2D1" presStyleIdx="3" presStyleCnt="5"/>
      <dgm:spPr/>
    </dgm:pt>
    <dgm:pt modelId="{1321B1F1-E503-41B4-B77C-0C4EE93C01A7}" type="pres">
      <dgm:prSet presAssocID="{6E36E383-D71A-4DE0-8C8C-B08830C21E8C}" presName="connectorText" presStyleLbl="sibTrans2D1" presStyleIdx="3" presStyleCnt="5"/>
      <dgm:spPr/>
    </dgm:pt>
    <dgm:pt modelId="{743AFEF7-DD53-47AF-A4E4-737632D4FABD}" type="pres">
      <dgm:prSet presAssocID="{A0788EB1-9749-474C-BC83-EE1B97B162B4}" presName="node" presStyleLbl="node1" presStyleIdx="4" presStyleCnt="6">
        <dgm:presLayoutVars>
          <dgm:bulletEnabled val="1"/>
        </dgm:presLayoutVars>
      </dgm:prSet>
      <dgm:spPr/>
    </dgm:pt>
    <dgm:pt modelId="{A63D60B0-5CBA-45C6-AC94-C0D379BE740B}" type="pres">
      <dgm:prSet presAssocID="{EB99C3BD-AA0E-4D1C-9BB7-9B3BCD03CCD9}" presName="sibTrans" presStyleLbl="sibTrans2D1" presStyleIdx="4" presStyleCnt="5"/>
      <dgm:spPr/>
    </dgm:pt>
    <dgm:pt modelId="{FCA0DC61-1ECC-4D53-802D-B9C2BB410DD1}" type="pres">
      <dgm:prSet presAssocID="{EB99C3BD-AA0E-4D1C-9BB7-9B3BCD03CCD9}" presName="connectorText" presStyleLbl="sibTrans2D1" presStyleIdx="4" presStyleCnt="5"/>
      <dgm:spPr/>
    </dgm:pt>
    <dgm:pt modelId="{1FEDB56D-50DA-4C97-B119-82CB0F7F6F83}" type="pres">
      <dgm:prSet presAssocID="{4C24307F-6040-471C-8BF7-F5D15731C6DE}" presName="node" presStyleLbl="node1" presStyleIdx="5" presStyleCnt="6">
        <dgm:presLayoutVars>
          <dgm:bulletEnabled val="1"/>
        </dgm:presLayoutVars>
      </dgm:prSet>
      <dgm:spPr/>
    </dgm:pt>
  </dgm:ptLst>
  <dgm:cxnLst>
    <dgm:cxn modelId="{3B2A7D12-65AB-4EDA-91D1-27C8054443CE}" type="presOf" srcId="{4C24307F-6040-471C-8BF7-F5D15731C6DE}" destId="{1FEDB56D-50DA-4C97-B119-82CB0F7F6F83}" srcOrd="0" destOrd="0" presId="urn:microsoft.com/office/officeart/2005/8/layout/process1"/>
    <dgm:cxn modelId="{46EFD024-BAAC-4FD6-9725-B2BD15C0CFFA}" type="presOf" srcId="{DC99A0A4-4513-4114-8352-DDF2E1F106F2}" destId="{9C25FC62-51D7-4C18-AE07-BFE8CC2105D0}" srcOrd="0" destOrd="0" presId="urn:microsoft.com/office/officeart/2005/8/layout/process1"/>
    <dgm:cxn modelId="{45586B29-146F-49D4-9C29-2D4D80F8D3D2}" type="presOf" srcId="{4BE46C63-49D8-465B-B666-1A3DF165F8B9}" destId="{1F6593DD-96A7-49EF-8E21-5179CE022EE4}" srcOrd="0" destOrd="0" presId="urn:microsoft.com/office/officeart/2005/8/layout/process1"/>
    <dgm:cxn modelId="{E040AD2A-FF6D-42D9-90A6-D00760B5E650}" type="presOf" srcId="{EB99C3BD-AA0E-4D1C-9BB7-9B3BCD03CCD9}" destId="{FCA0DC61-1ECC-4D53-802D-B9C2BB410DD1}" srcOrd="1" destOrd="0" presId="urn:microsoft.com/office/officeart/2005/8/layout/process1"/>
    <dgm:cxn modelId="{D15C913B-F4BA-4323-BF7B-D110EA8C09AF}" srcId="{959A77CF-1DC2-47C9-B3FB-40CF24E2DCC4}" destId="{A7034632-05B9-4A12-AFE0-9781C5E36ACD}" srcOrd="0" destOrd="0" parTransId="{72A80159-344A-42B4-B843-0D86E5FB74D1}" sibTransId="{AAB73A28-CA1A-435E-B027-FFA19B2AF413}"/>
    <dgm:cxn modelId="{EA39CB42-259F-42AA-B556-8F0CE4070DEF}" srcId="{959A77CF-1DC2-47C9-B3FB-40CF24E2DCC4}" destId="{2B227131-361E-4B86-AABB-DB05FEE2BEB2}" srcOrd="2" destOrd="0" parTransId="{128E75E2-B37A-4EE4-B43B-263FE020A82B}" sibTransId="{DC99A0A4-4513-4114-8352-DDF2E1F106F2}"/>
    <dgm:cxn modelId="{B1816649-1F52-4E03-8252-2C664A0FD3AD}" type="presOf" srcId="{EB99C3BD-AA0E-4D1C-9BB7-9B3BCD03CCD9}" destId="{A63D60B0-5CBA-45C6-AC94-C0D379BE740B}" srcOrd="0" destOrd="0" presId="urn:microsoft.com/office/officeart/2005/8/layout/process1"/>
    <dgm:cxn modelId="{B3C69A4C-5302-4162-A284-3C3FDDA77C3A}" srcId="{959A77CF-1DC2-47C9-B3FB-40CF24E2DCC4}" destId="{4C24307F-6040-471C-8BF7-F5D15731C6DE}" srcOrd="5" destOrd="0" parTransId="{54641548-C013-4605-A2C4-6C4B87D9A842}" sibTransId="{B19B1BEC-4EBD-40A2-A3E8-F89E7BF352CC}"/>
    <dgm:cxn modelId="{941F6776-117C-4DE8-BC12-1707194485C0}" type="presOf" srcId="{A7034632-05B9-4A12-AFE0-9781C5E36ACD}" destId="{19AE38CA-00CB-4316-A116-3873EDDD4FAF}" srcOrd="0" destOrd="0" presId="urn:microsoft.com/office/officeart/2005/8/layout/process1"/>
    <dgm:cxn modelId="{A79E7E78-1752-479B-8F91-BAF169A8981D}" type="presOf" srcId="{959A77CF-1DC2-47C9-B3FB-40CF24E2DCC4}" destId="{F6AAF999-9AD2-428D-8BDC-62ABF6D26FFC}" srcOrd="0" destOrd="0" presId="urn:microsoft.com/office/officeart/2005/8/layout/process1"/>
    <dgm:cxn modelId="{FD292859-0882-4EC1-9BA3-94C830358B5A}" type="presOf" srcId="{2B227131-361E-4B86-AABB-DB05FEE2BEB2}" destId="{97C130C5-91EA-4B43-9A5C-1C2ABEA7F697}" srcOrd="0" destOrd="0" presId="urn:microsoft.com/office/officeart/2005/8/layout/process1"/>
    <dgm:cxn modelId="{61C9CDA5-21E8-4B4A-8F3B-D0F288A09E03}" type="presOf" srcId="{AAB73A28-CA1A-435E-B027-FFA19B2AF413}" destId="{EA5F3925-1541-4332-A030-31B4259F97CC}" srcOrd="0" destOrd="0" presId="urn:microsoft.com/office/officeart/2005/8/layout/process1"/>
    <dgm:cxn modelId="{6EB829B1-5AC3-4EDA-853D-372FA5CAC956}" type="presOf" srcId="{4BE46C63-49D8-465B-B666-1A3DF165F8B9}" destId="{34933C34-E21A-472A-B7ED-D4D3F1218475}" srcOrd="1" destOrd="0" presId="urn:microsoft.com/office/officeart/2005/8/layout/process1"/>
    <dgm:cxn modelId="{5A5E98B5-0C0C-41A6-9874-794E6D31718C}" srcId="{959A77CF-1DC2-47C9-B3FB-40CF24E2DCC4}" destId="{E16ED38E-4345-4117-8364-017DEF6D385A}" srcOrd="1" destOrd="0" parTransId="{E3D491B7-1726-49F9-A4A1-7036B4FF0DD4}" sibTransId="{4BE46C63-49D8-465B-B666-1A3DF165F8B9}"/>
    <dgm:cxn modelId="{658FB1B6-F17A-40A9-8FD9-946A07E5AFDF}" type="presOf" srcId="{E16ED38E-4345-4117-8364-017DEF6D385A}" destId="{F198B279-D523-44C2-9FCC-C556D8F2D904}" srcOrd="0" destOrd="0" presId="urn:microsoft.com/office/officeart/2005/8/layout/process1"/>
    <dgm:cxn modelId="{B9E6A6BC-7E88-4C6F-AA30-75E5F32CD5B0}" type="presOf" srcId="{3D8F15F3-0191-4E63-80A9-8A22C89269A0}" destId="{2676133C-56C1-41A8-85B2-4802CCD2D2FF}" srcOrd="0" destOrd="0" presId="urn:microsoft.com/office/officeart/2005/8/layout/process1"/>
    <dgm:cxn modelId="{CFB36CC9-DDAA-4812-87B8-2D27D4BE434D}" srcId="{959A77CF-1DC2-47C9-B3FB-40CF24E2DCC4}" destId="{3D8F15F3-0191-4E63-80A9-8A22C89269A0}" srcOrd="3" destOrd="0" parTransId="{663F048B-C466-4B19-A996-EC59DA8831AE}" sibTransId="{6E36E383-D71A-4DE0-8C8C-B08830C21E8C}"/>
    <dgm:cxn modelId="{E81988D1-8FBD-4C54-981B-6C6F93FC18D2}" srcId="{959A77CF-1DC2-47C9-B3FB-40CF24E2DCC4}" destId="{A0788EB1-9749-474C-BC83-EE1B97B162B4}" srcOrd="4" destOrd="0" parTransId="{170DCCEF-BF3A-4275-BA33-1FE032CC01C8}" sibTransId="{EB99C3BD-AA0E-4D1C-9BB7-9B3BCD03CCD9}"/>
    <dgm:cxn modelId="{5D96F0D4-227D-402A-87BA-F8C90144D9FA}" type="presOf" srcId="{6E36E383-D71A-4DE0-8C8C-B08830C21E8C}" destId="{1321B1F1-E503-41B4-B77C-0C4EE93C01A7}" srcOrd="1" destOrd="0" presId="urn:microsoft.com/office/officeart/2005/8/layout/process1"/>
    <dgm:cxn modelId="{2BA670DA-245E-48CC-908A-323FA093B327}" type="presOf" srcId="{6E36E383-D71A-4DE0-8C8C-B08830C21E8C}" destId="{E03B28B5-6B07-4BDF-B1B4-6937B85F9470}" srcOrd="0" destOrd="0" presId="urn:microsoft.com/office/officeart/2005/8/layout/process1"/>
    <dgm:cxn modelId="{94180EE4-532A-4AE0-9576-D41E2400EFBC}" type="presOf" srcId="{A0788EB1-9749-474C-BC83-EE1B97B162B4}" destId="{743AFEF7-DD53-47AF-A4E4-737632D4FABD}" srcOrd="0" destOrd="0" presId="urn:microsoft.com/office/officeart/2005/8/layout/process1"/>
    <dgm:cxn modelId="{E41E0FE7-EB5A-4E39-9FEB-1C240C448723}" type="presOf" srcId="{DC99A0A4-4513-4114-8352-DDF2E1F106F2}" destId="{4D6D0119-E9BA-4D00-BA43-9215A6CE414A}" srcOrd="1" destOrd="0" presId="urn:microsoft.com/office/officeart/2005/8/layout/process1"/>
    <dgm:cxn modelId="{23D551FF-97CE-4C87-8CC8-EC4331F72B75}" type="presOf" srcId="{AAB73A28-CA1A-435E-B027-FFA19B2AF413}" destId="{1E31ED75-44EA-45D5-9C5F-9AAFDCC25043}" srcOrd="1" destOrd="0" presId="urn:microsoft.com/office/officeart/2005/8/layout/process1"/>
    <dgm:cxn modelId="{D4950F51-5191-43C6-8CC8-A5BB4BA4C174}" type="presParOf" srcId="{F6AAF999-9AD2-428D-8BDC-62ABF6D26FFC}" destId="{19AE38CA-00CB-4316-A116-3873EDDD4FAF}" srcOrd="0" destOrd="0" presId="urn:microsoft.com/office/officeart/2005/8/layout/process1"/>
    <dgm:cxn modelId="{CF6BF853-D8A8-49A1-A415-5BBA0A025925}" type="presParOf" srcId="{F6AAF999-9AD2-428D-8BDC-62ABF6D26FFC}" destId="{EA5F3925-1541-4332-A030-31B4259F97CC}" srcOrd="1" destOrd="0" presId="urn:microsoft.com/office/officeart/2005/8/layout/process1"/>
    <dgm:cxn modelId="{552E1F96-076A-418E-A504-C57CB464FB94}" type="presParOf" srcId="{EA5F3925-1541-4332-A030-31B4259F97CC}" destId="{1E31ED75-44EA-45D5-9C5F-9AAFDCC25043}" srcOrd="0" destOrd="0" presId="urn:microsoft.com/office/officeart/2005/8/layout/process1"/>
    <dgm:cxn modelId="{4CB4D126-52AE-4FC6-9A95-77DD33BB50F7}" type="presParOf" srcId="{F6AAF999-9AD2-428D-8BDC-62ABF6D26FFC}" destId="{F198B279-D523-44C2-9FCC-C556D8F2D904}" srcOrd="2" destOrd="0" presId="urn:microsoft.com/office/officeart/2005/8/layout/process1"/>
    <dgm:cxn modelId="{766BA409-EA0B-4A51-9EDE-F55A89553833}" type="presParOf" srcId="{F6AAF999-9AD2-428D-8BDC-62ABF6D26FFC}" destId="{1F6593DD-96A7-49EF-8E21-5179CE022EE4}" srcOrd="3" destOrd="0" presId="urn:microsoft.com/office/officeart/2005/8/layout/process1"/>
    <dgm:cxn modelId="{444DEB14-764C-4CBE-99D9-C34D3CA7456E}" type="presParOf" srcId="{1F6593DD-96A7-49EF-8E21-5179CE022EE4}" destId="{34933C34-E21A-472A-B7ED-D4D3F1218475}" srcOrd="0" destOrd="0" presId="urn:microsoft.com/office/officeart/2005/8/layout/process1"/>
    <dgm:cxn modelId="{8AFA9198-8144-453B-AEBD-B99D4383505A}" type="presParOf" srcId="{F6AAF999-9AD2-428D-8BDC-62ABF6D26FFC}" destId="{97C130C5-91EA-4B43-9A5C-1C2ABEA7F697}" srcOrd="4" destOrd="0" presId="urn:microsoft.com/office/officeart/2005/8/layout/process1"/>
    <dgm:cxn modelId="{EAEF36BC-F155-4226-8B26-86724A4DD5DC}" type="presParOf" srcId="{F6AAF999-9AD2-428D-8BDC-62ABF6D26FFC}" destId="{9C25FC62-51D7-4C18-AE07-BFE8CC2105D0}" srcOrd="5" destOrd="0" presId="urn:microsoft.com/office/officeart/2005/8/layout/process1"/>
    <dgm:cxn modelId="{E0723538-6107-443C-B3BC-A00777B76BB2}" type="presParOf" srcId="{9C25FC62-51D7-4C18-AE07-BFE8CC2105D0}" destId="{4D6D0119-E9BA-4D00-BA43-9215A6CE414A}" srcOrd="0" destOrd="0" presId="urn:microsoft.com/office/officeart/2005/8/layout/process1"/>
    <dgm:cxn modelId="{9D858B0C-B985-4643-A0DB-A8189757F4DA}" type="presParOf" srcId="{F6AAF999-9AD2-428D-8BDC-62ABF6D26FFC}" destId="{2676133C-56C1-41A8-85B2-4802CCD2D2FF}" srcOrd="6" destOrd="0" presId="urn:microsoft.com/office/officeart/2005/8/layout/process1"/>
    <dgm:cxn modelId="{1B7CE074-E27A-4521-875C-FED474B7A1D9}" type="presParOf" srcId="{F6AAF999-9AD2-428D-8BDC-62ABF6D26FFC}" destId="{E03B28B5-6B07-4BDF-B1B4-6937B85F9470}" srcOrd="7" destOrd="0" presId="urn:microsoft.com/office/officeart/2005/8/layout/process1"/>
    <dgm:cxn modelId="{F284D8F8-B72D-44B8-8C73-0D5C457291BC}" type="presParOf" srcId="{E03B28B5-6B07-4BDF-B1B4-6937B85F9470}" destId="{1321B1F1-E503-41B4-B77C-0C4EE93C01A7}" srcOrd="0" destOrd="0" presId="urn:microsoft.com/office/officeart/2005/8/layout/process1"/>
    <dgm:cxn modelId="{DC5E2E58-40EF-414E-B568-CB59AE6653B2}" type="presParOf" srcId="{F6AAF999-9AD2-428D-8BDC-62ABF6D26FFC}" destId="{743AFEF7-DD53-47AF-A4E4-737632D4FABD}" srcOrd="8" destOrd="0" presId="urn:microsoft.com/office/officeart/2005/8/layout/process1"/>
    <dgm:cxn modelId="{8A2E101C-9B31-40F7-8464-53CBCD504704}" type="presParOf" srcId="{F6AAF999-9AD2-428D-8BDC-62ABF6D26FFC}" destId="{A63D60B0-5CBA-45C6-AC94-C0D379BE740B}" srcOrd="9" destOrd="0" presId="urn:microsoft.com/office/officeart/2005/8/layout/process1"/>
    <dgm:cxn modelId="{39A2F4C3-CCF4-4B4D-9846-ABA0AD239F70}" type="presParOf" srcId="{A63D60B0-5CBA-45C6-AC94-C0D379BE740B}" destId="{FCA0DC61-1ECC-4D53-802D-B9C2BB410DD1}" srcOrd="0" destOrd="0" presId="urn:microsoft.com/office/officeart/2005/8/layout/process1"/>
    <dgm:cxn modelId="{844B3D51-137C-4D7C-ADF5-FDCDC973E73C}" type="presParOf" srcId="{F6AAF999-9AD2-428D-8BDC-62ABF6D26FFC}" destId="{1FEDB56D-50DA-4C97-B119-82CB0F7F6F8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E38CA-00CB-4316-A116-3873EDDD4FAF}">
      <dsp:nvSpPr>
        <dsp:cNvPr id="0" name=""/>
        <dsp:cNvSpPr/>
      </dsp:nvSpPr>
      <dsp:spPr>
        <a:xfrm>
          <a:off x="0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Multispectral Image Directory</a:t>
          </a:r>
        </a:p>
      </dsp:txBody>
      <dsp:txXfrm>
        <a:off x="21758" y="1849200"/>
        <a:ext cx="922838" cy="699369"/>
      </dsp:txXfrm>
    </dsp:sp>
    <dsp:sp modelId="{EA5F3925-1541-4332-A030-31B4259F97CC}">
      <dsp:nvSpPr>
        <dsp:cNvPr id="0" name=""/>
        <dsp:cNvSpPr/>
      </dsp:nvSpPr>
      <dsp:spPr>
        <a:xfrm>
          <a:off x="1062989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62989" y="2126988"/>
        <a:ext cx="143407" cy="143793"/>
      </dsp:txXfrm>
    </dsp:sp>
    <dsp:sp modelId="{F198B279-D523-44C2-9FCC-C556D8F2D904}">
      <dsp:nvSpPr>
        <dsp:cNvPr id="0" name=""/>
        <dsp:cNvSpPr/>
      </dsp:nvSpPr>
      <dsp:spPr>
        <a:xfrm>
          <a:off x="1352896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Merge Channels</a:t>
          </a:r>
          <a:endParaRPr lang="en-US" sz="1100" kern="1200" dirty="0"/>
        </a:p>
      </dsp:txBody>
      <dsp:txXfrm>
        <a:off x="1374654" y="1849200"/>
        <a:ext cx="922838" cy="699369"/>
      </dsp:txXfrm>
    </dsp:sp>
    <dsp:sp modelId="{1F6593DD-96A7-49EF-8E21-5179CE022EE4}">
      <dsp:nvSpPr>
        <dsp:cNvPr id="0" name=""/>
        <dsp:cNvSpPr/>
      </dsp:nvSpPr>
      <dsp:spPr>
        <a:xfrm>
          <a:off x="2415886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15886" y="2126988"/>
        <a:ext cx="143407" cy="143793"/>
      </dsp:txXfrm>
    </dsp:sp>
    <dsp:sp modelId="{97C130C5-91EA-4B43-9A5C-1C2ABEA7F697}">
      <dsp:nvSpPr>
        <dsp:cNvPr id="0" name=""/>
        <dsp:cNvSpPr/>
      </dsp:nvSpPr>
      <dsp:spPr>
        <a:xfrm>
          <a:off x="2705792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Segment (K-means, Mean Shift, etc.)</a:t>
          </a:r>
        </a:p>
      </dsp:txBody>
      <dsp:txXfrm>
        <a:off x="2727550" y="1849200"/>
        <a:ext cx="922838" cy="699369"/>
      </dsp:txXfrm>
    </dsp:sp>
    <dsp:sp modelId="{9C25FC62-51D7-4C18-AE07-BFE8CC2105D0}">
      <dsp:nvSpPr>
        <dsp:cNvPr id="0" name=""/>
        <dsp:cNvSpPr/>
      </dsp:nvSpPr>
      <dsp:spPr>
        <a:xfrm>
          <a:off x="3768782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68782" y="2126988"/>
        <a:ext cx="143407" cy="143793"/>
      </dsp:txXfrm>
    </dsp:sp>
    <dsp:sp modelId="{2676133C-56C1-41A8-85B2-4802CCD2D2FF}">
      <dsp:nvSpPr>
        <dsp:cNvPr id="0" name=""/>
        <dsp:cNvSpPr/>
      </dsp:nvSpPr>
      <dsp:spPr>
        <a:xfrm>
          <a:off x="4058688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PCA ?</a:t>
          </a:r>
        </a:p>
      </dsp:txBody>
      <dsp:txXfrm>
        <a:off x="4080446" y="1849200"/>
        <a:ext cx="922838" cy="699369"/>
      </dsp:txXfrm>
    </dsp:sp>
    <dsp:sp modelId="{E03B28B5-6B07-4BDF-B1B4-6937B85F9470}">
      <dsp:nvSpPr>
        <dsp:cNvPr id="0" name=""/>
        <dsp:cNvSpPr/>
      </dsp:nvSpPr>
      <dsp:spPr>
        <a:xfrm>
          <a:off x="5121678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121678" y="2126988"/>
        <a:ext cx="143407" cy="143793"/>
      </dsp:txXfrm>
    </dsp:sp>
    <dsp:sp modelId="{743AFEF7-DD53-47AF-A4E4-737632D4FABD}">
      <dsp:nvSpPr>
        <dsp:cNvPr id="0" name=""/>
        <dsp:cNvSpPr/>
      </dsp:nvSpPr>
      <dsp:spPr>
        <a:xfrm>
          <a:off x="5411585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Interpret RGB Image from Multispectral</a:t>
          </a:r>
        </a:p>
      </dsp:txBody>
      <dsp:txXfrm>
        <a:off x="5433343" y="1849200"/>
        <a:ext cx="922838" cy="699369"/>
      </dsp:txXfrm>
    </dsp:sp>
    <dsp:sp modelId="{A63D60B0-5CBA-45C6-AC94-C0D379BE740B}">
      <dsp:nvSpPr>
        <dsp:cNvPr id="0" name=""/>
        <dsp:cNvSpPr/>
      </dsp:nvSpPr>
      <dsp:spPr>
        <a:xfrm>
          <a:off x="6474575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474575" y="2126988"/>
        <a:ext cx="143407" cy="143793"/>
      </dsp:txXfrm>
    </dsp:sp>
    <dsp:sp modelId="{1FEDB56D-50DA-4C97-B119-82CB0F7F6F83}">
      <dsp:nvSpPr>
        <dsp:cNvPr id="0" name=""/>
        <dsp:cNvSpPr/>
      </dsp:nvSpPr>
      <dsp:spPr>
        <a:xfrm>
          <a:off x="6764481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Color Segments Based from Labels</a:t>
          </a:r>
        </a:p>
      </dsp:txBody>
      <dsp:txXfrm>
        <a:off x="6786239" y="1849200"/>
        <a:ext cx="922838" cy="699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2860001"/>
            <a:ext cx="576292" cy="57972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723725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7063" r="-4562" b="-7766"/>
          <a:stretch/>
        </p:blipFill>
        <p:spPr>
          <a:xfrm>
            <a:off x="3615775" y="2834640"/>
            <a:ext cx="203911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34766"/>
            <a:ext cx="8229600" cy="85725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563945"/>
            <a:ext cx="3799498" cy="1191695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1755639"/>
            <a:ext cx="3799498" cy="290225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7" y="171450"/>
            <a:ext cx="4240119" cy="2883952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3131933"/>
            <a:ext cx="2057400" cy="1529334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3131933"/>
            <a:ext cx="2057400" cy="1529334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020708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179" y="3015970"/>
            <a:ext cx="1965643" cy="1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67151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280302" cy="273844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502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3102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847726"/>
            <a:ext cx="7772400" cy="3776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95910"/>
            <a:ext cx="9144000" cy="1647591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61802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97534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724" y="3742520"/>
            <a:ext cx="1598055" cy="10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38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121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1259" y="3235296"/>
            <a:ext cx="1831828" cy="1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1"/>
            <a:ext cx="10370676" cy="515130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627" y="3235296"/>
            <a:ext cx="1781284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9144000" cy="515953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486966"/>
            <a:ext cx="4193654" cy="2370534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655" y="3235296"/>
            <a:ext cx="1777228" cy="11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4767264"/>
            <a:ext cx="1397863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4767264"/>
            <a:ext cx="2895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4767264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2166"/>
            <a:ext cx="8229600" cy="85725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Bayer_filter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491 – Multispectral Segmentation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11318"/>
            <a:ext cx="6400800" cy="917756"/>
          </a:xfrm>
        </p:spPr>
        <p:txBody>
          <a:bodyPr>
            <a:normAutofit/>
          </a:bodyPr>
          <a:lstStyle/>
          <a:p>
            <a:r>
              <a:rPr lang="en-US" dirty="0"/>
              <a:t>Clay Leach / David Cornett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31" y="203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camera we used can capture responses 400nm to 720nm at 1nm steps (321 responses)</a:t>
            </a:r>
          </a:p>
          <a:p>
            <a:r>
              <a:rPr lang="en-US" dirty="0"/>
              <a:t>For our dataset, we used responses with 10nm steps producing images with 32 spectral features</a:t>
            </a:r>
          </a:p>
          <a:p>
            <a:r>
              <a:rPr lang="en-US" dirty="0"/>
              <a:t>We created 10 image example sets (32 images per example).  These sets are made up of clothing of various colors and fabric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0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6049A-3FE9-4F6C-B03C-265C6F1F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161435"/>
            <a:ext cx="3525786" cy="2820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62521-AFE1-4306-BB08-57422216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80" y="1161435"/>
            <a:ext cx="3525786" cy="2820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ECAAB-A001-442A-B9B5-AFB2AB2ED516}"/>
              </a:ext>
            </a:extLst>
          </p:cNvPr>
          <p:cNvSpPr txBox="1"/>
          <p:nvPr/>
        </p:nvSpPr>
        <p:spPr>
          <a:xfrm>
            <a:off x="2320046" y="398206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1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B4ED1-562A-4304-8DC5-A5CB09332C84}"/>
              </a:ext>
            </a:extLst>
          </p:cNvPr>
          <p:cNvSpPr txBox="1"/>
          <p:nvPr/>
        </p:nvSpPr>
        <p:spPr>
          <a:xfrm>
            <a:off x="5819555" y="3979603"/>
            <a:ext cx="1236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2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Six Colors</a:t>
            </a:r>
          </a:p>
        </p:txBody>
      </p:sp>
    </p:spTree>
    <p:extLst>
      <p:ext uri="{BB962C8B-B14F-4D97-AF65-F5344CB8AC3E}">
        <p14:creationId xmlns:p14="http://schemas.microsoft.com/office/powerpoint/2010/main" val="20660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6049A-3FE9-4F6C-B03C-265C6F1F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161435"/>
            <a:ext cx="3525786" cy="282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62521-AFE1-4306-BB08-57422216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80" y="1161435"/>
            <a:ext cx="3525785" cy="2820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ECAAB-A001-442A-B9B5-AFB2AB2ED516}"/>
              </a:ext>
            </a:extLst>
          </p:cNvPr>
          <p:cNvSpPr txBox="1"/>
          <p:nvPr/>
        </p:nvSpPr>
        <p:spPr>
          <a:xfrm>
            <a:off x="2339282" y="3982063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3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B4ED1-562A-4304-8DC5-A5CB09332C84}"/>
              </a:ext>
            </a:extLst>
          </p:cNvPr>
          <p:cNvSpPr txBox="1"/>
          <p:nvPr/>
        </p:nvSpPr>
        <p:spPr>
          <a:xfrm>
            <a:off x="5716966" y="397960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4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Orange/Red</a:t>
            </a:r>
          </a:p>
        </p:txBody>
      </p:sp>
    </p:spTree>
    <p:extLst>
      <p:ext uri="{BB962C8B-B14F-4D97-AF65-F5344CB8AC3E}">
        <p14:creationId xmlns:p14="http://schemas.microsoft.com/office/powerpoint/2010/main" val="364326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6049A-3FE9-4F6C-B03C-265C6F1F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161435"/>
            <a:ext cx="3525785" cy="282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62521-AFE1-4306-BB08-57422216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80" y="1161435"/>
            <a:ext cx="3525785" cy="2820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ECAAB-A001-442A-B9B5-AFB2AB2ED516}"/>
              </a:ext>
            </a:extLst>
          </p:cNvPr>
          <p:cNvSpPr txBox="1"/>
          <p:nvPr/>
        </p:nvSpPr>
        <p:spPr>
          <a:xfrm>
            <a:off x="1531373" y="3982063"/>
            <a:ext cx="237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5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Jeans, Hoodie, Shirts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B4ED1-562A-4304-8DC5-A5CB09332C84}"/>
              </a:ext>
            </a:extLst>
          </p:cNvPr>
          <p:cNvSpPr txBox="1"/>
          <p:nvPr/>
        </p:nvSpPr>
        <p:spPr>
          <a:xfrm>
            <a:off x="5902912" y="3979603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6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Oranges</a:t>
            </a:r>
          </a:p>
        </p:txBody>
      </p:sp>
    </p:spTree>
    <p:extLst>
      <p:ext uri="{BB962C8B-B14F-4D97-AF65-F5344CB8AC3E}">
        <p14:creationId xmlns:p14="http://schemas.microsoft.com/office/powerpoint/2010/main" val="167735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6049A-3FE9-4F6C-B03C-265C6F1F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161435"/>
            <a:ext cx="3525785" cy="282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62521-AFE1-4306-BB08-57422216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80" y="1161435"/>
            <a:ext cx="3525785" cy="2820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ECAAB-A001-442A-B9B5-AFB2AB2ED516}"/>
              </a:ext>
            </a:extLst>
          </p:cNvPr>
          <p:cNvSpPr txBox="1"/>
          <p:nvPr/>
        </p:nvSpPr>
        <p:spPr>
          <a:xfrm>
            <a:off x="1589082" y="3982063"/>
            <a:ext cx="226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7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Segments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B4ED1-562A-4304-8DC5-A5CB09332C84}"/>
              </a:ext>
            </a:extLst>
          </p:cNvPr>
          <p:cNvSpPr txBox="1"/>
          <p:nvPr/>
        </p:nvSpPr>
        <p:spPr>
          <a:xfrm>
            <a:off x="5967033" y="3979603"/>
            <a:ext cx="941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8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Greens</a:t>
            </a:r>
          </a:p>
        </p:txBody>
      </p:sp>
    </p:spTree>
    <p:extLst>
      <p:ext uri="{BB962C8B-B14F-4D97-AF65-F5344CB8AC3E}">
        <p14:creationId xmlns:p14="http://schemas.microsoft.com/office/powerpoint/2010/main" val="55929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6049A-3FE9-4F6C-B03C-265C6F1F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161435"/>
            <a:ext cx="3525785" cy="282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62521-AFE1-4306-BB08-57422216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80" y="1161435"/>
            <a:ext cx="3525785" cy="2820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ECAAB-A001-442A-B9B5-AFB2AB2ED516}"/>
              </a:ext>
            </a:extLst>
          </p:cNvPr>
          <p:cNvSpPr txBox="1"/>
          <p:nvPr/>
        </p:nvSpPr>
        <p:spPr>
          <a:xfrm>
            <a:off x="1230012" y="3982063"/>
            <a:ext cx="298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9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Jeans/Shirt, Macbeth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B4ED1-562A-4304-8DC5-A5CB09332C84}"/>
              </a:ext>
            </a:extLst>
          </p:cNvPr>
          <p:cNvSpPr txBox="1"/>
          <p:nvPr/>
        </p:nvSpPr>
        <p:spPr>
          <a:xfrm>
            <a:off x="5289509" y="3979603"/>
            <a:ext cx="2296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10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Lucy, Macbeth Chart</a:t>
            </a:r>
          </a:p>
        </p:txBody>
      </p:sp>
    </p:spTree>
    <p:extLst>
      <p:ext uri="{BB962C8B-B14F-4D97-AF65-F5344CB8AC3E}">
        <p14:creationId xmlns:p14="http://schemas.microsoft.com/office/powerpoint/2010/main" val="280341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599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Our base implementation planned on using two traditional segmentation methods: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K-means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Mean Shift</a:t>
            </a:r>
          </a:p>
          <a:p>
            <a:r>
              <a:rPr lang="en-US" dirty="0"/>
              <a:t>If time allows, we will also implement two others methods: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Watershed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Graph Cuts</a:t>
            </a:r>
          </a:p>
        </p:txBody>
      </p:sp>
    </p:spTree>
    <p:extLst>
      <p:ext uri="{BB962C8B-B14F-4D97-AF65-F5344CB8AC3E}">
        <p14:creationId xmlns:p14="http://schemas.microsoft.com/office/powerpoint/2010/main" val="272914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599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segmentation method is tested with the following feature sets for performance comparison: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RGB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RGB + spatial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Full multispectral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Full multispectral + spatial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PCA reduced multispectral</a:t>
            </a:r>
          </a:p>
        </p:txBody>
      </p:sp>
    </p:spTree>
    <p:extLst>
      <p:ext uri="{BB962C8B-B14F-4D97-AF65-F5344CB8AC3E}">
        <p14:creationId xmlns:p14="http://schemas.microsoft.com/office/powerpoint/2010/main" val="287781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EC89E4B-418E-44E5-9FA2-DEFAFDBC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595370"/>
              </p:ext>
            </p:extLst>
          </p:nvPr>
        </p:nvGraphicFramePr>
        <p:xfrm>
          <a:off x="706582" y="372864"/>
          <a:ext cx="7730836" cy="439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80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599" cy="3394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full 32 spectrum images are very large (1280 x 1024 = 1,310,720 pixels with 32 features)</a:t>
            </a:r>
          </a:p>
          <a:p>
            <a:r>
              <a:rPr lang="en-US" dirty="0"/>
              <a:t>Therefore, we wrapped our code in a script so that batch processing code be carried out on higher performance machine</a:t>
            </a:r>
          </a:p>
        </p:txBody>
      </p:sp>
    </p:spTree>
    <p:extLst>
      <p:ext uri="{BB962C8B-B14F-4D97-AF65-F5344CB8AC3E}">
        <p14:creationId xmlns:p14="http://schemas.microsoft.com/office/powerpoint/2010/main" val="298532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if the multispectral feature space provides greater accuracy than RGB for traditional image 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custom, multispectral image dataset composed of different fabrics and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6049A-3FE9-4F6C-B03C-265C6F1F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2" y="1161436"/>
            <a:ext cx="6597655" cy="2820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ECAAB-A001-442A-B9B5-AFB2AB2ED516}"/>
              </a:ext>
            </a:extLst>
          </p:cNvPr>
          <p:cNvSpPr txBox="1"/>
          <p:nvPr/>
        </p:nvSpPr>
        <p:spPr>
          <a:xfrm>
            <a:off x="2831779" y="405876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? – RGB and K-means RGB</a:t>
            </a:r>
          </a:p>
        </p:txBody>
      </p:sp>
    </p:spTree>
    <p:extLst>
      <p:ext uri="{BB962C8B-B14F-4D97-AF65-F5344CB8AC3E}">
        <p14:creationId xmlns:p14="http://schemas.microsoft.com/office/powerpoint/2010/main" val="350255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Build multispectral dataset 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Ground truth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Multispectral to RGB equivalent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K-means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Mean Shift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PCA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Pseudo color on labels to RGB equivalent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RGB segmentation results (K-mean, Mean Shift)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Multispectral results (K-means, Mean Shift)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Multispectral + spatial results (K-means, Mean Shift)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RGB + spatial results (K-means, Mean Shift)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Stretch goals: Implement Watershed, Cross-cuts, etc. algorithms</a:t>
            </a:r>
          </a:p>
        </p:txBody>
      </p:sp>
    </p:spTree>
    <p:extLst>
      <p:ext uri="{BB962C8B-B14F-4D97-AF65-F5344CB8AC3E}">
        <p14:creationId xmlns:p14="http://schemas.microsoft.com/office/powerpoint/2010/main" val="340932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F7D70A-1DC1-4D9A-AAB1-DEDEB559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C9A1-75B7-4025-9CD6-D3D59DFF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098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Index – Kill this eventually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Multispectral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Segmentation in general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goal – fabric color segmentation (include how this is novel)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work - Summary of references (maybe after our goal)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Camera specs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RGB reconstruction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overview (include RGB of each) - # images, features, sets (talk about features per point per 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space 1 (multispectral responses) – Feature Space 2 (multispectral responses + spatial coordinates)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Ground truth manually (side by side with RGB)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overview – how we determined a good window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full feature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full feature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PCA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PCA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??? – visual charts of some type, or at least how we plan on doing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Digital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562" y="4060721"/>
            <a:ext cx="2458511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https://en.wikipedia.org/wiki/Bayer_filter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69" y="1200151"/>
            <a:ext cx="4470731" cy="28605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282964-932C-4502-992C-6DE688BD32E3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4216069" cy="3025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digital cameras use a color filter array on-top of the sensor’s pixel array to quantize the color response from a scene</a:t>
            </a:r>
          </a:p>
          <a:p>
            <a:r>
              <a:rPr lang="en-US" dirty="0"/>
              <a:t>The filters accept common peak wavelengths for R,G and B responses (R=600nm, G=515nm, B=450nm)</a:t>
            </a:r>
          </a:p>
          <a:p>
            <a:r>
              <a:rPr lang="en-US" dirty="0"/>
              <a:t>This produces images in the RGB feature space we are familiar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5977"/>
            <a:ext cx="8229600" cy="883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scene response is captured at several specific wavelengths as opposed to an average response per sensor filter color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E6394-7E51-4740-88FD-CE1318E0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18" y="1013060"/>
            <a:ext cx="5439363" cy="28869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E77C2-8B7C-4B2F-BA12-871EB32F4F8A}"/>
              </a:ext>
            </a:extLst>
          </p:cNvPr>
          <p:cNvSpPr txBox="1">
            <a:spLocks/>
          </p:cNvSpPr>
          <p:nvPr/>
        </p:nvSpPr>
        <p:spPr>
          <a:xfrm>
            <a:off x="7038781" y="3738697"/>
            <a:ext cx="2458511" cy="174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/>
              <a:t>http://media.factmyth.com/2016/07/</a:t>
            </a:r>
          </a:p>
        </p:txBody>
      </p:sp>
    </p:spTree>
    <p:extLst>
      <p:ext uri="{BB962C8B-B14F-4D97-AF65-F5344CB8AC3E}">
        <p14:creationId xmlns:p14="http://schemas.microsoft.com/office/powerpoint/2010/main" val="290935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Traditionally, multispectral imaging is used for satellite imaging, military applications, astronomical imaging and chemical imaging (due to cost limitations)</a:t>
            </a:r>
          </a:p>
          <a:p>
            <a:r>
              <a:rPr lang="en-US" dirty="0"/>
              <a:t>Current applications include drones with specific multispectral filters for farming applications and multispectral facial recognition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6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camera we used can capture responses 400nm to 720nm at 1nm steps (321 responses)</a:t>
            </a:r>
          </a:p>
          <a:p>
            <a:r>
              <a:rPr lang="en-US" dirty="0"/>
              <a:t>For our dataset, we used responses with 10nm steps producing images with 32 spectral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camera we used can capture responses 400nm to 720nm at 1nm steps (321 responses)</a:t>
            </a:r>
          </a:p>
          <a:p>
            <a:r>
              <a:rPr lang="en-US" dirty="0"/>
              <a:t>For our dataset, we used responses with 10nm steps producing images with 32 spectral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7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Camera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A4FFC-0016-46DF-80DF-520C23C3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32" y="1010266"/>
            <a:ext cx="5146136" cy="3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0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Macbeth Chart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324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Words>744</Words>
  <Application>Microsoft Office PowerPoint</Application>
  <PresentationFormat>On-screen Show (16:9)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ECE 491 – Multispectral Segmentation</vt:lpstr>
      <vt:lpstr>Project Goals</vt:lpstr>
      <vt:lpstr>Standard Digital Imaging</vt:lpstr>
      <vt:lpstr>Multispectral Imaging</vt:lpstr>
      <vt:lpstr>Multispectral Uses</vt:lpstr>
      <vt:lpstr>Multispectral Camera</vt:lpstr>
      <vt:lpstr>Multispectral Camera</vt:lpstr>
      <vt:lpstr>Multispectral Camera</vt:lpstr>
      <vt:lpstr>Macbeth Chart Responses</vt:lpstr>
      <vt:lpstr>Dataset</vt:lpstr>
      <vt:lpstr>Dataset</vt:lpstr>
      <vt:lpstr>Dataset</vt:lpstr>
      <vt:lpstr>Dataset</vt:lpstr>
      <vt:lpstr>Dataset</vt:lpstr>
      <vt:lpstr>Dataset</vt:lpstr>
      <vt:lpstr>Segmentation Methods</vt:lpstr>
      <vt:lpstr>Feature Spaces</vt:lpstr>
      <vt:lpstr>Processing Pipeline</vt:lpstr>
      <vt:lpstr>Engineering Considerations</vt:lpstr>
      <vt:lpstr>Example Results</vt:lpstr>
      <vt:lpstr>Project Status</vt:lpstr>
      <vt:lpstr>References</vt:lpstr>
      <vt:lpstr>Slide Index – Kill this eventually</vt:lpstr>
    </vt:vector>
  </TitlesOfParts>
  <Manager/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subject/>
  <dc:creator>David</dc:creator>
  <cp:keywords/>
  <dc:description/>
  <cp:lastModifiedBy>David</cp:lastModifiedBy>
  <cp:revision>138</cp:revision>
  <dcterms:created xsi:type="dcterms:W3CDTF">2014-12-02T19:58:44Z</dcterms:created>
  <dcterms:modified xsi:type="dcterms:W3CDTF">2019-04-21T21:50:21Z</dcterms:modified>
  <cp:category/>
</cp:coreProperties>
</file>