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158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_kosel@yahoo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git@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4" Type="http://schemas.openxmlformats.org/officeDocument/2006/relationships/hyperlink" Target="https://training.github.com/kit/downloads/github-git-cheat-sheet.pdf" TargetMode="External"/><Relationship Id="rId5" Type="http://schemas.openxmlformats.org/officeDocument/2006/relationships/hyperlink" Target="https://waffle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539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Gitorial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10000" y="2999775"/>
            <a:ext cx="8723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Github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Step Three: You are all set on Github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0" y="1189229"/>
            <a:ext cx="7294501" cy="36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6808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Set up a local repository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Head to the command line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9399"/>
            <a:ext cx="820925" cy="68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59024"/>
            <a:ext cx="820925" cy="68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970374"/>
            <a:ext cx="820925" cy="6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278125" y="1200150"/>
            <a:ext cx="7611599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MAC: Cmd-spacebar “Terminal”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(or go to Applications &gt; Utilities &gt; Terminal)</a:t>
            </a:r>
          </a:p>
          <a:p>
            <a:pPr lvl="0" rtl="0">
              <a:spcBef>
                <a:spcPts val="600"/>
              </a:spcBef>
              <a:buNone/>
            </a:pPr>
            <a:endParaRPr sz="3000">
              <a:solidFill>
                <a:srgbClr val="000000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Windows: In search box, type “powershell”</a:t>
            </a:r>
          </a:p>
          <a:p>
            <a:pPr lvl="0" rtl="0">
              <a:spcBef>
                <a:spcPts val="600"/>
              </a:spcBef>
              <a:buNone/>
            </a:pPr>
            <a:endParaRPr sz="3000">
              <a:solidFill>
                <a:srgbClr val="000000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Linux: Ctrl + Alt + 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config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/>
              <a:t>git config --global user.name “Aaron Kosel”</a:t>
            </a:r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git config --global user.email “</a:t>
            </a:r>
            <a:r>
              <a:rPr lang="en" sz="2400" b="1" u="sng">
                <a:solidFill>
                  <a:schemeClr val="hlink"/>
                </a:solidFill>
                <a:hlinkClick r:id="rId3"/>
              </a:rPr>
              <a:t>a_kosel@yahoo.com</a:t>
            </a:r>
            <a:r>
              <a:rPr lang="en" sz="2400" b="1"/>
              <a:t>”</a:t>
            </a:r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>
              <a:spcBef>
                <a:spcPts val="0"/>
              </a:spcBef>
              <a:buNone/>
            </a:pPr>
            <a:endParaRPr sz="2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init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mkdir ~/gitorial</a:t>
            </a:r>
          </a:p>
          <a:p>
            <a:pPr rtl="0">
              <a:spcBef>
                <a:spcPts val="0"/>
              </a:spcBef>
              <a:buNone/>
            </a:pPr>
            <a:endParaRPr b="1"/>
          </a:p>
          <a:p>
            <a:pPr rtl="0">
              <a:spcBef>
                <a:spcPts val="0"/>
              </a:spcBef>
              <a:buNone/>
            </a:pPr>
            <a:r>
              <a:rPr lang="en" b="1"/>
              <a:t>cd ~/gitorial</a:t>
            </a:r>
          </a:p>
          <a:p>
            <a:pPr rtl="0">
              <a:spcBef>
                <a:spcPts val="0"/>
              </a:spcBef>
              <a:buNone/>
            </a:pPr>
            <a:endParaRPr b="1"/>
          </a:p>
          <a:p>
            <a:pPr rtl="0">
              <a:spcBef>
                <a:spcPts val="0"/>
              </a:spcBef>
              <a:buNone/>
            </a:pPr>
            <a:r>
              <a:rPr lang="en" b="1"/>
              <a:t>git init</a:t>
            </a:r>
            <a:r>
              <a:rPr lang="en"/>
              <a:t>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creates a local repository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status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git status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the status of your repo, useful for seeing what files have changed since your last commit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712538" y="1713275"/>
            <a:ext cx="2028300" cy="123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/>
              <a:t>Local Repository </a:t>
            </a:r>
          </a:p>
          <a:p>
            <a:pPr algn="ctr">
              <a:spcBef>
                <a:spcPts val="0"/>
              </a:spcBef>
              <a:buNone/>
            </a:pPr>
            <a:r>
              <a:rPr lang="en" b="1"/>
              <a:t>(called gitorial)</a:t>
            </a:r>
          </a:p>
        </p:txBody>
      </p:sp>
      <p:sp>
        <p:nvSpPr>
          <p:cNvPr id="115" name="Shape 115"/>
          <p:cNvSpPr/>
          <p:nvPr/>
        </p:nvSpPr>
        <p:spPr>
          <a:xfrm>
            <a:off x="223381" y="2938625"/>
            <a:ext cx="2524074" cy="491600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14627" y="3014825"/>
            <a:ext cx="1741591" cy="339200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901694" y="3070700"/>
            <a:ext cx="1402200" cy="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>
            <a:stCxn id="116" idx="2"/>
            <a:endCxn id="116" idx="5"/>
          </p:cNvCxnSpPr>
          <p:nvPr/>
        </p:nvCxnSpPr>
        <p:spPr>
          <a:xfrm>
            <a:off x="788786" y="3184425"/>
            <a:ext cx="13932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686471" y="3290825"/>
            <a:ext cx="1395600" cy="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 rot="10800000" flipH="1">
            <a:off x="849516" y="30265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rot="10800000" flipH="1">
            <a:off x="1017606" y="30265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10800000" flipH="1">
            <a:off x="1198717" y="30265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1392874" y="30266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rot="10800000" flipH="1">
            <a:off x="1573341" y="30265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/>
          <p:nvPr/>
        </p:nvCxnSpPr>
        <p:spPr>
          <a:xfrm rot="10800000" flipH="1">
            <a:off x="1728386" y="30265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 rot="10800000" flipH="1">
            <a:off x="1880009" y="30148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3160425" y="1412675"/>
            <a:ext cx="3818699" cy="16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Github has no knowledge that the local repository even exists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Your local repository doesn’t know that the remote repo even exists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8" name="Shape 128"/>
          <p:cNvSpPr/>
          <p:nvPr/>
        </p:nvSpPr>
        <p:spPr>
          <a:xfrm>
            <a:off x="7282200" y="1412671"/>
            <a:ext cx="1511100" cy="18410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Remote Repo (also called gitorial)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6808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Connect the two together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your first commit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touch README.md</a:t>
            </a:r>
            <a:r>
              <a:rPr lang="en" sz="1400"/>
              <a:t> (</a:t>
            </a:r>
            <a:r>
              <a:rPr lang="en" sz="1400" i="1"/>
              <a:t>PS:</a:t>
            </a:r>
            <a:r>
              <a:rPr lang="en" sz="1400"/>
              <a:t> </a:t>
            </a:r>
            <a:r>
              <a:rPr lang="en" sz="1400" b="1"/>
              <a:t>echo $null &gt; README.md</a:t>
            </a:r>
            <a:r>
              <a:rPr lang="en" sz="1400"/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(</a:t>
            </a:r>
            <a:r>
              <a:rPr lang="en" sz="1400" b="1"/>
              <a:t>git status</a:t>
            </a:r>
            <a:r>
              <a:rPr lang="en" sz="1400"/>
              <a:t>, if you are curious)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git add README.md</a:t>
            </a:r>
            <a:r>
              <a:rPr lang="en" sz="1400"/>
              <a:t> 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Tells git to track README, putting it into a staging area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(</a:t>
            </a:r>
            <a:r>
              <a:rPr lang="en" sz="1400" b="1"/>
              <a:t>git status</a:t>
            </a:r>
            <a:r>
              <a:rPr lang="en" sz="1400"/>
              <a:t>, if you are curious)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git commit -m ‘Initial commit’</a:t>
            </a:r>
            <a:r>
              <a:rPr lang="en" sz="1400"/>
              <a:t> 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Records the snapshot, with the associated message ‘Initial commit’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(</a:t>
            </a:r>
            <a:r>
              <a:rPr lang="en" sz="1400" b="1"/>
              <a:t>git status</a:t>
            </a:r>
            <a:r>
              <a:rPr lang="en" sz="1400"/>
              <a:t>, if you are curious)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065169" y="298825"/>
            <a:ext cx="2028300" cy="123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Local Repository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(called gitorial)</a:t>
            </a:r>
          </a:p>
        </p:txBody>
      </p:sp>
      <p:sp>
        <p:nvSpPr>
          <p:cNvPr id="145" name="Shape 145"/>
          <p:cNvSpPr/>
          <p:nvPr/>
        </p:nvSpPr>
        <p:spPr>
          <a:xfrm>
            <a:off x="576012" y="1524175"/>
            <a:ext cx="2524074" cy="491600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67258" y="1600375"/>
            <a:ext cx="1741591" cy="339200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7" name="Shape 147"/>
          <p:cNvCxnSpPr/>
          <p:nvPr/>
        </p:nvCxnSpPr>
        <p:spPr>
          <a:xfrm>
            <a:off x="1254325" y="1656250"/>
            <a:ext cx="1402200" cy="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>
            <a:stCxn id="146" idx="2"/>
            <a:endCxn id="146" idx="5"/>
          </p:cNvCxnSpPr>
          <p:nvPr/>
        </p:nvCxnSpPr>
        <p:spPr>
          <a:xfrm>
            <a:off x="1141417" y="1769975"/>
            <a:ext cx="1393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1039102" y="1876375"/>
            <a:ext cx="1395600" cy="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0" name="Shape 150"/>
          <p:cNvCxnSpPr/>
          <p:nvPr/>
        </p:nvCxnSpPr>
        <p:spPr>
          <a:xfrm rot="10800000" flipH="1">
            <a:off x="1202147" y="16121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1" name="Shape 151"/>
          <p:cNvCxnSpPr/>
          <p:nvPr/>
        </p:nvCxnSpPr>
        <p:spPr>
          <a:xfrm rot="10800000" flipH="1">
            <a:off x="1370237" y="16121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2" name="Shape 152"/>
          <p:cNvCxnSpPr/>
          <p:nvPr/>
        </p:nvCxnSpPr>
        <p:spPr>
          <a:xfrm rot="10800000" flipH="1">
            <a:off x="1551349" y="16121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/>
          <p:nvPr/>
        </p:nvCxnSpPr>
        <p:spPr>
          <a:xfrm rot="10800000" flipH="1">
            <a:off x="1745505" y="16121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 rot="10800000" flipH="1">
            <a:off x="1925972" y="16121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2081017" y="16121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 rot="10800000" flipH="1">
            <a:off x="2232640" y="16003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7" name="Shape 157"/>
          <p:cNvSpPr/>
          <p:nvPr/>
        </p:nvSpPr>
        <p:spPr>
          <a:xfrm>
            <a:off x="914247" y="33609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cxnSp>
        <p:nvCxnSpPr>
          <p:cNvPr id="158" name="Shape 158"/>
          <p:cNvCxnSpPr>
            <a:stCxn id="145" idx="3"/>
            <a:endCxn id="157" idx="0"/>
          </p:cNvCxnSpPr>
          <p:nvPr/>
        </p:nvCxnSpPr>
        <p:spPr>
          <a:xfrm>
            <a:off x="1585642" y="2015775"/>
            <a:ext cx="7200" cy="13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493100" y="2221225"/>
            <a:ext cx="3035400" cy="96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Locally, you are are still here, but git knows something is different</a:t>
            </a:r>
          </a:p>
        </p:txBody>
      </p:sp>
      <p:sp>
        <p:nvSpPr>
          <p:cNvPr id="160" name="Shape 160"/>
          <p:cNvSpPr/>
          <p:nvPr/>
        </p:nvSpPr>
        <p:spPr>
          <a:xfrm>
            <a:off x="7044700" y="479472"/>
            <a:ext cx="1511100" cy="18410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Remote Repo (also called gitorial)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684350" y="2580225"/>
            <a:ext cx="31157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Remote repo still doesn’t know anything!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9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/>
              <a:t>Talk about what git and Github are</a:t>
            </a:r>
          </a:p>
          <a:p>
            <a:pPr rtl="0">
              <a:spcBef>
                <a:spcPts val="0"/>
              </a:spcBef>
              <a:buNone/>
            </a:pPr>
            <a:endParaRPr sz="2800"/>
          </a:p>
          <a:p>
            <a:pPr rtl="0">
              <a:spcBef>
                <a:spcPts val="0"/>
              </a:spcBef>
              <a:buNone/>
            </a:pPr>
            <a:r>
              <a:rPr lang="en" sz="2800"/>
              <a:t>Go over a basic git workflow</a:t>
            </a:r>
          </a:p>
          <a:p>
            <a:pPr rtl="0">
              <a:spcBef>
                <a:spcPts val="0"/>
              </a:spcBef>
              <a:buNone/>
            </a:pPr>
            <a:endParaRPr sz="2800"/>
          </a:p>
          <a:p>
            <a:pPr rtl="0">
              <a:spcBef>
                <a:spcPts val="0"/>
              </a:spcBef>
              <a:buNone/>
            </a:pPr>
            <a:r>
              <a:rPr lang="en" sz="2800"/>
              <a:t>Mess around with branching</a:t>
            </a:r>
          </a:p>
          <a:p>
            <a:pPr rtl="0">
              <a:spcBef>
                <a:spcPts val="0"/>
              </a:spcBef>
              <a:buNone/>
            </a:pPr>
            <a:endParaRPr sz="2800"/>
          </a:p>
          <a:p>
            <a:pPr>
              <a:spcBef>
                <a:spcPts val="0"/>
              </a:spcBef>
              <a:buNone/>
            </a:pPr>
            <a:r>
              <a:rPr lang="en" sz="2800"/>
              <a:t>Hopefully have time for some group collaboration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to the remote gitorial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git remote add origin </a:t>
            </a:r>
            <a:r>
              <a:rPr lang="en" sz="1800" b="1" u="sng">
                <a:solidFill>
                  <a:schemeClr val="hlink"/>
                </a:solidFill>
                <a:hlinkClick r:id="rId3"/>
              </a:rPr>
              <a:t>git@github.com</a:t>
            </a:r>
            <a:r>
              <a:rPr lang="en" sz="1800" b="1"/>
              <a:t>:akosel/gitorial.git</a:t>
            </a:r>
            <a:r>
              <a:rPr lang="en" sz="1800"/>
              <a:t>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tells our local repository that it should connect with the remote repository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(</a:t>
            </a:r>
            <a:r>
              <a:rPr lang="en" sz="1800" b="1"/>
              <a:t>git remote -v</a:t>
            </a:r>
            <a:r>
              <a:rPr lang="en" sz="1800"/>
              <a:t>, if curious)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/>
              <a:t>git push -u origin master</a:t>
            </a:r>
            <a:r>
              <a:rPr lang="en" sz="1800"/>
              <a:t> -- </a:t>
            </a:r>
            <a:r>
              <a:rPr lang="en" sz="1800" i="1"/>
              <a:t>two things happen here!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git push origin master says that the local changes should be added to the location we set as the origin and specifically to the branch called master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-u flag sets the upstream as origin, which means you can now simply type ‘git push’ to push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065169" y="603625"/>
            <a:ext cx="2028300" cy="123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Local Repository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(called gitorial)</a:t>
            </a:r>
          </a:p>
        </p:txBody>
      </p:sp>
      <p:sp>
        <p:nvSpPr>
          <p:cNvPr id="173" name="Shape 173"/>
          <p:cNvSpPr/>
          <p:nvPr/>
        </p:nvSpPr>
        <p:spPr>
          <a:xfrm>
            <a:off x="576012" y="1828975"/>
            <a:ext cx="2524074" cy="491600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67258" y="1905175"/>
            <a:ext cx="1741591" cy="339200"/>
          </a:xfrm>
          <a:prstGeom prst="flowChartInputOutpu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1254325" y="1961050"/>
            <a:ext cx="1402200" cy="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>
            <a:stCxn id="174" idx="2"/>
            <a:endCxn id="174" idx="5"/>
          </p:cNvCxnSpPr>
          <p:nvPr/>
        </p:nvCxnSpPr>
        <p:spPr>
          <a:xfrm>
            <a:off x="1141417" y="2074775"/>
            <a:ext cx="1393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1039102" y="2181175"/>
            <a:ext cx="1395600" cy="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10800000" flipH="1">
            <a:off x="1202147" y="19169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10800000" flipH="1">
            <a:off x="1370237" y="19169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 rot="10800000" flipH="1">
            <a:off x="1551349" y="19169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10800000" flipH="1">
            <a:off x="1745505" y="19169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rot="10800000" flipH="1">
            <a:off x="1925972" y="19169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/>
          <p:nvPr/>
        </p:nvCxnSpPr>
        <p:spPr>
          <a:xfrm rot="10800000" flipH="1">
            <a:off x="2081017" y="191692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10800000" flipH="1">
            <a:off x="2232640" y="1905174"/>
            <a:ext cx="306600" cy="31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5" name="Shape 185"/>
          <p:cNvSpPr/>
          <p:nvPr/>
        </p:nvSpPr>
        <p:spPr>
          <a:xfrm>
            <a:off x="914247" y="36657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cxnSp>
        <p:nvCxnSpPr>
          <p:cNvPr id="186" name="Shape 186"/>
          <p:cNvCxnSpPr>
            <a:stCxn id="173" idx="3"/>
            <a:endCxn id="185" idx="0"/>
          </p:cNvCxnSpPr>
          <p:nvPr/>
        </p:nvCxnSpPr>
        <p:spPr>
          <a:xfrm>
            <a:off x="1585642" y="2320575"/>
            <a:ext cx="7200" cy="134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187"/>
          <p:cNvSpPr/>
          <p:nvPr/>
        </p:nvSpPr>
        <p:spPr>
          <a:xfrm>
            <a:off x="7044700" y="479472"/>
            <a:ext cx="1511100" cy="18410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Remote Repo (also called gitorial)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99650" y="2510150"/>
            <a:ext cx="26100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Locally, you are are here</a:t>
            </a:r>
          </a:p>
        </p:txBody>
      </p:sp>
      <p:cxnSp>
        <p:nvCxnSpPr>
          <p:cNvPr id="189" name="Shape 189"/>
          <p:cNvCxnSpPr>
            <a:stCxn id="187" idx="2"/>
            <a:endCxn id="185" idx="0"/>
          </p:cNvCxnSpPr>
          <p:nvPr/>
        </p:nvCxnSpPr>
        <p:spPr>
          <a:xfrm flipH="1">
            <a:off x="1592800" y="1400021"/>
            <a:ext cx="5451900" cy="226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3767125" y="1828975"/>
            <a:ext cx="31157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Remote repo now knows about the initial commit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the README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93875" y="1063375"/>
            <a:ext cx="8229600" cy="39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/>
              <a:t>open README.md</a:t>
            </a:r>
            <a:r>
              <a:rPr lang="en" sz="1400"/>
              <a:t> (</a:t>
            </a:r>
            <a:r>
              <a:rPr lang="en" sz="1400" i="1"/>
              <a:t>PS:</a:t>
            </a:r>
            <a:r>
              <a:rPr lang="en" sz="1400"/>
              <a:t> type </a:t>
            </a:r>
            <a:r>
              <a:rPr lang="en" sz="1400" b="1"/>
              <a:t>README.md</a:t>
            </a:r>
            <a:r>
              <a:rPr lang="en" sz="1400"/>
              <a:t>, hit enter)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Write anything you want. For example, ‘I love learning!’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Save and close the file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(</a:t>
            </a:r>
            <a:r>
              <a:rPr lang="en" sz="1400" b="1"/>
              <a:t>git status</a:t>
            </a:r>
            <a:r>
              <a:rPr lang="en" sz="1400"/>
              <a:t>, if you are curious)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 b="1"/>
              <a:t>git add README.md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 b="1"/>
              <a:t>git commit -m ‘Updated readme’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14247" y="36657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cxnSp>
        <p:nvCxnSpPr>
          <p:cNvPr id="202" name="Shape 202"/>
          <p:cNvCxnSpPr>
            <a:stCxn id="203" idx="3"/>
            <a:endCxn id="204" idx="0"/>
          </p:cNvCxnSpPr>
          <p:nvPr/>
        </p:nvCxnSpPr>
        <p:spPr>
          <a:xfrm>
            <a:off x="5374967" y="1918075"/>
            <a:ext cx="6600" cy="174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837300" y="261972"/>
            <a:ext cx="1511100" cy="18410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Remote Repo (also called gitorial)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270412" y="2471437"/>
            <a:ext cx="30354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Locally, you are now here</a:t>
            </a:r>
          </a:p>
        </p:txBody>
      </p:sp>
      <p:cxnSp>
        <p:nvCxnSpPr>
          <p:cNvPr id="207" name="Shape 207"/>
          <p:cNvCxnSpPr>
            <a:stCxn id="205" idx="3"/>
            <a:endCxn id="201" idx="0"/>
          </p:cNvCxnSpPr>
          <p:nvPr/>
        </p:nvCxnSpPr>
        <p:spPr>
          <a:xfrm>
            <a:off x="1592850" y="2103071"/>
            <a:ext cx="0" cy="156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 txBox="1"/>
          <p:nvPr/>
        </p:nvSpPr>
        <p:spPr>
          <a:xfrm>
            <a:off x="126525" y="2395250"/>
            <a:ext cx="31157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Remote repo only knows about the initial commit, not the update to the README</a:t>
            </a:r>
          </a:p>
        </p:txBody>
      </p:sp>
      <p:sp>
        <p:nvSpPr>
          <p:cNvPr id="204" name="Shape 204"/>
          <p:cNvSpPr/>
          <p:nvPr/>
        </p:nvSpPr>
        <p:spPr>
          <a:xfrm>
            <a:off x="4702922" y="36657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Updated README</a:t>
            </a:r>
          </a:p>
        </p:txBody>
      </p:sp>
      <p:cxnSp>
        <p:nvCxnSpPr>
          <p:cNvPr id="209" name="Shape 209"/>
          <p:cNvCxnSpPr>
            <a:stCxn id="204" idx="2"/>
            <a:endCxn id="201" idx="6"/>
          </p:cNvCxnSpPr>
          <p:nvPr/>
        </p:nvCxnSpPr>
        <p:spPr>
          <a:xfrm rot="10800000">
            <a:off x="2271422" y="4344474"/>
            <a:ext cx="2431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0" name="Shape 210"/>
          <p:cNvGrpSpPr/>
          <p:nvPr/>
        </p:nvGrpSpPr>
        <p:grpSpPr>
          <a:xfrm>
            <a:off x="4365337" y="201125"/>
            <a:ext cx="2524074" cy="1716950"/>
            <a:chOff x="3968187" y="386125"/>
            <a:chExt cx="2524074" cy="1716950"/>
          </a:xfrm>
        </p:grpSpPr>
        <p:cxnSp>
          <p:nvCxnSpPr>
            <p:cNvPr id="211" name="Shape 211"/>
            <p:cNvCxnSpPr/>
            <p:nvPr/>
          </p:nvCxnSpPr>
          <p:spPr>
            <a:xfrm>
              <a:off x="4431277" y="1963675"/>
              <a:ext cx="1395600" cy="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12"/>
            <p:cNvCxnSpPr>
              <a:stCxn id="213" idx="2"/>
              <a:endCxn id="213" idx="5"/>
            </p:cNvCxnSpPr>
            <p:nvPr/>
          </p:nvCxnSpPr>
          <p:spPr>
            <a:xfrm>
              <a:off x="4533592" y="1857275"/>
              <a:ext cx="13932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4" name="Shape 214"/>
            <p:cNvSpPr/>
            <p:nvPr/>
          </p:nvSpPr>
          <p:spPr>
            <a:xfrm>
              <a:off x="4457344" y="386125"/>
              <a:ext cx="2028300" cy="12399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Local Repository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(called gitorial)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968187" y="1611475"/>
              <a:ext cx="2524074" cy="491600"/>
            </a:xfrm>
            <a:prstGeom prst="flowChartInputOutpu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359433" y="1687675"/>
              <a:ext cx="1741591" cy="339200"/>
            </a:xfrm>
            <a:prstGeom prst="flowChartInputOutpu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4646500" y="1743550"/>
              <a:ext cx="1402200" cy="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 rot="10800000" flipH="1">
              <a:off x="4594323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4762412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4943524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 rot="10800000" flipH="1">
              <a:off x="5137680" y="169947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5318147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5473192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5624815" y="168767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Push to remote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(</a:t>
            </a:r>
            <a:r>
              <a:rPr lang="en" sz="1800" b="1"/>
              <a:t>git status</a:t>
            </a:r>
            <a:r>
              <a:rPr lang="en" sz="1800"/>
              <a:t>, if you are curious)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git push</a:t>
            </a:r>
            <a:r>
              <a:rPr lang="en" sz="1800"/>
              <a:t> (origin master)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914247" y="36657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cxnSp>
        <p:nvCxnSpPr>
          <p:cNvPr id="234" name="Shape 234"/>
          <p:cNvCxnSpPr>
            <a:stCxn id="235" idx="3"/>
            <a:endCxn id="236" idx="0"/>
          </p:cNvCxnSpPr>
          <p:nvPr/>
        </p:nvCxnSpPr>
        <p:spPr>
          <a:xfrm>
            <a:off x="5374967" y="1918075"/>
            <a:ext cx="6600" cy="174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7" name="Shape 237"/>
          <p:cNvSpPr/>
          <p:nvPr/>
        </p:nvSpPr>
        <p:spPr>
          <a:xfrm>
            <a:off x="1990925" y="318697"/>
            <a:ext cx="1511100" cy="18410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Remote Repo (also called gitorial)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866150" y="2325904"/>
            <a:ext cx="3035400" cy="65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Locally, you are still in the same place</a:t>
            </a:r>
          </a:p>
        </p:txBody>
      </p:sp>
      <p:cxnSp>
        <p:nvCxnSpPr>
          <p:cNvPr id="239" name="Shape 239"/>
          <p:cNvCxnSpPr>
            <a:stCxn id="237" idx="3"/>
            <a:endCxn id="236" idx="0"/>
          </p:cNvCxnSpPr>
          <p:nvPr/>
        </p:nvCxnSpPr>
        <p:spPr>
          <a:xfrm>
            <a:off x="2746475" y="2159796"/>
            <a:ext cx="2634900" cy="150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338500" y="2325887"/>
            <a:ext cx="31157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Remote repo is now in sync with your local repository</a:t>
            </a:r>
          </a:p>
        </p:txBody>
      </p:sp>
      <p:sp>
        <p:nvSpPr>
          <p:cNvPr id="236" name="Shape 236"/>
          <p:cNvSpPr/>
          <p:nvPr/>
        </p:nvSpPr>
        <p:spPr>
          <a:xfrm>
            <a:off x="4702922" y="36657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Updated README</a:t>
            </a:r>
          </a:p>
        </p:txBody>
      </p:sp>
      <p:cxnSp>
        <p:nvCxnSpPr>
          <p:cNvPr id="241" name="Shape 241"/>
          <p:cNvCxnSpPr>
            <a:stCxn id="236" idx="2"/>
            <a:endCxn id="233" idx="6"/>
          </p:cNvCxnSpPr>
          <p:nvPr/>
        </p:nvCxnSpPr>
        <p:spPr>
          <a:xfrm rot="10800000">
            <a:off x="2271422" y="4344474"/>
            <a:ext cx="2431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42" name="Shape 242"/>
          <p:cNvGrpSpPr/>
          <p:nvPr/>
        </p:nvGrpSpPr>
        <p:grpSpPr>
          <a:xfrm>
            <a:off x="4365337" y="201125"/>
            <a:ext cx="2524074" cy="1716950"/>
            <a:chOff x="3968187" y="386125"/>
            <a:chExt cx="2524074" cy="1716950"/>
          </a:xfrm>
        </p:grpSpPr>
        <p:cxnSp>
          <p:nvCxnSpPr>
            <p:cNvPr id="243" name="Shape 243"/>
            <p:cNvCxnSpPr/>
            <p:nvPr/>
          </p:nvCxnSpPr>
          <p:spPr>
            <a:xfrm>
              <a:off x="4431277" y="1963675"/>
              <a:ext cx="1395600" cy="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4" name="Shape 244"/>
            <p:cNvCxnSpPr>
              <a:stCxn id="245" idx="2"/>
              <a:endCxn id="245" idx="5"/>
            </p:cNvCxnSpPr>
            <p:nvPr/>
          </p:nvCxnSpPr>
          <p:spPr>
            <a:xfrm>
              <a:off x="4533592" y="1857275"/>
              <a:ext cx="13932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46" name="Shape 246"/>
            <p:cNvSpPr/>
            <p:nvPr/>
          </p:nvSpPr>
          <p:spPr>
            <a:xfrm>
              <a:off x="4457344" y="386125"/>
              <a:ext cx="2028300" cy="12399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Local Repository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b="1"/>
                <a:t>(called gitorial)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3968187" y="1611475"/>
              <a:ext cx="2524074" cy="491600"/>
            </a:xfrm>
            <a:prstGeom prst="flowChartInputOutpu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359433" y="1687675"/>
              <a:ext cx="1741591" cy="339200"/>
            </a:xfrm>
            <a:prstGeom prst="flowChartInputOutpu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47" name="Shape 247"/>
            <p:cNvCxnSpPr/>
            <p:nvPr/>
          </p:nvCxnSpPr>
          <p:spPr>
            <a:xfrm>
              <a:off x="4646500" y="1743550"/>
              <a:ext cx="1402200" cy="7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8" name="Shape 248"/>
            <p:cNvCxnSpPr/>
            <p:nvPr/>
          </p:nvCxnSpPr>
          <p:spPr>
            <a:xfrm rot="10800000" flipH="1">
              <a:off x="4594323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9" name="Shape 249"/>
            <p:cNvCxnSpPr/>
            <p:nvPr/>
          </p:nvCxnSpPr>
          <p:spPr>
            <a:xfrm rot="10800000" flipH="1">
              <a:off x="4762412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0" name="Shape 250"/>
            <p:cNvCxnSpPr/>
            <p:nvPr/>
          </p:nvCxnSpPr>
          <p:spPr>
            <a:xfrm rot="10800000" flipH="1">
              <a:off x="4943524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1" name="Shape 251"/>
            <p:cNvCxnSpPr/>
            <p:nvPr/>
          </p:nvCxnSpPr>
          <p:spPr>
            <a:xfrm rot="10800000" flipH="1">
              <a:off x="5137680" y="169947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 rot="10800000" flipH="1">
              <a:off x="5318147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3" name="Shape 253"/>
            <p:cNvCxnSpPr/>
            <p:nvPr/>
          </p:nvCxnSpPr>
          <p:spPr>
            <a:xfrm rot="10800000" flipH="1">
              <a:off x="5473192" y="169942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4" name="Shape 254"/>
            <p:cNvCxnSpPr/>
            <p:nvPr/>
          </p:nvCxnSpPr>
          <p:spPr>
            <a:xfrm rot="10800000" flipH="1">
              <a:off x="5624815" y="1687674"/>
              <a:ext cx="306600" cy="315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01225" y="2128374"/>
            <a:ext cx="8229600" cy="64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 to Branching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branching?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Allows you to work on different features without affecting the main codebase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Useful when you want to keep what you are working on separate from what other people are working on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/>
              <a:t>Remember! Master is also a branch. Everything is a branch in git. Master is just a special branch by convention, but there is nothing magical about it.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a branch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b="1"/>
              <a:t>git branch foo 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tells git to create a new branch (based off of master)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</a:t>
            </a:r>
            <a:r>
              <a:rPr lang="en" sz="1400" b="1"/>
              <a:t>git status</a:t>
            </a:r>
            <a:r>
              <a:rPr lang="en" sz="1400"/>
              <a:t>, if you are curious)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b="1"/>
              <a:t>git checkout foo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moves the HEAD pointer from the master branch to the foo branch. now any changes we make will be tracked on the foo branch rather than the master branch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(</a:t>
            </a:r>
            <a:r>
              <a:rPr lang="en" sz="1400" b="1"/>
              <a:t>git status</a:t>
            </a:r>
            <a:r>
              <a:rPr lang="en" sz="1400"/>
              <a:t>, if you are curious)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216347" y="2472052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sp>
        <p:nvSpPr>
          <p:cNvPr id="277" name="Shape 277"/>
          <p:cNvSpPr/>
          <p:nvPr/>
        </p:nvSpPr>
        <p:spPr>
          <a:xfrm>
            <a:off x="6005022" y="2472052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Updated README</a:t>
            </a:r>
          </a:p>
        </p:txBody>
      </p:sp>
      <p:cxnSp>
        <p:nvCxnSpPr>
          <p:cNvPr id="278" name="Shape 278"/>
          <p:cNvCxnSpPr>
            <a:stCxn id="277" idx="2"/>
            <a:endCxn id="276" idx="6"/>
          </p:cNvCxnSpPr>
          <p:nvPr/>
        </p:nvCxnSpPr>
        <p:spPr>
          <a:xfrm rot="10800000">
            <a:off x="3573522" y="3150802"/>
            <a:ext cx="24315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5467875" y="1257027"/>
            <a:ext cx="2431500" cy="616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master (was current branch)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467875" y="4361502"/>
            <a:ext cx="2431500" cy="378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 (current branch)</a:t>
            </a:r>
          </a:p>
        </p:txBody>
      </p:sp>
      <p:cxnSp>
        <p:nvCxnSpPr>
          <p:cNvPr id="281" name="Shape 281"/>
          <p:cNvCxnSpPr>
            <a:stCxn id="280" idx="0"/>
            <a:endCxn id="277" idx="4"/>
          </p:cNvCxnSpPr>
          <p:nvPr/>
        </p:nvCxnSpPr>
        <p:spPr>
          <a:xfrm rot="10800000">
            <a:off x="6683625" y="3829602"/>
            <a:ext cx="0" cy="53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2" name="Shape 282"/>
          <p:cNvCxnSpPr>
            <a:stCxn id="279" idx="2"/>
            <a:endCxn id="277" idx="0"/>
          </p:cNvCxnSpPr>
          <p:nvPr/>
        </p:nvCxnSpPr>
        <p:spPr>
          <a:xfrm>
            <a:off x="6683625" y="1873227"/>
            <a:ext cx="0" cy="59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410125" y="227525"/>
            <a:ext cx="2929499" cy="186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Both branches are pointing to the same commit, but the current branch is now foo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Any changes you make will be made off of foo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i="1"/>
              <a:t>All of this is local, so I am excluding the laptop and server icons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git? 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Version Control System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Stores snapshots of your work over time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Local to your computer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a new file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Add a file. Any file. It can be empty, but do what you will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 b="1"/>
              <a:t>git add .</a:t>
            </a:r>
            <a:r>
              <a:rPr lang="en" sz="1800"/>
              <a:t>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the dot is a nice little shortcut that adds all of the files that have changed.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 b="1"/>
              <a:t>git commit -m ‘Added a file’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391112" y="1352800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sp>
        <p:nvSpPr>
          <p:cNvPr id="295" name="Shape 295"/>
          <p:cNvSpPr/>
          <p:nvPr/>
        </p:nvSpPr>
        <p:spPr>
          <a:xfrm>
            <a:off x="4173970" y="1352800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Updated README</a:t>
            </a:r>
          </a:p>
        </p:txBody>
      </p:sp>
      <p:cxnSp>
        <p:nvCxnSpPr>
          <p:cNvPr id="296" name="Shape 296"/>
          <p:cNvCxnSpPr>
            <a:stCxn id="295" idx="2"/>
            <a:endCxn id="294" idx="6"/>
          </p:cNvCxnSpPr>
          <p:nvPr/>
        </p:nvCxnSpPr>
        <p:spPr>
          <a:xfrm rot="10800000">
            <a:off x="2748370" y="2031549"/>
            <a:ext cx="1425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3636825" y="375075"/>
            <a:ext cx="2431500" cy="378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(still here)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321372" y="4725925"/>
            <a:ext cx="2431500" cy="378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 (current branch)</a:t>
            </a:r>
          </a:p>
        </p:txBody>
      </p:sp>
      <p:cxnSp>
        <p:nvCxnSpPr>
          <p:cNvPr id="299" name="Shape 299"/>
          <p:cNvCxnSpPr>
            <a:stCxn id="298" idx="0"/>
            <a:endCxn id="300" idx="4"/>
          </p:cNvCxnSpPr>
          <p:nvPr/>
        </p:nvCxnSpPr>
        <p:spPr>
          <a:xfrm rot="10800000">
            <a:off x="6537122" y="4377925"/>
            <a:ext cx="0" cy="34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1" name="Shape 301"/>
          <p:cNvCxnSpPr>
            <a:stCxn id="297" idx="2"/>
            <a:endCxn id="295" idx="0"/>
          </p:cNvCxnSpPr>
          <p:nvPr/>
        </p:nvCxnSpPr>
        <p:spPr>
          <a:xfrm>
            <a:off x="4852575" y="753975"/>
            <a:ext cx="0" cy="59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0" name="Shape 300"/>
          <p:cNvSpPr/>
          <p:nvPr/>
        </p:nvSpPr>
        <p:spPr>
          <a:xfrm>
            <a:off x="5858520" y="30203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Added a file</a:t>
            </a:r>
          </a:p>
        </p:txBody>
      </p:sp>
      <p:cxnSp>
        <p:nvCxnSpPr>
          <p:cNvPr id="302" name="Shape 302"/>
          <p:cNvCxnSpPr>
            <a:stCxn id="300" idx="1"/>
            <a:endCxn id="295" idx="5"/>
          </p:cNvCxnSpPr>
          <p:nvPr/>
        </p:nvCxnSpPr>
        <p:spPr>
          <a:xfrm rot="10800000">
            <a:off x="5332477" y="2511426"/>
            <a:ext cx="724800" cy="70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3" name="Shape 303"/>
          <p:cNvSpPr txBox="1"/>
          <p:nvPr/>
        </p:nvSpPr>
        <p:spPr>
          <a:xfrm>
            <a:off x="280775" y="288400"/>
            <a:ext cx="2860799" cy="6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Commit Graph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1391112" y="1352800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sp>
        <p:nvSpPr>
          <p:cNvPr id="309" name="Shape 309"/>
          <p:cNvSpPr/>
          <p:nvPr/>
        </p:nvSpPr>
        <p:spPr>
          <a:xfrm>
            <a:off x="4173970" y="1352800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Updated README</a:t>
            </a:r>
          </a:p>
        </p:txBody>
      </p:sp>
      <p:cxnSp>
        <p:nvCxnSpPr>
          <p:cNvPr id="310" name="Shape 310"/>
          <p:cNvCxnSpPr>
            <a:stCxn id="309" idx="2"/>
            <a:endCxn id="308" idx="6"/>
          </p:cNvCxnSpPr>
          <p:nvPr/>
        </p:nvCxnSpPr>
        <p:spPr>
          <a:xfrm rot="10800000">
            <a:off x="2748370" y="2031549"/>
            <a:ext cx="1425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1" name="Shape 311"/>
          <p:cNvSpPr txBox="1"/>
          <p:nvPr/>
        </p:nvSpPr>
        <p:spPr>
          <a:xfrm>
            <a:off x="3636825" y="204700"/>
            <a:ext cx="2431500" cy="549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(now current branch)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321372" y="4725925"/>
            <a:ext cx="2431500" cy="378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 (not current branch)</a:t>
            </a:r>
          </a:p>
        </p:txBody>
      </p:sp>
      <p:cxnSp>
        <p:nvCxnSpPr>
          <p:cNvPr id="313" name="Shape 313"/>
          <p:cNvCxnSpPr>
            <a:stCxn id="312" idx="0"/>
            <a:endCxn id="314" idx="4"/>
          </p:cNvCxnSpPr>
          <p:nvPr/>
        </p:nvCxnSpPr>
        <p:spPr>
          <a:xfrm rot="10800000">
            <a:off x="6537122" y="4377925"/>
            <a:ext cx="0" cy="34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5" name="Shape 315"/>
          <p:cNvCxnSpPr>
            <a:stCxn id="311" idx="2"/>
            <a:endCxn id="309" idx="0"/>
          </p:cNvCxnSpPr>
          <p:nvPr/>
        </p:nvCxnSpPr>
        <p:spPr>
          <a:xfrm>
            <a:off x="4852575" y="754000"/>
            <a:ext cx="0" cy="59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/>
          <p:nvPr/>
        </p:nvSpPr>
        <p:spPr>
          <a:xfrm>
            <a:off x="5858520" y="302032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Added a file</a:t>
            </a:r>
          </a:p>
        </p:txBody>
      </p:sp>
      <p:cxnSp>
        <p:nvCxnSpPr>
          <p:cNvPr id="316" name="Shape 316"/>
          <p:cNvCxnSpPr>
            <a:stCxn id="314" idx="1"/>
            <a:endCxn id="309" idx="5"/>
          </p:cNvCxnSpPr>
          <p:nvPr/>
        </p:nvCxnSpPr>
        <p:spPr>
          <a:xfrm rot="10800000">
            <a:off x="5332477" y="2511426"/>
            <a:ext cx="724800" cy="70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311200" y="204700"/>
            <a:ext cx="2373899" cy="5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git checkout master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2132662" y="133757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sp>
        <p:nvSpPr>
          <p:cNvPr id="323" name="Shape 323"/>
          <p:cNvSpPr/>
          <p:nvPr/>
        </p:nvSpPr>
        <p:spPr>
          <a:xfrm>
            <a:off x="3933995" y="133757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Updated README</a:t>
            </a:r>
          </a:p>
        </p:txBody>
      </p:sp>
      <p:cxnSp>
        <p:nvCxnSpPr>
          <p:cNvPr id="324" name="Shape 324"/>
          <p:cNvCxnSpPr>
            <a:stCxn id="323" idx="2"/>
            <a:endCxn id="322" idx="6"/>
          </p:cNvCxnSpPr>
          <p:nvPr/>
        </p:nvCxnSpPr>
        <p:spPr>
          <a:xfrm rot="10800000">
            <a:off x="3489995" y="2016324"/>
            <a:ext cx="4440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5" name="Shape 325"/>
          <p:cNvSpPr txBox="1"/>
          <p:nvPr/>
        </p:nvSpPr>
        <p:spPr>
          <a:xfrm>
            <a:off x="5408547" y="122575"/>
            <a:ext cx="2431500" cy="616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(current branch and now it is here)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08547" y="4703725"/>
            <a:ext cx="2431500" cy="3789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 (still here)</a:t>
            </a:r>
          </a:p>
        </p:txBody>
      </p:sp>
      <p:cxnSp>
        <p:nvCxnSpPr>
          <p:cNvPr id="327" name="Shape 327"/>
          <p:cNvCxnSpPr>
            <a:stCxn id="326" idx="0"/>
            <a:endCxn id="328" idx="4"/>
          </p:cNvCxnSpPr>
          <p:nvPr/>
        </p:nvCxnSpPr>
        <p:spPr>
          <a:xfrm rot="10800000">
            <a:off x="6624297" y="4355725"/>
            <a:ext cx="0" cy="34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9" name="Shape 329"/>
          <p:cNvCxnSpPr>
            <a:stCxn id="325" idx="2"/>
            <a:endCxn id="330" idx="0"/>
          </p:cNvCxnSpPr>
          <p:nvPr/>
        </p:nvCxnSpPr>
        <p:spPr>
          <a:xfrm>
            <a:off x="6624297" y="738775"/>
            <a:ext cx="0" cy="59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/>
          <p:nvPr/>
        </p:nvSpPr>
        <p:spPr>
          <a:xfrm>
            <a:off x="5945695" y="2998087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Added a file</a:t>
            </a:r>
          </a:p>
        </p:txBody>
      </p:sp>
      <p:cxnSp>
        <p:nvCxnSpPr>
          <p:cNvPr id="331" name="Shape 331"/>
          <p:cNvCxnSpPr>
            <a:stCxn id="328" idx="1"/>
            <a:endCxn id="323" idx="5"/>
          </p:cNvCxnSpPr>
          <p:nvPr/>
        </p:nvCxnSpPr>
        <p:spPr>
          <a:xfrm rot="10800000">
            <a:off x="5092352" y="2496388"/>
            <a:ext cx="1052100" cy="70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0" name="Shape 330"/>
          <p:cNvSpPr/>
          <p:nvPr/>
        </p:nvSpPr>
        <p:spPr>
          <a:xfrm>
            <a:off x="5945695" y="1337562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Added a different file</a:t>
            </a:r>
          </a:p>
        </p:txBody>
      </p:sp>
      <p:cxnSp>
        <p:nvCxnSpPr>
          <p:cNvPr id="332" name="Shape 332"/>
          <p:cNvCxnSpPr>
            <a:stCxn id="330" idx="2"/>
            <a:endCxn id="323" idx="6"/>
          </p:cNvCxnSpPr>
          <p:nvPr/>
        </p:nvCxnSpPr>
        <p:spPr>
          <a:xfrm rot="10800000">
            <a:off x="5291095" y="2016312"/>
            <a:ext cx="654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3" name="Shape 333"/>
          <p:cNvSpPr txBox="1"/>
          <p:nvPr/>
        </p:nvSpPr>
        <p:spPr>
          <a:xfrm>
            <a:off x="273175" y="98175"/>
            <a:ext cx="2792400" cy="8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file, add it, commit it. (If you need a refresher, review slide 28)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509636" y="118517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Initial commit</a:t>
            </a:r>
          </a:p>
        </p:txBody>
      </p:sp>
      <p:sp>
        <p:nvSpPr>
          <p:cNvPr id="339" name="Shape 339"/>
          <p:cNvSpPr/>
          <p:nvPr/>
        </p:nvSpPr>
        <p:spPr>
          <a:xfrm>
            <a:off x="2310969" y="1185175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Updated README</a:t>
            </a:r>
          </a:p>
        </p:txBody>
      </p:sp>
      <p:cxnSp>
        <p:nvCxnSpPr>
          <p:cNvPr id="340" name="Shape 340"/>
          <p:cNvCxnSpPr>
            <a:stCxn id="339" idx="2"/>
            <a:endCxn id="338" idx="6"/>
          </p:cNvCxnSpPr>
          <p:nvPr/>
        </p:nvCxnSpPr>
        <p:spPr>
          <a:xfrm rot="10800000">
            <a:off x="1866969" y="1863924"/>
            <a:ext cx="4440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1" name="Shape 341"/>
          <p:cNvSpPr txBox="1"/>
          <p:nvPr/>
        </p:nvSpPr>
        <p:spPr>
          <a:xfrm>
            <a:off x="5679871" y="122575"/>
            <a:ext cx="2431500" cy="616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(still current branch and now here)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785525" y="4527300"/>
            <a:ext cx="2431500" cy="394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 (still here)</a:t>
            </a:r>
          </a:p>
        </p:txBody>
      </p:sp>
      <p:cxnSp>
        <p:nvCxnSpPr>
          <p:cNvPr id="343" name="Shape 343"/>
          <p:cNvCxnSpPr>
            <a:stCxn id="342" idx="0"/>
            <a:endCxn id="344" idx="4"/>
          </p:cNvCxnSpPr>
          <p:nvPr/>
        </p:nvCxnSpPr>
        <p:spPr>
          <a:xfrm rot="10800000">
            <a:off x="5001275" y="4233000"/>
            <a:ext cx="0" cy="29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>
            <a:stCxn id="341" idx="2"/>
            <a:endCxn id="346" idx="0"/>
          </p:cNvCxnSpPr>
          <p:nvPr/>
        </p:nvCxnSpPr>
        <p:spPr>
          <a:xfrm>
            <a:off x="6895621" y="738775"/>
            <a:ext cx="0" cy="44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4" name="Shape 344"/>
          <p:cNvSpPr/>
          <p:nvPr/>
        </p:nvSpPr>
        <p:spPr>
          <a:xfrm>
            <a:off x="4322669" y="2875600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Added a file</a:t>
            </a:r>
          </a:p>
        </p:txBody>
      </p:sp>
      <p:cxnSp>
        <p:nvCxnSpPr>
          <p:cNvPr id="347" name="Shape 347"/>
          <p:cNvCxnSpPr>
            <a:stCxn id="344" idx="1"/>
            <a:endCxn id="339" idx="5"/>
          </p:cNvCxnSpPr>
          <p:nvPr/>
        </p:nvCxnSpPr>
        <p:spPr>
          <a:xfrm rot="10800000">
            <a:off x="3469326" y="2343901"/>
            <a:ext cx="1052100" cy="73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/>
          <p:nvPr/>
        </p:nvSpPr>
        <p:spPr>
          <a:xfrm>
            <a:off x="4322669" y="1185162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Added a different file</a:t>
            </a:r>
          </a:p>
        </p:txBody>
      </p:sp>
      <p:cxnSp>
        <p:nvCxnSpPr>
          <p:cNvPr id="349" name="Shape 349"/>
          <p:cNvCxnSpPr>
            <a:stCxn id="348" idx="2"/>
            <a:endCxn id="339" idx="6"/>
          </p:cNvCxnSpPr>
          <p:nvPr/>
        </p:nvCxnSpPr>
        <p:spPr>
          <a:xfrm rot="10800000">
            <a:off x="3668069" y="1863912"/>
            <a:ext cx="6546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0" name="Shape 350"/>
          <p:cNvSpPr txBox="1"/>
          <p:nvPr/>
        </p:nvSpPr>
        <p:spPr>
          <a:xfrm>
            <a:off x="273175" y="0"/>
            <a:ext cx="2792400" cy="14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git merge foo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merge will incorporate changes from the target branch</a:t>
            </a:r>
          </a:p>
        </p:txBody>
      </p:sp>
      <p:sp>
        <p:nvSpPr>
          <p:cNvPr id="346" name="Shape 346"/>
          <p:cNvSpPr/>
          <p:nvPr/>
        </p:nvSpPr>
        <p:spPr>
          <a:xfrm>
            <a:off x="6217019" y="1185162"/>
            <a:ext cx="1357199" cy="13574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Merge branch ‘foo’ into master</a:t>
            </a:r>
          </a:p>
        </p:txBody>
      </p:sp>
      <p:cxnSp>
        <p:nvCxnSpPr>
          <p:cNvPr id="351" name="Shape 351"/>
          <p:cNvCxnSpPr>
            <a:stCxn id="346" idx="2"/>
            <a:endCxn id="348" idx="6"/>
          </p:cNvCxnSpPr>
          <p:nvPr/>
        </p:nvCxnSpPr>
        <p:spPr>
          <a:xfrm rot="10800000">
            <a:off x="5679719" y="1863912"/>
            <a:ext cx="5373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2" name="Shape 352"/>
          <p:cNvCxnSpPr>
            <a:stCxn id="346" idx="3"/>
            <a:endCxn id="344" idx="7"/>
          </p:cNvCxnSpPr>
          <p:nvPr/>
        </p:nvCxnSpPr>
        <p:spPr>
          <a:xfrm flipH="1">
            <a:off x="5480976" y="2343861"/>
            <a:ext cx="934800" cy="73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3" name="Shape 353"/>
          <p:cNvSpPr txBox="1"/>
          <p:nvPr/>
        </p:nvSpPr>
        <p:spPr>
          <a:xfrm>
            <a:off x="273175" y="3294800"/>
            <a:ext cx="2792400" cy="14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git log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this shows you the history of commits. you should see everything featured on this picture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73175" y="2705975"/>
            <a:ext cx="2792400" cy="66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git push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publish your commits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1805150"/>
            <a:ext cx="8229600" cy="119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/>
              <a:t>GROUP TIME!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Things to do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add collaborators to your repository via the Github site. see if they can push to your repository and you can pull down the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mess around with branching and merging, see if you can create a merge conflict!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check out .gitignore. try to figure out what it does and why it might be useful.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There is a lot we didn’t cover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910975"/>
            <a:ext cx="8229600" cy="402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week, we will have a time set aside to work on things we didn’t cover, or give you a chance to ask questions, or just a place to work on things together related to Github, or anything.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5pm-7pm @ lab on liberty (if there is space, otherwise ERC on State St)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u="sng"/>
              <a:t>Become a Git Branch Master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http://pcottle.github.io/learnGitBranching/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 u="sng"/>
              <a:t>Github Cheatsheet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https://training.github.com/kit/downloads/github-git-cheat-sheet.pdf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800" u="sng"/>
              <a:t>Github Project Management Tool</a:t>
            </a:r>
          </a:p>
          <a:p>
            <a:pPr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Waffle.io · Work Better on GitHub Issues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Github?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Website where you can host Git repositories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Github is remote (not on your computer)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Github or some alternative like SVN is good/essential for code collaboration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use Github?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you make a mistake, you can go back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your computer fails, your code is on Github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If you want to work with others, you can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16808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Setting up a remote repository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Step Zero: Get an account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you didn’t do this, that’s ok, but you may want to now.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Unless you just want to hear me talk. That’s okay too.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Step One: Add a repository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980" y="1107400"/>
            <a:ext cx="5566049" cy="3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Step Two: Give it a name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75" y="1209898"/>
            <a:ext cx="7176647" cy="368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Macintosh PowerPoint</Application>
  <PresentationFormat>On-screen Show (16:9)</PresentationFormat>
  <Paragraphs>224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simple-light</vt:lpstr>
      <vt:lpstr>Gitorial</vt:lpstr>
      <vt:lpstr>Overview</vt:lpstr>
      <vt:lpstr>What is git? </vt:lpstr>
      <vt:lpstr>What is Github?</vt:lpstr>
      <vt:lpstr>Why use Github?</vt:lpstr>
      <vt:lpstr>Setting up a remote repository</vt:lpstr>
      <vt:lpstr>Step Zero: Get an account</vt:lpstr>
      <vt:lpstr>Step One: Add a repository</vt:lpstr>
      <vt:lpstr>Step Two: Give it a name</vt:lpstr>
      <vt:lpstr>Step Three: You are all set on Github</vt:lpstr>
      <vt:lpstr>Set up a local repository</vt:lpstr>
      <vt:lpstr>Head to the command line</vt:lpstr>
      <vt:lpstr>git config </vt:lpstr>
      <vt:lpstr>git init</vt:lpstr>
      <vt:lpstr>git status</vt:lpstr>
      <vt:lpstr>PowerPoint Presentation</vt:lpstr>
      <vt:lpstr>Connect the two together</vt:lpstr>
      <vt:lpstr>Make your first commit</vt:lpstr>
      <vt:lpstr>PowerPoint Presentation</vt:lpstr>
      <vt:lpstr>Connect to the remote gitorial</vt:lpstr>
      <vt:lpstr>PowerPoint Presentation</vt:lpstr>
      <vt:lpstr>Update the README</vt:lpstr>
      <vt:lpstr>PowerPoint Presentation</vt:lpstr>
      <vt:lpstr>Push to remote</vt:lpstr>
      <vt:lpstr>PowerPoint Presentation</vt:lpstr>
      <vt:lpstr>Intro to Branching</vt:lpstr>
      <vt:lpstr>What is branching?</vt:lpstr>
      <vt:lpstr>Make a branch</vt:lpstr>
      <vt:lpstr>PowerPoint Presentation</vt:lpstr>
      <vt:lpstr>Add a new file</vt:lpstr>
      <vt:lpstr>PowerPoint Presentation</vt:lpstr>
      <vt:lpstr>PowerPoint Presentation</vt:lpstr>
      <vt:lpstr>PowerPoint Presentation</vt:lpstr>
      <vt:lpstr>PowerPoint Presentation</vt:lpstr>
      <vt:lpstr>GROUP TIME!</vt:lpstr>
      <vt:lpstr>Things to do</vt:lpstr>
      <vt:lpstr>There is a lot we didn’t cover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Gitorial</dc:title>
  <cp:lastModifiedBy>Daniel DiNicola</cp:lastModifiedBy>
  <cp:revision>1</cp:revision>
  <dcterms:modified xsi:type="dcterms:W3CDTF">2014-10-20T16:20:24Z</dcterms:modified>
</cp:coreProperties>
</file>