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1920" r:id="rId2"/>
    <p:sldId id="1979" r:id="rId3"/>
    <p:sldId id="1978" r:id="rId4"/>
    <p:sldId id="1985" r:id="rId5"/>
    <p:sldId id="387" r:id="rId6"/>
    <p:sldId id="275" r:id="rId7"/>
    <p:sldId id="494" r:id="rId8"/>
    <p:sldId id="302" r:id="rId9"/>
    <p:sldId id="1986" r:id="rId10"/>
    <p:sldId id="303" r:id="rId11"/>
    <p:sldId id="306" r:id="rId12"/>
    <p:sldId id="304" r:id="rId13"/>
    <p:sldId id="312" r:id="rId14"/>
    <p:sldId id="548" r:id="rId15"/>
    <p:sldId id="550" r:id="rId16"/>
    <p:sldId id="561" r:id="rId17"/>
    <p:sldId id="1988" r:id="rId18"/>
    <p:sldId id="1989" r:id="rId19"/>
    <p:sldId id="463" r:id="rId20"/>
    <p:sldId id="1990" r:id="rId21"/>
    <p:sldId id="279" r:id="rId22"/>
    <p:sldId id="264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1356" autoAdjust="0"/>
  </p:normalViewPr>
  <p:slideViewPr>
    <p:cSldViewPr snapToGrid="0">
      <p:cViewPr varScale="1">
        <p:scale>
          <a:sx n="76" d="100"/>
          <a:sy n="76" d="100"/>
        </p:scale>
        <p:origin x="167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BD3E6-5C40-4B6C-98B7-676FAA706F69}" type="datetimeFigureOut">
              <a:rPr lang="zh-TW" altLang="en-US" smtClean="0"/>
              <a:t>2022/2/24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DEAE66-936D-4470-80B1-DDFD50749D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94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datasets/catalog/c4" TargetMode="External"/><Relationship Id="rId7" Type="http://schemas.openxmlformats.org/officeDocument/2006/relationships/hyperlink" Target="https://ai.googleblog.com/2020/02/exploring-transfer-learning-with-t5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loud.google.com/dataflow/" TargetMode="External"/><Relationship Id="rId5" Type="http://schemas.openxmlformats.org/officeDocument/2006/relationships/hyperlink" Target="https://beam.apache.org/" TargetMode="External"/><Relationship Id="rId4" Type="http://schemas.openxmlformats.org/officeDocument/2006/relationships/hyperlink" Target="https://commoncrawl.org/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mWOWFdmI_f18Vo2HpxaVrauzlnAAWw2C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1581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/>
              <a:t> (E.g. </a:t>
            </a:r>
            <a:r>
              <a:rPr lang="en-US" altLang="zh-TW" sz="1200" dirty="0" err="1"/>
              <a:t>SQuAD</a:t>
            </a:r>
            <a:r>
              <a:rPr lang="en-US" altLang="zh-TW" sz="1200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EAE66-936D-4470-80B1-DDFD50749D9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6226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373737"/>
                </a:solidFill>
                <a:latin typeface="Myriad Pro"/>
              </a:rPr>
              <a:t>determining whether a “hypothesis” is true (entailment), false (contradiction), or undetermined (neutral) given a “premise”.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7192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373737"/>
                </a:solidFill>
                <a:latin typeface="Myriad Pro"/>
              </a:rPr>
              <a:t>determining whether a “hypothesis” is true (entailment), false (contradiction), or undetermined (neutral) given a “premise”.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700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[Song, et al., ICML’19]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[Lewis, et al., arXiv’19]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EAE66-936D-4470-80B1-DDFD50749D99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57249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Permutation / Rotation do not perform well.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Text Infilling  is consistently good.</a:t>
            </a:r>
            <a:endParaRPr kumimoji="0" lang="zh-TW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EAE66-936D-4470-80B1-DDFD50749D99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520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The </a:t>
            </a:r>
            <a:r>
              <a:rPr lang="en-US" altLang="zh-TW" b="0" i="0" u="none" strike="noStrike" dirty="0">
                <a:effectLst/>
                <a:latin typeface="-apple-system"/>
                <a:hlinkClick r:id="rId3"/>
              </a:rPr>
              <a:t>C4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 dataset we created for unsupervised pre-training is available in TensorFlow Datasets, but it requires a significant amount of bandwidth for downloading the raw </a:t>
            </a:r>
            <a:r>
              <a:rPr lang="en-US" altLang="zh-TW" b="0" i="0" u="none" strike="noStrike" dirty="0">
                <a:effectLst/>
                <a:latin typeface="-apple-system"/>
                <a:hlinkClick r:id="rId4"/>
              </a:rPr>
              <a:t>Common Crawl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 scrapes (~7 TB) and compute for its preparation (~335 CPU-days). We suggest you take advantage of the </a:t>
            </a:r>
            <a:r>
              <a:rPr lang="en-US" altLang="zh-TW" b="0" i="0" u="none" strike="noStrike" dirty="0">
                <a:effectLst/>
                <a:latin typeface="-apple-system"/>
                <a:hlinkClick r:id="rId5"/>
              </a:rPr>
              <a:t>Apache Beam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 support in TFDS, which enables distributed preprocessing of the dataset and can be run on </a:t>
            </a:r>
            <a:r>
              <a:rPr lang="en-US" altLang="zh-TW" b="0" i="0" u="none" strike="noStrike" dirty="0">
                <a:effectLst/>
                <a:latin typeface="-apple-system"/>
                <a:hlinkClick r:id="rId6"/>
              </a:rPr>
              <a:t>Google Cloud Dataflow</a:t>
            </a:r>
            <a:r>
              <a:rPr lang="en-US" altLang="zh-TW" b="0" i="0" dirty="0">
                <a:solidFill>
                  <a:srgbClr val="24292E"/>
                </a:solidFill>
                <a:effectLst/>
                <a:latin typeface="-apple-system"/>
              </a:rPr>
              <a:t>. With 500 workers, the job should complete in ~16 hours.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Colossal</a:t>
            </a:r>
            <a:r>
              <a:rPr lang="zh-TW" altLang="zh-TW" dirty="0"/>
              <a:t>龐大</a:t>
            </a:r>
            <a:r>
              <a:rPr lang="zh-TW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柯羅索巨獸</a:t>
            </a:r>
            <a:endParaRPr lang="en-US" altLang="zh-TW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吐槽谷歌</a:t>
            </a:r>
            <a:r>
              <a:rPr lang="en-US" altLang="zh-TW" b="1" dirty="0"/>
              <a:t>T5 Level</a:t>
            </a:r>
            <a:r>
              <a:rPr lang="zh-TW" altLang="en-US" dirty="0"/>
              <a:t>（高級軟件工程師）。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Interesting</a:t>
            </a:r>
            <a:r>
              <a:rPr lang="en-US" altLang="zh-TW" baseline="0" dirty="0"/>
              <a:t> demo: </a:t>
            </a:r>
            <a:r>
              <a:rPr lang="en-US" altLang="zh-TW" dirty="0">
                <a:hlinkClick r:id="rId7"/>
              </a:rPr>
              <a:t>https://ai.googleblog.com/2020/02/exploring-transfer-learning-with-t5.html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67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547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EAE66-936D-4470-80B1-DDFD50749D9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1529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hlinkClick r:id="rId3"/>
              </a:rPr>
              <a:t>https://colab.research.google.com/drive/1mWOWFdmI_f18Vo2HpxaVrauzlnAAWw2C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493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You have an universal</a:t>
            </a:r>
            <a:r>
              <a:rPr lang="en-US" altLang="zh-TW" baseline="0" dirty="0"/>
              <a:t> token set for all languages.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E7107D8-62AD-4DBE-91BF-C5D7B92A303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725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Beto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Bentz, </a:t>
            </a:r>
            <a:r>
              <a:rPr lang="en-US" altLang="zh-TW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Becas</a:t>
            </a:r>
            <a:r>
              <a:rPr lang="en-US" altLang="zh-TW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Surprising Cross-Lingual Effectiveness of BERT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https://arxiv.org/abs/1904.09077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670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63372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05C139-C0E8-48A3-B6F4-E371988ED74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70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[</a:t>
            </a:r>
            <a:r>
              <a:rPr lang="en-US" altLang="zh-TW" b="0" i="0" dirty="0">
                <a:solidFill>
                  <a:srgbClr val="EA4335"/>
                </a:solidFill>
                <a:effectLst/>
                <a:latin typeface="arial" panose="020B0604020202020204" pitchFamily="34" charset="0"/>
              </a:rPr>
              <a:t>CLS</a:t>
            </a:r>
            <a:r>
              <a:rPr lang="en-US" altLang="zh-TW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] stands for classification.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EAE66-936D-4470-80B1-DDFD50749D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75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Downstream Tasks :</a:t>
            </a:r>
            <a:r>
              <a:rPr kumimoji="0" lang="zh-TW" altLang="en-US" sz="12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task you really want to solve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Better than directly using </a:t>
            </a:r>
            <a:r>
              <a:rPr kumimoji="0" lang="en-US" altLang="zh-TW" sz="1200" b="0" i="1" u="sng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labeld</a:t>
            </a:r>
            <a:r>
              <a:rPr kumimoji="0" lang="en-US" altLang="zh-TW" sz="12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data</a:t>
            </a:r>
            <a:endParaRPr kumimoji="0" lang="zh-TW" altLang="en-US" sz="1200" b="0" i="1" u="sng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EAE66-936D-4470-80B1-DDFD50749D9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5697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COLA: Each example is a sequence of words annotated with whether it is a grammatical English sentence</a:t>
            </a:r>
          </a:p>
          <a:p>
            <a:r>
              <a:rPr lang="en-US" altLang="zh-TW" dirty="0"/>
              <a:t>MRPC: with human annotations for whether the sentences in the pair are semantically equivalent</a:t>
            </a:r>
          </a:p>
          <a:p>
            <a:r>
              <a:rPr lang="en-US" altLang="zh-TW" dirty="0" err="1"/>
              <a:t>QQP:o</a:t>
            </a:r>
            <a:r>
              <a:rPr lang="en-US" altLang="zh-TW" dirty="0"/>
              <a:t> determine whether a pair of questions are semantically equivalent. </a:t>
            </a:r>
          </a:p>
          <a:p>
            <a:r>
              <a:rPr lang="en-US" altLang="zh-TW" dirty="0"/>
              <a:t>STS: Each pair is human-annotated with a similarity score from 1 to 5; the task is to predict these scores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D9A5376-D587-4261-AFA8-722E40553E4F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7872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Do I have to mention adaptor???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(https://arxiv.org/abs/1805.12471)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6159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/>
              <a:t>(https://arxiv.org/abs/1805.12471)</a:t>
            </a:r>
            <a:endParaRPr lang="zh-TW" altLang="en-US" sz="120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4616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dirty="0"/>
              <a:t>premise</a:t>
            </a:r>
            <a:r>
              <a:rPr lang="zh-TW" altLang="zh-TW" dirty="0"/>
              <a:t>前提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DEAE66-936D-4470-80B1-DDFD50749D99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043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solidFill>
                  <a:srgbClr val="373737"/>
                </a:solidFill>
                <a:latin typeface="Myriad Pro"/>
              </a:rPr>
              <a:t>determining whether a “hypothesis” is true (entailment), false (contradiction), or undetermined (neutral) given a “premise”.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21633A-A357-4647-96F8-3609E572E7C5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5508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92D-EFA1-4032-932E-C6A05ABEA760}" type="datetimeFigureOut">
              <a:rPr lang="zh-TW" altLang="en-US" smtClean="0"/>
              <a:t>2022/2/24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AABF-97BE-4ECB-B136-E0120BE82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213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92D-EFA1-4032-932E-C6A05ABEA760}" type="datetimeFigureOut">
              <a:rPr lang="zh-TW" altLang="en-US" smtClean="0"/>
              <a:t>2022/2/24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AABF-97BE-4ECB-B136-E0120BE82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43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92D-EFA1-4032-932E-C6A05ABEA760}" type="datetimeFigureOut">
              <a:rPr lang="zh-TW" altLang="en-US" smtClean="0"/>
              <a:t>2022/2/24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AABF-97BE-4ECB-B136-E0120BE82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00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92D-EFA1-4032-932E-C6A05ABEA760}" type="datetimeFigureOut">
              <a:rPr lang="zh-TW" altLang="en-US" smtClean="0"/>
              <a:t>2022/2/24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AABF-97BE-4ECB-B136-E0120BE82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1509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92D-EFA1-4032-932E-C6A05ABEA760}" type="datetimeFigureOut">
              <a:rPr lang="zh-TW" altLang="en-US" smtClean="0"/>
              <a:t>2022/2/24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AABF-97BE-4ECB-B136-E0120BE82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29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92D-EFA1-4032-932E-C6A05ABEA760}" type="datetimeFigureOut">
              <a:rPr lang="zh-TW" altLang="en-US" smtClean="0"/>
              <a:t>2022/2/24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AABF-97BE-4ECB-B136-E0120BE82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027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92D-EFA1-4032-932E-C6A05ABEA760}" type="datetimeFigureOut">
              <a:rPr lang="zh-TW" altLang="en-US" smtClean="0"/>
              <a:t>2022/2/24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AABF-97BE-4ECB-B136-E0120BE82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0911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92D-EFA1-4032-932E-C6A05ABEA760}" type="datetimeFigureOut">
              <a:rPr lang="zh-TW" altLang="en-US" smtClean="0"/>
              <a:t>2022/2/24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AABF-97BE-4ECB-B136-E0120BE82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808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92D-EFA1-4032-932E-C6A05ABEA760}" type="datetimeFigureOut">
              <a:rPr lang="zh-TW" altLang="en-US" smtClean="0"/>
              <a:t>2022/2/24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AABF-97BE-4ECB-B136-E0120BE82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0821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92D-EFA1-4032-932E-C6A05ABEA760}" type="datetimeFigureOut">
              <a:rPr lang="zh-TW" altLang="en-US" smtClean="0"/>
              <a:t>2022/2/24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AABF-97BE-4ECB-B136-E0120BE82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662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0A92D-EFA1-4032-932E-C6A05ABEA760}" type="datetimeFigureOut">
              <a:rPr lang="zh-TW" altLang="en-US" smtClean="0"/>
              <a:t>2022/2/24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FAABF-97BE-4ECB-B136-E0120BE82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85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0A92D-EFA1-4032-932E-C6A05ABEA760}" type="datetimeFigureOut">
              <a:rPr lang="zh-TW" altLang="en-US" smtClean="0"/>
              <a:t>2022/2/24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FAABF-97BE-4ECB-B136-E0120BE820D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96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0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openxmlformats.org/officeDocument/2006/relationships/image" Target="../media/image2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60.png"/><Relationship Id="rId5" Type="http://schemas.openxmlformats.org/officeDocument/2006/relationships/image" Target="../media/image271.png"/><Relationship Id="rId10" Type="http://schemas.openxmlformats.org/officeDocument/2006/relationships/image" Target="../media/image25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Masking Input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235E1AE-E189-47AE-B913-42EBEF800A0C}"/>
              </a:ext>
            </a:extLst>
          </p:cNvPr>
          <p:cNvSpPr/>
          <p:nvPr/>
        </p:nvSpPr>
        <p:spPr>
          <a:xfrm>
            <a:off x="4045547" y="4315052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BERT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A511B26-2E18-420D-9FF7-7580722C89D9}"/>
              </a:ext>
            </a:extLst>
          </p:cNvPr>
          <p:cNvCxnSpPr>
            <a:cxnSpLocks/>
          </p:cNvCxnSpPr>
          <p:nvPr/>
        </p:nvCxnSpPr>
        <p:spPr>
          <a:xfrm flipV="1">
            <a:off x="4466469" y="551487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030E44D-E8AE-4606-B71B-3D7400B1FCC2}"/>
              </a:ext>
            </a:extLst>
          </p:cNvPr>
          <p:cNvCxnSpPr>
            <a:cxnSpLocks/>
          </p:cNvCxnSpPr>
          <p:nvPr/>
        </p:nvCxnSpPr>
        <p:spPr>
          <a:xfrm flipV="1">
            <a:off x="5520686" y="551487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7056EA2-61C9-4EF3-A0B4-19F2A1399667}"/>
              </a:ext>
            </a:extLst>
          </p:cNvPr>
          <p:cNvCxnSpPr>
            <a:cxnSpLocks/>
          </p:cNvCxnSpPr>
          <p:nvPr/>
        </p:nvCxnSpPr>
        <p:spPr>
          <a:xfrm flipV="1">
            <a:off x="6541271" y="551487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8429148-5B7D-4C4A-A504-C32693315E47}"/>
              </a:ext>
            </a:extLst>
          </p:cNvPr>
          <p:cNvCxnSpPr>
            <a:cxnSpLocks/>
          </p:cNvCxnSpPr>
          <p:nvPr/>
        </p:nvCxnSpPr>
        <p:spPr>
          <a:xfrm flipV="1">
            <a:off x="7595487" y="551487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89BADAD-E4F8-42B9-B595-33C3160624F0}"/>
              </a:ext>
            </a:extLst>
          </p:cNvPr>
          <p:cNvCxnSpPr>
            <a:cxnSpLocks/>
          </p:cNvCxnSpPr>
          <p:nvPr/>
        </p:nvCxnSpPr>
        <p:spPr>
          <a:xfrm flipV="1">
            <a:off x="4451548" y="3963536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A71131B-C794-49F2-A5A8-30CFDCE2EF38}"/>
              </a:ext>
            </a:extLst>
          </p:cNvPr>
          <p:cNvCxnSpPr>
            <a:cxnSpLocks/>
          </p:cNvCxnSpPr>
          <p:nvPr/>
        </p:nvCxnSpPr>
        <p:spPr>
          <a:xfrm flipV="1">
            <a:off x="5520686" y="3963536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4175D07-58FC-4153-B0BE-AC27D02CAB4A}"/>
              </a:ext>
            </a:extLst>
          </p:cNvPr>
          <p:cNvCxnSpPr>
            <a:cxnSpLocks/>
          </p:cNvCxnSpPr>
          <p:nvPr/>
        </p:nvCxnSpPr>
        <p:spPr>
          <a:xfrm flipV="1">
            <a:off x="6543078" y="3963536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218A6AA-A360-4AED-BD40-7478B3F96743}"/>
              </a:ext>
            </a:extLst>
          </p:cNvPr>
          <p:cNvCxnSpPr>
            <a:cxnSpLocks/>
          </p:cNvCxnSpPr>
          <p:nvPr/>
        </p:nvCxnSpPr>
        <p:spPr>
          <a:xfrm flipV="1">
            <a:off x="7595487" y="3963536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8E0F88E-2BCB-48DF-9DA2-1591BADF55B6}"/>
              </a:ext>
            </a:extLst>
          </p:cNvPr>
          <p:cNvSpPr/>
          <p:nvPr/>
        </p:nvSpPr>
        <p:spPr>
          <a:xfrm rot="5400000">
            <a:off x="4181547" y="3551461"/>
            <a:ext cx="540000" cy="1952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DA040F-2DE1-4BBB-87A0-5FE9A05BB172}"/>
              </a:ext>
            </a:extLst>
          </p:cNvPr>
          <p:cNvSpPr/>
          <p:nvPr/>
        </p:nvSpPr>
        <p:spPr>
          <a:xfrm rot="5400000">
            <a:off x="5250685" y="3570807"/>
            <a:ext cx="540000" cy="1952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B09EC7-20A0-45CD-BC2C-34438A6C8288}"/>
              </a:ext>
            </a:extLst>
          </p:cNvPr>
          <p:cNvSpPr/>
          <p:nvPr/>
        </p:nvSpPr>
        <p:spPr>
          <a:xfrm rot="5400000">
            <a:off x="6279380" y="3585195"/>
            <a:ext cx="540000" cy="1952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D23B76B-F394-4C20-901A-E79502F1B7BB}"/>
              </a:ext>
            </a:extLst>
          </p:cNvPr>
          <p:cNvSpPr/>
          <p:nvPr/>
        </p:nvSpPr>
        <p:spPr>
          <a:xfrm rot="5400000">
            <a:off x="7317796" y="3585195"/>
            <a:ext cx="540000" cy="1952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EB2403B-F3A3-4230-AA8D-7607BF6F63EE}"/>
              </a:ext>
            </a:extLst>
          </p:cNvPr>
          <p:cNvCxnSpPr>
            <a:cxnSpLocks/>
          </p:cNvCxnSpPr>
          <p:nvPr/>
        </p:nvCxnSpPr>
        <p:spPr>
          <a:xfrm flipV="1">
            <a:off x="5518370" y="3016655"/>
            <a:ext cx="0" cy="377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3960184" y="5900630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台</a:t>
            </a:r>
          </a:p>
        </p:txBody>
      </p:sp>
      <p:sp>
        <p:nvSpPr>
          <p:cNvPr id="48" name="圓角矩形 47"/>
          <p:cNvSpPr/>
          <p:nvPr/>
        </p:nvSpPr>
        <p:spPr>
          <a:xfrm>
            <a:off x="2116449" y="2285845"/>
            <a:ext cx="1097280" cy="540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MASK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2132101" y="3272816"/>
            <a:ext cx="1378635" cy="54096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Random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4958958" y="5848351"/>
            <a:ext cx="1097280" cy="5059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219156" y="2145206"/>
            <a:ext cx="1588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(special token)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E96BE19-0AA2-40EC-AB62-D90D933B4D43}"/>
              </a:ext>
            </a:extLst>
          </p:cNvPr>
          <p:cNvSpPr txBox="1"/>
          <p:nvPr/>
        </p:nvSpPr>
        <p:spPr>
          <a:xfrm>
            <a:off x="715449" y="1307369"/>
            <a:ext cx="3341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https://arxiv.org/abs/1810.04805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40A5B88-467C-4336-B5AD-846DCBC05293}"/>
              </a:ext>
            </a:extLst>
          </p:cNvPr>
          <p:cNvSpPr txBox="1"/>
          <p:nvPr/>
        </p:nvSpPr>
        <p:spPr>
          <a:xfrm>
            <a:off x="4980734" y="5900630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灣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986B010-6CC6-4C1B-916C-7CD45BFC62CC}"/>
              </a:ext>
            </a:extLst>
          </p:cNvPr>
          <p:cNvSpPr txBox="1"/>
          <p:nvPr/>
        </p:nvSpPr>
        <p:spPr>
          <a:xfrm>
            <a:off x="6028573" y="5888961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A5ABD87-8150-4EE9-9262-4B0A133FEF6B}"/>
              </a:ext>
            </a:extLst>
          </p:cNvPr>
          <p:cNvSpPr txBox="1"/>
          <p:nvPr/>
        </p:nvSpPr>
        <p:spPr>
          <a:xfrm>
            <a:off x="7105185" y="5912814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6AB5375-6A16-463C-BD19-5A62E6BF61A5}"/>
              </a:ext>
            </a:extLst>
          </p:cNvPr>
          <p:cNvSpPr txBox="1"/>
          <p:nvPr/>
        </p:nvSpPr>
        <p:spPr>
          <a:xfrm>
            <a:off x="1713419" y="4446869"/>
            <a:ext cx="2246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Transformer </a:t>
            </a:r>
          </a:p>
          <a:p>
            <a:pPr algn="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3A7DDD-506F-40E7-B94A-3B0A68B44BC2}"/>
              </a:ext>
            </a:extLst>
          </p:cNvPr>
          <p:cNvSpPr/>
          <p:nvPr/>
        </p:nvSpPr>
        <p:spPr>
          <a:xfrm>
            <a:off x="4921010" y="2227659"/>
            <a:ext cx="1194719" cy="7718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  <a:endParaRPr lang="zh-TW" altLang="en-US" sz="2400" dirty="0"/>
          </a:p>
        </p:txBody>
      </p:sp>
      <p:graphicFrame>
        <p:nvGraphicFramePr>
          <p:cNvPr id="59" name="表格 52">
            <a:extLst>
              <a:ext uri="{FF2B5EF4-FFF2-40B4-BE49-F238E27FC236}">
                <a16:creationId xmlns:a16="http://schemas.microsoft.com/office/drawing/2014/main" id="{A4E86AF5-980E-451F-9F3A-480DD63F8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094988"/>
              </p:ext>
            </p:extLst>
          </p:nvPr>
        </p:nvGraphicFramePr>
        <p:xfrm>
          <a:off x="6355530" y="594768"/>
          <a:ext cx="2112672" cy="18542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1056336">
                  <a:extLst>
                    <a:ext uri="{9D8B030D-6E8A-4147-A177-3AD203B41FA5}">
                      <a16:colId xmlns:a16="http://schemas.microsoft.com/office/drawing/2014/main" val="1042909187"/>
                    </a:ext>
                  </a:extLst>
                </a:gridCol>
                <a:gridCol w="1056336">
                  <a:extLst>
                    <a:ext uri="{9D8B030D-6E8A-4147-A177-3AD203B41FA5}">
                      <a16:colId xmlns:a16="http://schemas.microsoft.com/office/drawing/2014/main" val="37213164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41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0.7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826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0" dirty="0"/>
                        <a:t>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8247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b="0" dirty="0"/>
                        <a:t>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0.1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692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/>
                        <a:t>……</a:t>
                      </a:r>
                      <a:endParaRPr lang="zh-TW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893350"/>
                  </a:ext>
                </a:extLst>
              </a:tr>
            </a:tbl>
          </a:graphicData>
        </a:graphic>
      </p:graphicFrame>
      <p:cxnSp>
        <p:nvCxnSpPr>
          <p:cNvPr id="60" name="直線單箭頭接點 59">
            <a:extLst>
              <a:ext uri="{FF2B5EF4-FFF2-40B4-BE49-F238E27FC236}">
                <a16:creationId xmlns:a16="http://schemas.microsoft.com/office/drawing/2014/main" id="{1821FC4D-E3C0-41A3-B7D9-FEBFA81AD7D0}"/>
              </a:ext>
            </a:extLst>
          </p:cNvPr>
          <p:cNvCxnSpPr>
            <a:cxnSpLocks/>
          </p:cNvCxnSpPr>
          <p:nvPr/>
        </p:nvCxnSpPr>
        <p:spPr>
          <a:xfrm flipV="1">
            <a:off x="5648296" y="1370807"/>
            <a:ext cx="707234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FDEF7B2A-4D7B-40ED-AB84-8589DF09486C}"/>
              </a:ext>
            </a:extLst>
          </p:cNvPr>
          <p:cNvSpPr txBox="1"/>
          <p:nvPr/>
        </p:nvSpPr>
        <p:spPr>
          <a:xfrm>
            <a:off x="6433858" y="2477743"/>
            <a:ext cx="2112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(all characters)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C4C4D33-36DC-4F2F-BA32-36043C74604A}"/>
              </a:ext>
            </a:extLst>
          </p:cNvPr>
          <p:cNvSpPr/>
          <p:nvPr/>
        </p:nvSpPr>
        <p:spPr>
          <a:xfrm rot="5400000">
            <a:off x="5042600" y="1263339"/>
            <a:ext cx="911520" cy="1732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586D3B2-56C0-4459-80AD-BBA26B6C0025}"/>
              </a:ext>
            </a:extLst>
          </p:cNvPr>
          <p:cNvCxnSpPr>
            <a:cxnSpLocks/>
          </p:cNvCxnSpPr>
          <p:nvPr/>
        </p:nvCxnSpPr>
        <p:spPr>
          <a:xfrm flipV="1">
            <a:off x="5509316" y="1850563"/>
            <a:ext cx="0" cy="377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56">
            <a:extLst>
              <a:ext uri="{FF2B5EF4-FFF2-40B4-BE49-F238E27FC236}">
                <a16:creationId xmlns:a16="http://schemas.microsoft.com/office/drawing/2014/main" id="{AD89B714-2ACC-4A0F-8B5B-D9AAD160C96E}"/>
              </a:ext>
            </a:extLst>
          </p:cNvPr>
          <p:cNvSpPr/>
          <p:nvPr/>
        </p:nvSpPr>
        <p:spPr>
          <a:xfrm>
            <a:off x="385078" y="2290514"/>
            <a:ext cx="1097280" cy="5059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820EDC1-38EB-4178-B007-6454F1FB9742}"/>
              </a:ext>
            </a:extLst>
          </p:cNvPr>
          <p:cNvSpPr txBox="1"/>
          <p:nvPr/>
        </p:nvSpPr>
        <p:spPr>
          <a:xfrm>
            <a:off x="1379994" y="2261051"/>
            <a:ext cx="866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69" name="圓角矩形 56">
            <a:extLst>
              <a:ext uri="{FF2B5EF4-FFF2-40B4-BE49-F238E27FC236}">
                <a16:creationId xmlns:a16="http://schemas.microsoft.com/office/drawing/2014/main" id="{9B9E9BB3-5A87-4067-BF93-6B72259B2102}"/>
              </a:ext>
            </a:extLst>
          </p:cNvPr>
          <p:cNvSpPr/>
          <p:nvPr/>
        </p:nvSpPr>
        <p:spPr>
          <a:xfrm>
            <a:off x="385078" y="3275904"/>
            <a:ext cx="1097280" cy="5059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E46E7428-3B6B-44BE-8E56-21C8394D4FFD}"/>
              </a:ext>
            </a:extLst>
          </p:cNvPr>
          <p:cNvSpPr txBox="1"/>
          <p:nvPr/>
        </p:nvSpPr>
        <p:spPr>
          <a:xfrm>
            <a:off x="1379994" y="3246441"/>
            <a:ext cx="866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B25786C-9249-4001-8AD0-62F554473923}"/>
              </a:ext>
            </a:extLst>
          </p:cNvPr>
          <p:cNvSpPr txBox="1"/>
          <p:nvPr/>
        </p:nvSpPr>
        <p:spPr>
          <a:xfrm>
            <a:off x="1258105" y="2738705"/>
            <a:ext cx="1097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B95A8F8-1661-490B-AA8D-DAE20B8BB562}"/>
              </a:ext>
            </a:extLst>
          </p:cNvPr>
          <p:cNvSpPr txBox="1"/>
          <p:nvPr/>
        </p:nvSpPr>
        <p:spPr>
          <a:xfrm>
            <a:off x="900078" y="5550631"/>
            <a:ext cx="30600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Randomly</a:t>
            </a:r>
            <a:r>
              <a:rPr lang="en-US" altLang="zh-TW" sz="2800" dirty="0"/>
              <a:t> masking some tokens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7C49D53-32C6-4276-B29F-8AEABBD9B9E9}"/>
              </a:ext>
            </a:extLst>
          </p:cNvPr>
          <p:cNvSpPr txBox="1"/>
          <p:nvPr/>
        </p:nvSpPr>
        <p:spPr>
          <a:xfrm>
            <a:off x="1847488" y="3813784"/>
            <a:ext cx="206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一、天、大、小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A725167-D968-4EB7-9AE8-A1BA979BE44E}"/>
              </a:ext>
            </a:extLst>
          </p:cNvPr>
          <p:cNvSpPr txBox="1"/>
          <p:nvPr/>
        </p:nvSpPr>
        <p:spPr>
          <a:xfrm>
            <a:off x="4198156" y="1748874"/>
            <a:ext cx="130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326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2" grpId="0" animBg="1"/>
      <p:bldP spid="23" grpId="0" animBg="1"/>
      <p:bldP spid="24" grpId="0" animBg="1"/>
      <p:bldP spid="25" grpId="0" animBg="1"/>
      <p:bldP spid="43" grpId="0"/>
      <p:bldP spid="48" grpId="0" animBg="1"/>
      <p:bldP spid="55" grpId="0" animBg="1"/>
      <p:bldP spid="57" grpId="0" animBg="1"/>
      <p:bldP spid="3" grpId="0"/>
      <p:bldP spid="38" grpId="0"/>
      <p:bldP spid="39" grpId="0"/>
      <p:bldP spid="40" grpId="0"/>
      <p:bldP spid="12" grpId="0"/>
      <p:bldP spid="17" grpId="0" animBg="1"/>
      <p:bldP spid="64" grpId="0"/>
      <p:bldP spid="66" grpId="0" animBg="1"/>
      <p:bldP spid="68" grpId="0" animBg="1"/>
      <p:bldP spid="30" grpId="0"/>
      <p:bldP spid="69" grpId="0" animBg="1"/>
      <p:bldP spid="70" grpId="0"/>
      <p:bldP spid="31" grpId="0"/>
      <p:bldP spid="32" grpId="0"/>
      <p:bldP spid="35" grpId="0"/>
      <p:bldP spid="3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3011EAAC-D6D2-402C-AB4B-664894EFB3B7}"/>
              </a:ext>
            </a:extLst>
          </p:cNvPr>
          <p:cNvCxnSpPr>
            <a:cxnSpLocks/>
          </p:cNvCxnSpPr>
          <p:nvPr/>
        </p:nvCxnSpPr>
        <p:spPr>
          <a:xfrm flipV="1">
            <a:off x="1582917" y="18107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圓角 25">
            <a:extLst>
              <a:ext uri="{FF2B5EF4-FFF2-40B4-BE49-F238E27FC236}">
                <a16:creationId xmlns:a16="http://schemas.microsoft.com/office/drawing/2014/main" id="{3BEF8D66-E906-46EC-99CA-273ED9363381}"/>
              </a:ext>
            </a:extLst>
          </p:cNvPr>
          <p:cNvSpPr/>
          <p:nvPr/>
        </p:nvSpPr>
        <p:spPr>
          <a:xfrm>
            <a:off x="628650" y="2128684"/>
            <a:ext cx="1908534" cy="622775"/>
          </a:xfrm>
          <a:prstGeom prst="roundRect">
            <a:avLst/>
          </a:prstGeom>
          <a:ln>
            <a:solidFill>
              <a:srgbClr val="0070C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EA20231-5F40-4D60-86F4-CD11C28866EE}"/>
              </a:ext>
            </a:extLst>
          </p:cNvPr>
          <p:cNvCxnSpPr>
            <a:cxnSpLocks/>
          </p:cNvCxnSpPr>
          <p:nvPr/>
        </p:nvCxnSpPr>
        <p:spPr>
          <a:xfrm flipV="1">
            <a:off x="1582917" y="2751460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2F3067F-3614-4EF1-8BC6-BF8AE6D6BAAE}"/>
              </a:ext>
            </a:extLst>
          </p:cNvPr>
          <p:cNvGrpSpPr/>
          <p:nvPr/>
        </p:nvGrpSpPr>
        <p:grpSpPr>
          <a:xfrm>
            <a:off x="2171811" y="5739386"/>
            <a:ext cx="2148722" cy="461665"/>
            <a:chOff x="-2355676" y="6078727"/>
            <a:chExt cx="2148722" cy="461665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15C8C97-3611-4A6E-A802-16EB29492C7A}"/>
                </a:ext>
              </a:extLst>
            </p:cNvPr>
            <p:cNvSpPr/>
            <p:nvPr/>
          </p:nvSpPr>
          <p:spPr>
            <a:xfrm>
              <a:off x="-2165698" y="6091427"/>
              <a:ext cx="1778466" cy="4489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5CE0CF61-CF41-42CD-A6E3-268E33C73661}"/>
                </a:ext>
              </a:extLst>
            </p:cNvPr>
            <p:cNvSpPr txBox="1"/>
            <p:nvPr/>
          </p:nvSpPr>
          <p:spPr>
            <a:xfrm>
              <a:off x="-2355676" y="6078727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w</a:t>
              </a:r>
              <a:r>
                <a:rPr kumimoji="0" lang="en-US" altLang="zh-TW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7BBA8924-EE09-4B4A-BD75-47DAF275A7BF}"/>
                </a:ext>
              </a:extLst>
            </p:cNvPr>
            <p:cNvSpPr txBox="1"/>
            <p:nvPr/>
          </p:nvSpPr>
          <p:spPr>
            <a:xfrm>
              <a:off x="-1318275" y="6078727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w</a:t>
              </a:r>
              <a:r>
                <a:rPr kumimoji="0" lang="en-US" altLang="zh-TW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2</a:t>
              </a:r>
              <a:endParaRPr kumimoji="0" lang="zh-TW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543FFB-AF05-4E2B-9BB6-88C145FE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BERT – Case 3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9E7AB03-F399-4733-A1A1-01510D7678C9}"/>
              </a:ext>
            </a:extLst>
          </p:cNvPr>
          <p:cNvSpPr/>
          <p:nvPr/>
        </p:nvSpPr>
        <p:spPr>
          <a:xfrm>
            <a:off x="1161994" y="4227809"/>
            <a:ext cx="7630287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BERT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27A93F0-440F-4A5C-A819-E9B7BD6EDD68}"/>
              </a:ext>
            </a:extLst>
          </p:cNvPr>
          <p:cNvSpPr txBox="1"/>
          <p:nvPr/>
        </p:nvSpPr>
        <p:spPr>
          <a:xfrm>
            <a:off x="1050833" y="5763580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[CLS]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4875D446-F815-483B-A400-2EF9D8670916}"/>
              </a:ext>
            </a:extLst>
          </p:cNvPr>
          <p:cNvCxnSpPr>
            <a:cxnSpLocks/>
          </p:cNvCxnSpPr>
          <p:nvPr/>
        </p:nvCxnSpPr>
        <p:spPr>
          <a:xfrm flipV="1">
            <a:off x="1582917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D2EFE17-00DA-4FDA-B38C-747504B56441}"/>
              </a:ext>
            </a:extLst>
          </p:cNvPr>
          <p:cNvCxnSpPr>
            <a:cxnSpLocks/>
          </p:cNvCxnSpPr>
          <p:nvPr/>
        </p:nvCxnSpPr>
        <p:spPr>
          <a:xfrm flipV="1">
            <a:off x="2688806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ECD57EF-2352-40FD-8D1F-731C2B48529B}"/>
              </a:ext>
            </a:extLst>
          </p:cNvPr>
          <p:cNvCxnSpPr>
            <a:cxnSpLocks/>
          </p:cNvCxnSpPr>
          <p:nvPr/>
        </p:nvCxnSpPr>
        <p:spPr>
          <a:xfrm flipV="1">
            <a:off x="3761063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669E344-1BA5-47BE-97D7-683E3FD59642}"/>
              </a:ext>
            </a:extLst>
          </p:cNvPr>
          <p:cNvSpPr txBox="1"/>
          <p:nvPr/>
        </p:nvSpPr>
        <p:spPr>
          <a:xfrm>
            <a:off x="4318052" y="5763580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[SEP]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EEEA6AE-6E54-40A4-8C92-62199B315DE0}"/>
              </a:ext>
            </a:extLst>
          </p:cNvPr>
          <p:cNvCxnSpPr>
            <a:cxnSpLocks/>
          </p:cNvCxnSpPr>
          <p:nvPr/>
        </p:nvCxnSpPr>
        <p:spPr>
          <a:xfrm flipV="1">
            <a:off x="4866952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DDF5743-F5C9-4AD9-8D9F-8906E6373C8D}"/>
              </a:ext>
            </a:extLst>
          </p:cNvPr>
          <p:cNvCxnSpPr>
            <a:cxnSpLocks/>
          </p:cNvCxnSpPr>
          <p:nvPr/>
        </p:nvCxnSpPr>
        <p:spPr>
          <a:xfrm flipV="1">
            <a:off x="5939209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97221FA-F61E-4607-B08B-BE31A44B3F08}"/>
              </a:ext>
            </a:extLst>
          </p:cNvPr>
          <p:cNvCxnSpPr>
            <a:cxnSpLocks/>
          </p:cNvCxnSpPr>
          <p:nvPr/>
        </p:nvCxnSpPr>
        <p:spPr>
          <a:xfrm flipV="1">
            <a:off x="7045098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E10D704-C5DB-45E8-8A87-5B427C350B75}"/>
              </a:ext>
            </a:extLst>
          </p:cNvPr>
          <p:cNvCxnSpPr>
            <a:cxnSpLocks/>
          </p:cNvCxnSpPr>
          <p:nvPr/>
        </p:nvCxnSpPr>
        <p:spPr>
          <a:xfrm flipV="1">
            <a:off x="8117353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3BEEE4C-2475-4509-BD78-8E6BE1F37FE6}"/>
              </a:ext>
            </a:extLst>
          </p:cNvPr>
          <p:cNvGrpSpPr/>
          <p:nvPr/>
        </p:nvGrpSpPr>
        <p:grpSpPr>
          <a:xfrm>
            <a:off x="1471503" y="3076998"/>
            <a:ext cx="195209" cy="1150811"/>
            <a:chOff x="1363451" y="3187846"/>
            <a:chExt cx="195209" cy="1150811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DF7B36B8-632B-4C79-8BC8-0DDE093F3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4865" y="398714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5DF86C1-7C3A-4872-97D7-79D7E3E2DF42}"/>
                </a:ext>
              </a:extLst>
            </p:cNvPr>
            <p:cNvSpPr/>
            <p:nvPr/>
          </p:nvSpPr>
          <p:spPr>
            <a:xfrm rot="5400000">
              <a:off x="1080912" y="3470385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A67B7C3-1757-43DE-925A-2B411301C570}"/>
              </a:ext>
            </a:extLst>
          </p:cNvPr>
          <p:cNvGrpSpPr/>
          <p:nvPr/>
        </p:nvGrpSpPr>
        <p:grpSpPr>
          <a:xfrm>
            <a:off x="2557253" y="3085316"/>
            <a:ext cx="195209" cy="1150811"/>
            <a:chOff x="2431477" y="3196164"/>
            <a:chExt cx="195209" cy="1150811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9B7B1F55-6593-4CB9-A4EF-C2BF9CAEC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2891" y="399545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3F91E8E-F73C-49C0-A9C0-F595162B7CDB}"/>
                </a:ext>
              </a:extLst>
            </p:cNvPr>
            <p:cNvSpPr/>
            <p:nvPr/>
          </p:nvSpPr>
          <p:spPr>
            <a:xfrm rot="5400000">
              <a:off x="2148938" y="347870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6CF697-992F-4479-80AA-9953054C22CA}"/>
              </a:ext>
            </a:extLst>
          </p:cNvPr>
          <p:cNvGrpSpPr/>
          <p:nvPr/>
        </p:nvGrpSpPr>
        <p:grpSpPr>
          <a:xfrm>
            <a:off x="3643003" y="3070636"/>
            <a:ext cx="195209" cy="1150811"/>
            <a:chOff x="3452062" y="3181484"/>
            <a:chExt cx="195209" cy="1150811"/>
          </a:xfrm>
        </p:grpSpPr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8CB26DF-CD66-471F-87BE-CC618A0D1C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476" y="398077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7569A29-29D4-4E6F-A407-75B9AC04BB01}"/>
                </a:ext>
              </a:extLst>
            </p:cNvPr>
            <p:cNvSpPr/>
            <p:nvPr/>
          </p:nvSpPr>
          <p:spPr>
            <a:xfrm rot="5400000">
              <a:off x="3169523" y="346402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78C0A22-B4D1-462C-AF6B-DE96ED1D8864}"/>
              </a:ext>
            </a:extLst>
          </p:cNvPr>
          <p:cNvGrpSpPr/>
          <p:nvPr/>
        </p:nvGrpSpPr>
        <p:grpSpPr>
          <a:xfrm>
            <a:off x="4728753" y="3085316"/>
            <a:ext cx="195209" cy="1150811"/>
            <a:chOff x="4499447" y="3196164"/>
            <a:chExt cx="195209" cy="1150811"/>
          </a:xfrm>
        </p:grpSpPr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207A4466-4CEE-4B02-83D9-8A5028851B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0861" y="399545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A307F27-D0CC-4BC5-AD81-301DA72ADFBA}"/>
                </a:ext>
              </a:extLst>
            </p:cNvPr>
            <p:cNvSpPr/>
            <p:nvPr/>
          </p:nvSpPr>
          <p:spPr>
            <a:xfrm rot="5400000">
              <a:off x="4216908" y="347870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1B524D29-B66E-4A7F-BD6F-BCD4168C188F}"/>
              </a:ext>
            </a:extLst>
          </p:cNvPr>
          <p:cNvGrpSpPr/>
          <p:nvPr/>
        </p:nvGrpSpPr>
        <p:grpSpPr>
          <a:xfrm>
            <a:off x="5814503" y="3064251"/>
            <a:ext cx="195209" cy="1150811"/>
            <a:chOff x="5769519" y="3175099"/>
            <a:chExt cx="195209" cy="1150811"/>
          </a:xfrm>
        </p:grpSpPr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ECA55062-5DDC-46C1-A146-8970975E73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0933" y="3974394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018D8F0-4B00-4CDB-9887-07D75840D2F5}"/>
                </a:ext>
              </a:extLst>
            </p:cNvPr>
            <p:cNvSpPr/>
            <p:nvPr/>
          </p:nvSpPr>
          <p:spPr>
            <a:xfrm rot="5400000">
              <a:off x="5486980" y="3457638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C303868F-3D7A-411E-BA4D-589FAA9398F8}"/>
              </a:ext>
            </a:extLst>
          </p:cNvPr>
          <p:cNvGrpSpPr/>
          <p:nvPr/>
        </p:nvGrpSpPr>
        <p:grpSpPr>
          <a:xfrm>
            <a:off x="6900253" y="3070636"/>
            <a:ext cx="195209" cy="1150811"/>
            <a:chOff x="6823734" y="3181484"/>
            <a:chExt cx="195209" cy="1150811"/>
          </a:xfrm>
        </p:grpSpPr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E0B9987C-438F-40E0-B159-A2FD3F6F4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5148" y="398077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865C9C9-D96A-4CF5-98EE-678886BC6E82}"/>
                </a:ext>
              </a:extLst>
            </p:cNvPr>
            <p:cNvSpPr/>
            <p:nvPr/>
          </p:nvSpPr>
          <p:spPr>
            <a:xfrm rot="5400000">
              <a:off x="6541195" y="346402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43A30B79-221F-4C04-BF92-92B1248F33C0}"/>
              </a:ext>
            </a:extLst>
          </p:cNvPr>
          <p:cNvGrpSpPr/>
          <p:nvPr/>
        </p:nvGrpSpPr>
        <p:grpSpPr>
          <a:xfrm>
            <a:off x="7986001" y="3076998"/>
            <a:ext cx="195209" cy="1150811"/>
            <a:chOff x="7877949" y="3187846"/>
            <a:chExt cx="195209" cy="1150811"/>
          </a:xfrm>
        </p:grpSpPr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248FD311-63D3-4856-8A11-78BFD1DF13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9363" y="398714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1AD1566-9DB7-4034-8351-E38C2F7309C3}"/>
                </a:ext>
              </a:extLst>
            </p:cNvPr>
            <p:cNvSpPr/>
            <p:nvPr/>
          </p:nvSpPr>
          <p:spPr>
            <a:xfrm rot="5400000">
              <a:off x="7595410" y="3470385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406C71E-FEE5-45A1-91C0-E1F859AB30F0}"/>
              </a:ext>
            </a:extLst>
          </p:cNvPr>
          <p:cNvSpPr txBox="1"/>
          <p:nvPr/>
        </p:nvSpPr>
        <p:spPr>
          <a:xfrm>
            <a:off x="1104858" y="1430868"/>
            <a:ext cx="928498" cy="46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微軟正黑體" panose="020B0604030504040204" pitchFamily="34" charset="-120"/>
                <a:cs typeface="+mn-cs"/>
              </a:rPr>
              <a:t>Class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F6D6FA2-43C5-4F4F-A8E2-5C152CDE0318}"/>
              </a:ext>
            </a:extLst>
          </p:cNvPr>
          <p:cNvSpPr txBox="1"/>
          <p:nvPr/>
        </p:nvSpPr>
        <p:spPr>
          <a:xfrm>
            <a:off x="2411159" y="6198639"/>
            <a:ext cx="174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Sentence 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68EE90BF-481E-4EF1-A8A0-6766257BC1E8}"/>
              </a:ext>
            </a:extLst>
          </p:cNvPr>
          <p:cNvSpPr txBox="1"/>
          <p:nvPr/>
        </p:nvSpPr>
        <p:spPr>
          <a:xfrm>
            <a:off x="6173125" y="6212183"/>
            <a:ext cx="174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Sentence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EB5B2E7B-E242-4578-839C-467AB821348C}"/>
              </a:ext>
            </a:extLst>
          </p:cNvPr>
          <p:cNvGrpSpPr/>
          <p:nvPr/>
        </p:nvGrpSpPr>
        <p:grpSpPr>
          <a:xfrm>
            <a:off x="5473645" y="5729151"/>
            <a:ext cx="3218233" cy="461665"/>
            <a:chOff x="8588538" y="6705580"/>
            <a:chExt cx="3218233" cy="46166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2864001-F2C9-4B17-A369-549444E7FF5B}"/>
                </a:ext>
              </a:extLst>
            </p:cNvPr>
            <p:cNvSpPr/>
            <p:nvPr/>
          </p:nvSpPr>
          <p:spPr>
            <a:xfrm>
              <a:off x="8810626" y="6771152"/>
              <a:ext cx="2746374" cy="3960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07CD18BD-E6FB-46DE-A068-1EC128527069}"/>
                </a:ext>
              </a:extLst>
            </p:cNvPr>
            <p:cNvGrpSpPr/>
            <p:nvPr/>
          </p:nvGrpSpPr>
          <p:grpSpPr>
            <a:xfrm>
              <a:off x="8588538" y="6705580"/>
              <a:ext cx="3218233" cy="461665"/>
              <a:chOff x="8751245" y="6165502"/>
              <a:chExt cx="3218233" cy="461665"/>
            </a:xfrm>
          </p:grpSpPr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E4BE0295-BC16-4592-9BC9-22A2DC21E6B5}"/>
                  </a:ext>
                </a:extLst>
              </p:cNvPr>
              <p:cNvSpPr txBox="1"/>
              <p:nvPr/>
            </p:nvSpPr>
            <p:spPr>
              <a:xfrm>
                <a:off x="8751245" y="6165502"/>
                <a:ext cx="1111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w</a:t>
                </a:r>
                <a:r>
                  <a:rPr kumimoji="0" lang="en-US" altLang="zh-TW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3</a:t>
                </a:r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3D23FD72-DA36-4F06-BF23-38E05B7F5B3F}"/>
                  </a:ext>
                </a:extLst>
              </p:cNvPr>
              <p:cNvSpPr txBox="1"/>
              <p:nvPr/>
            </p:nvSpPr>
            <p:spPr>
              <a:xfrm>
                <a:off x="9804701" y="6165502"/>
                <a:ext cx="1111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w</a:t>
                </a:r>
                <a:r>
                  <a:rPr kumimoji="0" lang="en-US" altLang="zh-TW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4</a:t>
                </a:r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07C2A408-D441-4685-8BF6-DFAE166958ED}"/>
                  </a:ext>
                </a:extLst>
              </p:cNvPr>
              <p:cNvSpPr txBox="1"/>
              <p:nvPr/>
            </p:nvSpPr>
            <p:spPr>
              <a:xfrm>
                <a:off x="10858157" y="6165502"/>
                <a:ext cx="1111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w</a:t>
                </a:r>
                <a:r>
                  <a:rPr kumimoji="0" lang="en-US" altLang="zh-TW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5</a:t>
                </a:r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</p:grpSp>
      </p:grp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90B232AA-C2B7-4949-A336-C5106812B78A}"/>
              </a:ext>
            </a:extLst>
          </p:cNvPr>
          <p:cNvSpPr txBox="1"/>
          <p:nvPr/>
        </p:nvSpPr>
        <p:spPr>
          <a:xfrm>
            <a:off x="3943350" y="1849115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Input: two sequences</a:t>
            </a:r>
          </a:p>
          <a:p>
            <a:r>
              <a:rPr lang="en-US" altLang="zh-TW" sz="2400" dirty="0"/>
              <a:t>Output:</a:t>
            </a:r>
            <a:r>
              <a:rPr lang="zh-TW" altLang="en-US" sz="2400" dirty="0"/>
              <a:t> </a:t>
            </a:r>
            <a:r>
              <a:rPr lang="en-US" altLang="zh-TW" sz="2400" dirty="0"/>
              <a:t>a class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5737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6" grpId="0"/>
      <p:bldP spid="15" grpId="0"/>
      <p:bldP spid="51" grpId="0"/>
      <p:bldP spid="56" grpId="0"/>
      <p:bldP spid="5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C1FCE-F04A-4B9F-8A21-6159CD57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BERT – Case 4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FE6B4B-C967-4386-A99B-7E1B4E1D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428092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Extraction-based(</a:t>
            </a:r>
            <a:r>
              <a:rPr lang="zh-CN" altLang="en-US" sz="2400" dirty="0"/>
              <a:t>答案一定出现在文章中</a:t>
            </a:r>
            <a:r>
              <a:rPr lang="en-US" altLang="zh-TW" sz="2400" dirty="0"/>
              <a:t>) Question Answering (QA)</a:t>
            </a:r>
            <a:endParaRPr lang="zh-TW" altLang="en-US" sz="2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1E293A-CA22-42E3-8FC3-CF70A712B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079" y="1897884"/>
            <a:ext cx="4139633" cy="46562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0A7D975-1662-4329-9C01-7CD59F676BA1}"/>
                  </a:ext>
                </a:extLst>
              </p:cNvPr>
              <p:cNvSpPr txBox="1"/>
              <p:nvPr/>
            </p:nvSpPr>
            <p:spPr>
              <a:xfrm>
                <a:off x="2046984" y="2921511"/>
                <a:ext cx="276816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𝐷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⋯,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𝑁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50A7D975-1662-4329-9C01-7CD59F67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984" y="2921511"/>
                <a:ext cx="2768166" cy="461665"/>
              </a:xfrm>
              <a:prstGeom prst="rect">
                <a:avLst/>
              </a:prstGeom>
              <a:blipFill>
                <a:blip r:embed="rId4"/>
                <a:stretch>
                  <a:fillRect l="-661" b="-131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A09AA20-C30F-404A-B7FB-3DCB44E17E49}"/>
                  </a:ext>
                </a:extLst>
              </p:cNvPr>
              <p:cNvSpPr txBox="1"/>
              <p:nvPr/>
            </p:nvSpPr>
            <p:spPr>
              <a:xfrm>
                <a:off x="2048554" y="3423530"/>
                <a:ext cx="33711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⋯,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𝑞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DA09AA20-C30F-404A-B7FB-3DCB44E17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8554" y="3423530"/>
                <a:ext cx="3371161" cy="461665"/>
              </a:xfrm>
              <a:prstGeom prst="rect">
                <a:avLst/>
              </a:prstGeom>
              <a:blipFill>
                <a:blip r:embed="rId5"/>
                <a:stretch>
                  <a:fillRect l="-1266"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: 圓角 6">
            <a:extLst>
              <a:ext uri="{FF2B5EF4-FFF2-40B4-BE49-F238E27FC236}">
                <a16:creationId xmlns:a16="http://schemas.microsoft.com/office/drawing/2014/main" id="{C04332A6-04CE-4839-9A01-6051B2E3B357}"/>
              </a:ext>
            </a:extLst>
          </p:cNvPr>
          <p:cNvSpPr/>
          <p:nvPr/>
        </p:nvSpPr>
        <p:spPr>
          <a:xfrm>
            <a:off x="1999649" y="4117663"/>
            <a:ext cx="1178805" cy="1123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QA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4D1AA26-FC7E-4801-95DB-03169B12986B}"/>
                  </a:ext>
                </a:extLst>
              </p:cNvPr>
              <p:cNvSpPr txBox="1"/>
              <p:nvPr/>
            </p:nvSpPr>
            <p:spPr>
              <a:xfrm>
                <a:off x="764096" y="5276370"/>
                <a:ext cx="35604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output: two integers (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𝑠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, </a:t>
                </a:r>
                <a14:m>
                  <m:oMath xmlns:m="http://schemas.openxmlformats.org/officeDocument/2006/math">
                    <m:r>
                      <a:rPr kumimoji="0" lang="en-US" altLang="zh-TW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𝑒</m:t>
                    </m:r>
                  </m:oMath>
                </a14:m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) 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A4D1AA26-FC7E-4801-95DB-03169B129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96" y="5276370"/>
                <a:ext cx="3560448" cy="461665"/>
              </a:xfrm>
              <a:prstGeom prst="rect">
                <a:avLst/>
              </a:prstGeom>
              <a:blipFill>
                <a:blip r:embed="rId6"/>
                <a:stretch>
                  <a:fillRect l="-514" t="-10667" r="-2568" b="-30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202D16E-5C4F-4E96-9D4A-AE86ED7AF4BB}"/>
                  </a:ext>
                </a:extLst>
              </p:cNvPr>
              <p:cNvSpPr txBox="1"/>
              <p:nvPr/>
            </p:nvSpPr>
            <p:spPr>
              <a:xfrm>
                <a:off x="2065415" y="5978208"/>
                <a:ext cx="23556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𝐴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𝑠</m:t>
                              </m:r>
                            </m:sub>
                          </m:sSub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 </m:t>
                          </m:r>
                          <m:r>
                            <a:rPr kumimoji="0" lang="en-US" altLang="zh-TW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⋯,</m:t>
                          </m:r>
                          <m:sSub>
                            <m:sSubPr>
                              <m:ctrlP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0" lang="en-US" altLang="zh-TW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𝑒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202D16E-5C4F-4E96-9D4A-AE86ED7AF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415" y="5978208"/>
                <a:ext cx="2355642" cy="461665"/>
              </a:xfrm>
              <a:prstGeom prst="rect">
                <a:avLst/>
              </a:prstGeom>
              <a:blipFill>
                <a:blip r:embed="rId7"/>
                <a:stretch>
                  <a:fillRect l="-7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916A163B-2F62-4B1A-B4DA-821D2E5C9AB8}"/>
              </a:ext>
            </a:extLst>
          </p:cNvPr>
          <p:cNvSpPr txBox="1"/>
          <p:nvPr/>
        </p:nvSpPr>
        <p:spPr>
          <a:xfrm>
            <a:off x="506865" y="2896702"/>
            <a:ext cx="201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Document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EC59737-7824-4A7C-A3A8-8B52B52342A8}"/>
              </a:ext>
            </a:extLst>
          </p:cNvPr>
          <p:cNvSpPr txBox="1"/>
          <p:nvPr/>
        </p:nvSpPr>
        <p:spPr>
          <a:xfrm>
            <a:off x="506864" y="3419995"/>
            <a:ext cx="201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Query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EDB8AEA-7BC6-4A77-964A-6F9C762BCE27}"/>
              </a:ext>
            </a:extLst>
          </p:cNvPr>
          <p:cNvSpPr txBox="1"/>
          <p:nvPr/>
        </p:nvSpPr>
        <p:spPr>
          <a:xfrm>
            <a:off x="548568" y="5984792"/>
            <a:ext cx="2016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Answer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3AE3CE82-09AA-4F1F-89B9-0615974DDAD0}"/>
              </a:ext>
            </a:extLst>
          </p:cNvPr>
          <p:cNvCxnSpPr/>
          <p:nvPr/>
        </p:nvCxnSpPr>
        <p:spPr>
          <a:xfrm>
            <a:off x="1676540" y="4413389"/>
            <a:ext cx="3341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4CDC8E5-3571-4B94-B260-4A204A09DD70}"/>
              </a:ext>
            </a:extLst>
          </p:cNvPr>
          <p:cNvCxnSpPr/>
          <p:nvPr/>
        </p:nvCxnSpPr>
        <p:spPr>
          <a:xfrm>
            <a:off x="1676540" y="4885280"/>
            <a:ext cx="3341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9A65ECF-ED56-4CD9-8258-B99E32602392}"/>
              </a:ext>
            </a:extLst>
          </p:cNvPr>
          <p:cNvCxnSpPr/>
          <p:nvPr/>
        </p:nvCxnSpPr>
        <p:spPr>
          <a:xfrm>
            <a:off x="3178454" y="4413389"/>
            <a:ext cx="3341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5E1E7093-98C8-47B1-9D1D-73ED4673B62F}"/>
              </a:ext>
            </a:extLst>
          </p:cNvPr>
          <p:cNvCxnSpPr/>
          <p:nvPr/>
        </p:nvCxnSpPr>
        <p:spPr>
          <a:xfrm>
            <a:off x="3178454" y="4885280"/>
            <a:ext cx="33412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9D463B7-D052-4D9B-ADF8-4D098A195831}"/>
                  </a:ext>
                </a:extLst>
              </p:cNvPr>
              <p:cNvSpPr txBox="1"/>
              <p:nvPr/>
            </p:nvSpPr>
            <p:spPr>
              <a:xfrm>
                <a:off x="1129547" y="4182556"/>
                <a:ext cx="707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𝐷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49D463B7-D052-4D9B-ADF8-4D098A195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547" y="4182556"/>
                <a:ext cx="707659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E804D06-BFCD-401D-AA44-EA9083EE9911}"/>
                  </a:ext>
                </a:extLst>
              </p:cNvPr>
              <p:cNvSpPr txBox="1"/>
              <p:nvPr/>
            </p:nvSpPr>
            <p:spPr>
              <a:xfrm>
                <a:off x="1110041" y="4644221"/>
                <a:ext cx="70765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𝑄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E804D06-BFCD-401D-AA44-EA9083EE9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041" y="4644221"/>
                <a:ext cx="707659" cy="461665"/>
              </a:xfrm>
              <a:prstGeom prst="rect">
                <a:avLst/>
              </a:prstGeom>
              <a:blipFill>
                <a:blip r:embed="rId9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3A476155-1119-4CFF-9FEE-B49E88D04365}"/>
                  </a:ext>
                </a:extLst>
              </p:cNvPr>
              <p:cNvSpPr txBox="1"/>
              <p:nvPr/>
            </p:nvSpPr>
            <p:spPr>
              <a:xfrm>
                <a:off x="3500333" y="4149964"/>
                <a:ext cx="47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3A476155-1119-4CFF-9FEE-B49E88D04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333" y="4149964"/>
                <a:ext cx="47823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09B2F66-B3E5-4679-8E14-7A4B254BCA0A}"/>
                  </a:ext>
                </a:extLst>
              </p:cNvPr>
              <p:cNvSpPr txBox="1"/>
              <p:nvPr/>
            </p:nvSpPr>
            <p:spPr>
              <a:xfrm>
                <a:off x="3499967" y="4628945"/>
                <a:ext cx="4782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𝑒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09B2F66-B3E5-4679-8E14-7A4B254BC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967" y="4628945"/>
                <a:ext cx="478232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215ED8A0-B43A-4492-8DEE-3876ACDD1F0F}"/>
              </a:ext>
            </a:extLst>
          </p:cNvPr>
          <p:cNvSpPr/>
          <p:nvPr/>
        </p:nvSpPr>
        <p:spPr>
          <a:xfrm>
            <a:off x="6766881" y="2118222"/>
            <a:ext cx="484742" cy="4457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17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4361834E-F6B9-4542-AC2A-AAB27910D55B}"/>
              </a:ext>
            </a:extLst>
          </p:cNvPr>
          <p:cNvSpPr/>
          <p:nvPr/>
        </p:nvSpPr>
        <p:spPr>
          <a:xfrm>
            <a:off x="6630524" y="3591245"/>
            <a:ext cx="484742" cy="4457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77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0D2E1DE9-D379-4E6C-888B-E04D7BCB4B92}"/>
              </a:ext>
            </a:extLst>
          </p:cNvPr>
          <p:cNvSpPr/>
          <p:nvPr/>
        </p:nvSpPr>
        <p:spPr>
          <a:xfrm>
            <a:off x="7414198" y="3595542"/>
            <a:ext cx="484742" cy="4457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79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B4258E99-95DA-4184-9A7F-D342C3F89477}"/>
                  </a:ext>
                </a:extLst>
              </p:cNvPr>
              <p:cNvSpPr/>
              <p:nvPr/>
            </p:nvSpPr>
            <p:spPr>
              <a:xfrm>
                <a:off x="5657594" y="4497292"/>
                <a:ext cx="2244175" cy="351712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=17,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𝑒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=17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B4258E99-95DA-4184-9A7F-D342C3F894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594" y="4497292"/>
                <a:ext cx="2244175" cy="351712"/>
              </a:xfrm>
              <a:prstGeom prst="roundRect">
                <a:avLst/>
              </a:prstGeom>
              <a:blipFill>
                <a:blip r:embed="rId12"/>
                <a:stretch>
                  <a:fillRect b="-8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BEB44EFD-928B-46F0-9612-4C129C6EBBDD}"/>
                  </a:ext>
                </a:extLst>
              </p:cNvPr>
              <p:cNvSpPr/>
              <p:nvPr/>
            </p:nvSpPr>
            <p:spPr>
              <a:xfrm>
                <a:off x="6312968" y="6249580"/>
                <a:ext cx="2244175" cy="351712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𝑠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=77,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𝑒</m:t>
                      </m:r>
                      <m:r>
                        <a:rPr kumimoji="0" lang="en-US" altLang="zh-TW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=79</m:t>
                      </m:r>
                    </m:oMath>
                  </m:oMathPara>
                </a14:m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mc:Choice>
        <mc:Fallback xmlns=""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BEB44EFD-928B-46F0-9612-4C129C6EBB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968" y="6249580"/>
                <a:ext cx="2244175" cy="351712"/>
              </a:xfrm>
              <a:prstGeom prst="roundRect">
                <a:avLst/>
              </a:prstGeom>
              <a:blipFill>
                <a:blip r:embed="rId13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32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9" grpId="0"/>
      <p:bldP spid="10" grpId="0"/>
      <p:bldP spid="11" grpId="0"/>
      <p:bldP spid="12" grpId="0"/>
      <p:bldP spid="13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2D902552-AA3D-46DD-B680-BADDED753A32}"/>
              </a:ext>
            </a:extLst>
          </p:cNvPr>
          <p:cNvCxnSpPr>
            <a:cxnSpLocks/>
          </p:cNvCxnSpPr>
          <p:nvPr/>
        </p:nvCxnSpPr>
        <p:spPr>
          <a:xfrm flipV="1">
            <a:off x="5734441" y="1696345"/>
            <a:ext cx="0" cy="280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FC2E160-1873-484A-8A57-CFF61A92D7CB}"/>
              </a:ext>
            </a:extLst>
          </p:cNvPr>
          <p:cNvCxnSpPr>
            <a:cxnSpLocks/>
          </p:cNvCxnSpPr>
          <p:nvPr/>
        </p:nvCxnSpPr>
        <p:spPr>
          <a:xfrm flipV="1">
            <a:off x="6809252" y="1705511"/>
            <a:ext cx="0" cy="280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59B98F15-1F30-4C3A-9819-0546D6676331}"/>
              </a:ext>
            </a:extLst>
          </p:cNvPr>
          <p:cNvCxnSpPr>
            <a:cxnSpLocks/>
          </p:cNvCxnSpPr>
          <p:nvPr/>
        </p:nvCxnSpPr>
        <p:spPr>
          <a:xfrm flipV="1">
            <a:off x="7913958" y="1699169"/>
            <a:ext cx="0" cy="280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2F3067F-3614-4EF1-8BC6-BF8AE6D6BAAE}"/>
              </a:ext>
            </a:extLst>
          </p:cNvPr>
          <p:cNvGrpSpPr/>
          <p:nvPr/>
        </p:nvGrpSpPr>
        <p:grpSpPr>
          <a:xfrm>
            <a:off x="2171811" y="5739386"/>
            <a:ext cx="2148722" cy="461665"/>
            <a:chOff x="-2355676" y="6078727"/>
            <a:chExt cx="2148722" cy="461665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15C8C97-3611-4A6E-A802-16EB29492C7A}"/>
                </a:ext>
              </a:extLst>
            </p:cNvPr>
            <p:cNvSpPr/>
            <p:nvPr/>
          </p:nvSpPr>
          <p:spPr>
            <a:xfrm>
              <a:off x="-2165698" y="6091427"/>
              <a:ext cx="1778466" cy="4489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5CE0CF61-CF41-42CD-A6E3-268E33C73661}"/>
                </a:ext>
              </a:extLst>
            </p:cNvPr>
            <p:cNvSpPr txBox="1"/>
            <p:nvPr/>
          </p:nvSpPr>
          <p:spPr>
            <a:xfrm>
              <a:off x="-2355676" y="6078727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q</a:t>
              </a:r>
              <a:r>
                <a:rPr kumimoji="0" lang="en-US" altLang="zh-TW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7BBA8924-EE09-4B4A-BD75-47DAF275A7BF}"/>
                </a:ext>
              </a:extLst>
            </p:cNvPr>
            <p:cNvSpPr txBox="1"/>
            <p:nvPr/>
          </p:nvSpPr>
          <p:spPr>
            <a:xfrm>
              <a:off x="-1318275" y="6078727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q</a:t>
              </a:r>
              <a:r>
                <a:rPr kumimoji="0" lang="en-US" altLang="zh-TW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2</a:t>
              </a:r>
              <a:endParaRPr kumimoji="0" lang="zh-TW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543FFB-AF05-4E2B-9BB6-88C145FE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BERT – Case 4 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9E7AB03-F399-4733-A1A1-01510D7678C9}"/>
              </a:ext>
            </a:extLst>
          </p:cNvPr>
          <p:cNvSpPr/>
          <p:nvPr/>
        </p:nvSpPr>
        <p:spPr>
          <a:xfrm>
            <a:off x="1161994" y="4227809"/>
            <a:ext cx="7630287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BERT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4122BCC-392D-4417-A304-4AC5A6242EA7}"/>
              </a:ext>
            </a:extLst>
          </p:cNvPr>
          <p:cNvGrpSpPr/>
          <p:nvPr/>
        </p:nvGrpSpPr>
        <p:grpSpPr>
          <a:xfrm>
            <a:off x="1050833" y="5427631"/>
            <a:ext cx="1111321" cy="797614"/>
            <a:chOff x="1212077" y="5255291"/>
            <a:chExt cx="1111321" cy="797614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27A93F0-440F-4A5C-A819-E9B7BD6EDD68}"/>
                </a:ext>
              </a:extLst>
            </p:cNvPr>
            <p:cNvSpPr txBox="1"/>
            <p:nvPr/>
          </p:nvSpPr>
          <p:spPr>
            <a:xfrm>
              <a:off x="1212077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[CLS]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4875D446-F815-483B-A400-2EF9D8670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416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D2EFE17-00DA-4FDA-B38C-747504B56441}"/>
              </a:ext>
            </a:extLst>
          </p:cNvPr>
          <p:cNvCxnSpPr>
            <a:cxnSpLocks/>
          </p:cNvCxnSpPr>
          <p:nvPr/>
        </p:nvCxnSpPr>
        <p:spPr>
          <a:xfrm flipV="1">
            <a:off x="2688806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ECD57EF-2352-40FD-8D1F-731C2B48529B}"/>
              </a:ext>
            </a:extLst>
          </p:cNvPr>
          <p:cNvCxnSpPr>
            <a:cxnSpLocks/>
          </p:cNvCxnSpPr>
          <p:nvPr/>
        </p:nvCxnSpPr>
        <p:spPr>
          <a:xfrm flipV="1">
            <a:off x="3761063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0B86433-B800-4B9E-9E3B-1F93B20703E4}"/>
              </a:ext>
            </a:extLst>
          </p:cNvPr>
          <p:cNvGrpSpPr/>
          <p:nvPr/>
        </p:nvGrpSpPr>
        <p:grpSpPr>
          <a:xfrm>
            <a:off x="4318052" y="5427631"/>
            <a:ext cx="1111321" cy="797614"/>
            <a:chOff x="4324279" y="5255291"/>
            <a:chExt cx="1111321" cy="797614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669E344-1BA5-47BE-97D7-683E3FD59642}"/>
                </a:ext>
              </a:extLst>
            </p:cNvPr>
            <p:cNvSpPr txBox="1"/>
            <p:nvPr/>
          </p:nvSpPr>
          <p:spPr>
            <a:xfrm>
              <a:off x="4324279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[SEP]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6EEEA6AE-6E54-40A4-8C92-62199B315D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3179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DDF5743-F5C9-4AD9-8D9F-8906E6373C8D}"/>
              </a:ext>
            </a:extLst>
          </p:cNvPr>
          <p:cNvCxnSpPr>
            <a:cxnSpLocks/>
          </p:cNvCxnSpPr>
          <p:nvPr/>
        </p:nvCxnSpPr>
        <p:spPr>
          <a:xfrm flipV="1">
            <a:off x="5939209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97221FA-F61E-4607-B08B-BE31A44B3F08}"/>
              </a:ext>
            </a:extLst>
          </p:cNvPr>
          <p:cNvCxnSpPr>
            <a:cxnSpLocks/>
          </p:cNvCxnSpPr>
          <p:nvPr/>
        </p:nvCxnSpPr>
        <p:spPr>
          <a:xfrm flipV="1">
            <a:off x="7045098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E10D704-C5DB-45E8-8A87-5B427C350B75}"/>
              </a:ext>
            </a:extLst>
          </p:cNvPr>
          <p:cNvCxnSpPr>
            <a:cxnSpLocks/>
          </p:cNvCxnSpPr>
          <p:nvPr/>
        </p:nvCxnSpPr>
        <p:spPr>
          <a:xfrm flipV="1">
            <a:off x="8117353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3BEEE4C-2475-4509-BD78-8E6BE1F37FE6}"/>
              </a:ext>
            </a:extLst>
          </p:cNvPr>
          <p:cNvGrpSpPr/>
          <p:nvPr/>
        </p:nvGrpSpPr>
        <p:grpSpPr>
          <a:xfrm>
            <a:off x="1471503" y="3076998"/>
            <a:ext cx="195209" cy="1150811"/>
            <a:chOff x="1363451" y="3187846"/>
            <a:chExt cx="195209" cy="1150811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DF7B36B8-632B-4C79-8BC8-0DDE093F3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4865" y="398714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5DF86C1-7C3A-4872-97D7-79D7E3E2DF42}"/>
                </a:ext>
              </a:extLst>
            </p:cNvPr>
            <p:cNvSpPr/>
            <p:nvPr/>
          </p:nvSpPr>
          <p:spPr>
            <a:xfrm rot="5400000">
              <a:off x="1080912" y="3470385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A67B7C3-1757-43DE-925A-2B411301C570}"/>
              </a:ext>
            </a:extLst>
          </p:cNvPr>
          <p:cNvGrpSpPr/>
          <p:nvPr/>
        </p:nvGrpSpPr>
        <p:grpSpPr>
          <a:xfrm>
            <a:off x="2557253" y="3085316"/>
            <a:ext cx="195209" cy="1150811"/>
            <a:chOff x="2431477" y="3196164"/>
            <a:chExt cx="195209" cy="1150811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9B7B1F55-6593-4CB9-A4EF-C2BF9CAEC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2891" y="399545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3F91E8E-F73C-49C0-A9C0-F595162B7CDB}"/>
                </a:ext>
              </a:extLst>
            </p:cNvPr>
            <p:cNvSpPr/>
            <p:nvPr/>
          </p:nvSpPr>
          <p:spPr>
            <a:xfrm rot="5400000">
              <a:off x="2148938" y="347870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6CF697-992F-4479-80AA-9953054C22CA}"/>
              </a:ext>
            </a:extLst>
          </p:cNvPr>
          <p:cNvGrpSpPr/>
          <p:nvPr/>
        </p:nvGrpSpPr>
        <p:grpSpPr>
          <a:xfrm>
            <a:off x="3643003" y="3070636"/>
            <a:ext cx="195209" cy="1150811"/>
            <a:chOff x="3452062" y="3181484"/>
            <a:chExt cx="195209" cy="1150811"/>
          </a:xfrm>
        </p:grpSpPr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8CB26DF-CD66-471F-87BE-CC618A0D1C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476" y="398077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7569A29-29D4-4E6F-A407-75B9AC04BB01}"/>
                </a:ext>
              </a:extLst>
            </p:cNvPr>
            <p:cNvSpPr/>
            <p:nvPr/>
          </p:nvSpPr>
          <p:spPr>
            <a:xfrm rot="5400000">
              <a:off x="3169523" y="346402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78C0A22-B4D1-462C-AF6B-DE96ED1D8864}"/>
              </a:ext>
            </a:extLst>
          </p:cNvPr>
          <p:cNvGrpSpPr/>
          <p:nvPr/>
        </p:nvGrpSpPr>
        <p:grpSpPr>
          <a:xfrm>
            <a:off x="4728753" y="3085316"/>
            <a:ext cx="195209" cy="1150811"/>
            <a:chOff x="4499447" y="3196164"/>
            <a:chExt cx="195209" cy="1150811"/>
          </a:xfrm>
        </p:grpSpPr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207A4466-4CEE-4B02-83D9-8A5028851B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0861" y="399545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A307F27-D0CC-4BC5-AD81-301DA72ADFBA}"/>
                </a:ext>
              </a:extLst>
            </p:cNvPr>
            <p:cNvSpPr/>
            <p:nvPr/>
          </p:nvSpPr>
          <p:spPr>
            <a:xfrm rot="5400000">
              <a:off x="4216908" y="347870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1B524D29-B66E-4A7F-BD6F-BCD4168C188F}"/>
              </a:ext>
            </a:extLst>
          </p:cNvPr>
          <p:cNvGrpSpPr/>
          <p:nvPr/>
        </p:nvGrpSpPr>
        <p:grpSpPr>
          <a:xfrm>
            <a:off x="5814503" y="3064251"/>
            <a:ext cx="195209" cy="1150811"/>
            <a:chOff x="5769519" y="3175099"/>
            <a:chExt cx="195209" cy="1150811"/>
          </a:xfrm>
        </p:grpSpPr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ECA55062-5DDC-46C1-A146-8970975E73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0933" y="3974394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018D8F0-4B00-4CDB-9887-07D75840D2F5}"/>
                </a:ext>
              </a:extLst>
            </p:cNvPr>
            <p:cNvSpPr/>
            <p:nvPr/>
          </p:nvSpPr>
          <p:spPr>
            <a:xfrm rot="5400000">
              <a:off x="5486980" y="3457638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C303868F-3D7A-411E-BA4D-589FAA9398F8}"/>
              </a:ext>
            </a:extLst>
          </p:cNvPr>
          <p:cNvGrpSpPr/>
          <p:nvPr/>
        </p:nvGrpSpPr>
        <p:grpSpPr>
          <a:xfrm>
            <a:off x="6900253" y="3070636"/>
            <a:ext cx="195209" cy="1150811"/>
            <a:chOff x="6823734" y="3181484"/>
            <a:chExt cx="195209" cy="1150811"/>
          </a:xfrm>
        </p:grpSpPr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E0B9987C-438F-40E0-B159-A2FD3F6F4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5148" y="398077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865C9C9-D96A-4CF5-98EE-678886BC6E82}"/>
                </a:ext>
              </a:extLst>
            </p:cNvPr>
            <p:cNvSpPr/>
            <p:nvPr/>
          </p:nvSpPr>
          <p:spPr>
            <a:xfrm rot="5400000">
              <a:off x="6541195" y="346402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43A30B79-221F-4C04-BF92-92B1248F33C0}"/>
              </a:ext>
            </a:extLst>
          </p:cNvPr>
          <p:cNvGrpSpPr/>
          <p:nvPr/>
        </p:nvGrpSpPr>
        <p:grpSpPr>
          <a:xfrm>
            <a:off x="7986001" y="3076998"/>
            <a:ext cx="195209" cy="1150811"/>
            <a:chOff x="7877949" y="3187846"/>
            <a:chExt cx="195209" cy="1150811"/>
          </a:xfrm>
        </p:grpSpPr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248FD311-63D3-4856-8A11-78BFD1DF13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9363" y="398714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1AD1566-9DB7-4034-8351-E38C2F7309C3}"/>
                </a:ext>
              </a:extLst>
            </p:cNvPr>
            <p:cNvSpPr/>
            <p:nvPr/>
          </p:nvSpPr>
          <p:spPr>
            <a:xfrm rot="5400000">
              <a:off x="7595410" y="3470385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F6D6FA2-43C5-4F4F-A8E2-5C152CDE0318}"/>
              </a:ext>
            </a:extLst>
          </p:cNvPr>
          <p:cNvSpPr txBox="1"/>
          <p:nvPr/>
        </p:nvSpPr>
        <p:spPr>
          <a:xfrm>
            <a:off x="2411159" y="6198639"/>
            <a:ext cx="174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question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68EE90BF-481E-4EF1-A8A0-6766257BC1E8}"/>
              </a:ext>
            </a:extLst>
          </p:cNvPr>
          <p:cNvSpPr txBox="1"/>
          <p:nvPr/>
        </p:nvSpPr>
        <p:spPr>
          <a:xfrm>
            <a:off x="6173125" y="6212183"/>
            <a:ext cx="174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document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EB5B2E7B-E242-4578-839C-467AB821348C}"/>
              </a:ext>
            </a:extLst>
          </p:cNvPr>
          <p:cNvGrpSpPr/>
          <p:nvPr/>
        </p:nvGrpSpPr>
        <p:grpSpPr>
          <a:xfrm>
            <a:off x="5473645" y="5729151"/>
            <a:ext cx="3218233" cy="461665"/>
            <a:chOff x="8588538" y="6705580"/>
            <a:chExt cx="3218233" cy="46166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2864001-F2C9-4B17-A369-549444E7FF5B}"/>
                </a:ext>
              </a:extLst>
            </p:cNvPr>
            <p:cNvSpPr/>
            <p:nvPr/>
          </p:nvSpPr>
          <p:spPr>
            <a:xfrm>
              <a:off x="8810626" y="6771152"/>
              <a:ext cx="2746374" cy="3960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07CD18BD-E6FB-46DE-A068-1EC128527069}"/>
                </a:ext>
              </a:extLst>
            </p:cNvPr>
            <p:cNvGrpSpPr/>
            <p:nvPr/>
          </p:nvGrpSpPr>
          <p:grpSpPr>
            <a:xfrm>
              <a:off x="8588538" y="6705580"/>
              <a:ext cx="3218233" cy="461665"/>
              <a:chOff x="8751245" y="6165502"/>
              <a:chExt cx="3218233" cy="461665"/>
            </a:xfrm>
          </p:grpSpPr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E4BE0295-BC16-4592-9BC9-22A2DC21E6B5}"/>
                  </a:ext>
                </a:extLst>
              </p:cNvPr>
              <p:cNvSpPr txBox="1"/>
              <p:nvPr/>
            </p:nvSpPr>
            <p:spPr>
              <a:xfrm>
                <a:off x="8751245" y="6165502"/>
                <a:ext cx="1111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d</a:t>
                </a:r>
                <a:r>
                  <a:rPr kumimoji="0" lang="en-US" altLang="zh-TW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1</a:t>
                </a:r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3D23FD72-DA36-4F06-BF23-38E05B7F5B3F}"/>
                  </a:ext>
                </a:extLst>
              </p:cNvPr>
              <p:cNvSpPr txBox="1"/>
              <p:nvPr/>
            </p:nvSpPr>
            <p:spPr>
              <a:xfrm>
                <a:off x="9804701" y="6165502"/>
                <a:ext cx="1111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d</a:t>
                </a:r>
                <a:r>
                  <a:rPr kumimoji="0" lang="en-US" altLang="zh-TW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2</a:t>
                </a:r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07C2A408-D441-4685-8BF6-DFAE166958ED}"/>
                  </a:ext>
                </a:extLst>
              </p:cNvPr>
              <p:cNvSpPr txBox="1"/>
              <p:nvPr/>
            </p:nvSpPr>
            <p:spPr>
              <a:xfrm>
                <a:off x="10858157" y="6165502"/>
                <a:ext cx="1111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d</a:t>
                </a:r>
                <a:r>
                  <a:rPr kumimoji="0" lang="en-US" altLang="zh-TW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3</a:t>
                </a:r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</p:grp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9389AD30-43F1-41A8-9A12-433E61254A62}"/>
              </a:ext>
            </a:extLst>
          </p:cNvPr>
          <p:cNvSpPr/>
          <p:nvPr/>
        </p:nvSpPr>
        <p:spPr>
          <a:xfrm rot="5400000">
            <a:off x="5210156" y="3340920"/>
            <a:ext cx="760287" cy="1952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A1BA2EB-E460-438B-97A7-69F46F735D83}"/>
              </a:ext>
            </a:extLst>
          </p:cNvPr>
          <p:cNvSpPr/>
          <p:nvPr/>
        </p:nvSpPr>
        <p:spPr>
          <a:xfrm rot="5400000">
            <a:off x="6308609" y="3349571"/>
            <a:ext cx="760287" cy="1952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3ED9F4F-F435-4594-B0EC-CF0806F50578}"/>
              </a:ext>
            </a:extLst>
          </p:cNvPr>
          <p:cNvSpPr/>
          <p:nvPr/>
        </p:nvSpPr>
        <p:spPr>
          <a:xfrm rot="5400000">
            <a:off x="7398598" y="3349571"/>
            <a:ext cx="760287" cy="1952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9CF7C198-ABF8-47D2-8C1C-B20999083634}"/>
              </a:ext>
            </a:extLst>
          </p:cNvPr>
          <p:cNvCxnSpPr>
            <a:cxnSpLocks/>
            <a:endCxn id="78" idx="4"/>
          </p:cNvCxnSpPr>
          <p:nvPr/>
        </p:nvCxnSpPr>
        <p:spPr>
          <a:xfrm flipH="1" flipV="1">
            <a:off x="5746106" y="2652513"/>
            <a:ext cx="181678" cy="428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512E14FC-347F-4341-B400-2D26379D7116}"/>
              </a:ext>
            </a:extLst>
          </p:cNvPr>
          <p:cNvSpPr/>
          <p:nvPr/>
        </p:nvSpPr>
        <p:spPr>
          <a:xfrm>
            <a:off x="5692106" y="254451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CBF12B29-D3D4-4408-A91E-CEC5CE19647A}"/>
              </a:ext>
            </a:extLst>
          </p:cNvPr>
          <p:cNvCxnSpPr>
            <a:cxnSpLocks/>
            <a:endCxn id="78" idx="4"/>
          </p:cNvCxnSpPr>
          <p:nvPr/>
        </p:nvCxnSpPr>
        <p:spPr>
          <a:xfrm flipV="1">
            <a:off x="5588666" y="2652513"/>
            <a:ext cx="157440" cy="419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DFDEDB62-1030-44F2-B324-0FDF91346643}"/>
              </a:ext>
            </a:extLst>
          </p:cNvPr>
          <p:cNvCxnSpPr>
            <a:cxnSpLocks/>
          </p:cNvCxnSpPr>
          <p:nvPr/>
        </p:nvCxnSpPr>
        <p:spPr>
          <a:xfrm flipV="1">
            <a:off x="5739018" y="2263613"/>
            <a:ext cx="0" cy="280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CD5FCEAB-07E6-4C4D-B5FD-A4AF5C37EE47}"/>
              </a:ext>
            </a:extLst>
          </p:cNvPr>
          <p:cNvCxnSpPr>
            <a:cxnSpLocks/>
            <a:endCxn id="82" idx="4"/>
          </p:cNvCxnSpPr>
          <p:nvPr/>
        </p:nvCxnSpPr>
        <p:spPr>
          <a:xfrm flipH="1" flipV="1">
            <a:off x="6820917" y="2661679"/>
            <a:ext cx="181678" cy="428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橢圓 81">
            <a:extLst>
              <a:ext uri="{FF2B5EF4-FFF2-40B4-BE49-F238E27FC236}">
                <a16:creationId xmlns:a16="http://schemas.microsoft.com/office/drawing/2014/main" id="{F116D336-346A-4AD0-A8FD-5E4AB8431EF4}"/>
              </a:ext>
            </a:extLst>
          </p:cNvPr>
          <p:cNvSpPr/>
          <p:nvPr/>
        </p:nvSpPr>
        <p:spPr>
          <a:xfrm>
            <a:off x="6766917" y="2553679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FC0DEFBF-C676-4CBF-AAD5-3026577AD8FD}"/>
              </a:ext>
            </a:extLst>
          </p:cNvPr>
          <p:cNvCxnSpPr>
            <a:cxnSpLocks/>
            <a:endCxn id="82" idx="4"/>
          </p:cNvCxnSpPr>
          <p:nvPr/>
        </p:nvCxnSpPr>
        <p:spPr>
          <a:xfrm flipV="1">
            <a:off x="6663477" y="2661679"/>
            <a:ext cx="157440" cy="419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8F52F5CC-D430-4036-87FE-668F1BB3B588}"/>
              </a:ext>
            </a:extLst>
          </p:cNvPr>
          <p:cNvCxnSpPr>
            <a:cxnSpLocks/>
          </p:cNvCxnSpPr>
          <p:nvPr/>
        </p:nvCxnSpPr>
        <p:spPr>
          <a:xfrm flipV="1">
            <a:off x="6813829" y="2272779"/>
            <a:ext cx="0" cy="280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D0E02279-44BD-4284-AFCD-09C1C2AE25FC}"/>
              </a:ext>
            </a:extLst>
          </p:cNvPr>
          <p:cNvCxnSpPr>
            <a:cxnSpLocks/>
            <a:endCxn id="86" idx="4"/>
          </p:cNvCxnSpPr>
          <p:nvPr/>
        </p:nvCxnSpPr>
        <p:spPr>
          <a:xfrm flipH="1" flipV="1">
            <a:off x="7925623" y="2655337"/>
            <a:ext cx="181678" cy="428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橢圓 85">
            <a:extLst>
              <a:ext uri="{FF2B5EF4-FFF2-40B4-BE49-F238E27FC236}">
                <a16:creationId xmlns:a16="http://schemas.microsoft.com/office/drawing/2014/main" id="{558C92A9-FEA4-4696-AEDF-9A759FC31F38}"/>
              </a:ext>
            </a:extLst>
          </p:cNvPr>
          <p:cNvSpPr/>
          <p:nvPr/>
        </p:nvSpPr>
        <p:spPr>
          <a:xfrm>
            <a:off x="7871623" y="2547337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3096A2F4-1D83-4310-A0DE-B25B29C0CFF5}"/>
              </a:ext>
            </a:extLst>
          </p:cNvPr>
          <p:cNvCxnSpPr>
            <a:cxnSpLocks/>
            <a:endCxn id="86" idx="4"/>
          </p:cNvCxnSpPr>
          <p:nvPr/>
        </p:nvCxnSpPr>
        <p:spPr>
          <a:xfrm flipV="1">
            <a:off x="7768183" y="2655337"/>
            <a:ext cx="157440" cy="419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03E3CC8D-D8BC-4402-A5AB-189D72AB4322}"/>
              </a:ext>
            </a:extLst>
          </p:cNvPr>
          <p:cNvCxnSpPr>
            <a:cxnSpLocks/>
          </p:cNvCxnSpPr>
          <p:nvPr/>
        </p:nvCxnSpPr>
        <p:spPr>
          <a:xfrm flipV="1">
            <a:off x="7918535" y="2266437"/>
            <a:ext cx="0" cy="280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04CDF37-0314-4C71-BC48-5B2A7D4331BC}"/>
              </a:ext>
            </a:extLst>
          </p:cNvPr>
          <p:cNvSpPr txBox="1"/>
          <p:nvPr/>
        </p:nvSpPr>
        <p:spPr>
          <a:xfrm>
            <a:off x="3025964" y="2360034"/>
            <a:ext cx="2295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inner product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F721B01-A988-4110-AC6E-B3AC3BB8564F}"/>
              </a:ext>
            </a:extLst>
          </p:cNvPr>
          <p:cNvSpPr/>
          <p:nvPr/>
        </p:nvSpPr>
        <p:spPr>
          <a:xfrm>
            <a:off x="5315164" y="2499462"/>
            <a:ext cx="309110" cy="220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D13ACE-2163-4D7C-83E7-B5B2FC14AF72}"/>
              </a:ext>
            </a:extLst>
          </p:cNvPr>
          <p:cNvSpPr/>
          <p:nvPr/>
        </p:nvSpPr>
        <p:spPr>
          <a:xfrm>
            <a:off x="5469719" y="1888067"/>
            <a:ext cx="2627696" cy="3526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Softmax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F118A0B-BF90-4237-95C2-A8AB6E568608}"/>
              </a:ext>
            </a:extLst>
          </p:cNvPr>
          <p:cNvSpPr txBox="1"/>
          <p:nvPr/>
        </p:nvSpPr>
        <p:spPr>
          <a:xfrm>
            <a:off x="6349174" y="1336832"/>
            <a:ext cx="90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4948AF83-7170-4BAF-95FE-3FB102234FB1}"/>
              </a:ext>
            </a:extLst>
          </p:cNvPr>
          <p:cNvSpPr txBox="1"/>
          <p:nvPr/>
        </p:nvSpPr>
        <p:spPr>
          <a:xfrm>
            <a:off x="5268396" y="1326225"/>
            <a:ext cx="90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CC29934C-9E26-4026-9512-B3489E500A18}"/>
              </a:ext>
            </a:extLst>
          </p:cNvPr>
          <p:cNvSpPr txBox="1"/>
          <p:nvPr/>
        </p:nvSpPr>
        <p:spPr>
          <a:xfrm>
            <a:off x="7467616" y="1326067"/>
            <a:ext cx="90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5FB5BEC3-0E24-4EB7-9BF0-4734B18E1150}"/>
              </a:ext>
            </a:extLst>
          </p:cNvPr>
          <p:cNvSpPr txBox="1"/>
          <p:nvPr/>
        </p:nvSpPr>
        <p:spPr>
          <a:xfrm>
            <a:off x="220322" y="1967360"/>
            <a:ext cx="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 =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95" name="群組 94">
            <a:extLst>
              <a:ext uri="{FF2B5EF4-FFF2-40B4-BE49-F238E27FC236}">
                <a16:creationId xmlns:a16="http://schemas.microsoft.com/office/drawing/2014/main" id="{D4811C80-45B8-41F2-AD42-7151185469C2}"/>
              </a:ext>
            </a:extLst>
          </p:cNvPr>
          <p:cNvGrpSpPr/>
          <p:nvPr/>
        </p:nvGrpSpPr>
        <p:grpSpPr>
          <a:xfrm>
            <a:off x="2548810" y="1340360"/>
            <a:ext cx="2559631" cy="952792"/>
            <a:chOff x="2337593" y="1336832"/>
            <a:chExt cx="2559631" cy="952792"/>
          </a:xfrm>
        </p:grpSpPr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B1FA2B24-4A1D-4741-A023-CF51464EBD6B}"/>
                </a:ext>
              </a:extLst>
            </p:cNvPr>
            <p:cNvSpPr/>
            <p:nvPr/>
          </p:nvSpPr>
          <p:spPr>
            <a:xfrm>
              <a:off x="2337593" y="1336832"/>
              <a:ext cx="2375152" cy="9527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97" name="群組 96">
              <a:extLst>
                <a:ext uri="{FF2B5EF4-FFF2-40B4-BE49-F238E27FC236}">
                  <a16:creationId xmlns:a16="http://schemas.microsoft.com/office/drawing/2014/main" id="{01173B29-1FF7-43C1-B7D1-AF685CBD7253}"/>
                </a:ext>
              </a:extLst>
            </p:cNvPr>
            <p:cNvGrpSpPr/>
            <p:nvPr/>
          </p:nvGrpSpPr>
          <p:grpSpPr>
            <a:xfrm>
              <a:off x="2474889" y="1403471"/>
              <a:ext cx="2422335" cy="830997"/>
              <a:chOff x="2474888" y="1403471"/>
              <a:chExt cx="2503142" cy="830997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7C70E7B7-83B1-4DDC-B2B2-A70E7F353EDE}"/>
                  </a:ext>
                </a:extLst>
              </p:cNvPr>
              <p:cNvSpPr/>
              <p:nvPr/>
            </p:nvSpPr>
            <p:spPr>
              <a:xfrm rot="5400000">
                <a:off x="2609085" y="1727344"/>
                <a:ext cx="760287" cy="195209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442EEA01-8260-427B-BDDC-532923BB94B2}"/>
                  </a:ext>
                </a:extLst>
              </p:cNvPr>
              <p:cNvSpPr/>
              <p:nvPr/>
            </p:nvSpPr>
            <p:spPr>
              <a:xfrm rot="5400000">
                <a:off x="2192349" y="1711461"/>
                <a:ext cx="760287" cy="195209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E450B4BC-8268-4FF5-9AC7-5D8F83E9C5AB}"/>
                  </a:ext>
                </a:extLst>
              </p:cNvPr>
              <p:cNvSpPr txBox="1"/>
              <p:nvPr/>
            </p:nvSpPr>
            <p:spPr>
              <a:xfrm>
                <a:off x="3180798" y="1403471"/>
                <a:ext cx="17972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Random Initialized 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4C28BE3B-C401-4336-B48C-E9B74C4C325C}"/>
              </a:ext>
            </a:extLst>
          </p:cNvPr>
          <p:cNvSpPr/>
          <p:nvPr/>
        </p:nvSpPr>
        <p:spPr>
          <a:xfrm>
            <a:off x="6522394" y="1409941"/>
            <a:ext cx="561493" cy="3137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131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70" grpId="0" animBg="1"/>
      <p:bldP spid="71" grpId="0" animBg="1"/>
      <p:bldP spid="78" grpId="0" animBg="1"/>
      <p:bldP spid="82" grpId="0" animBg="1"/>
      <p:bldP spid="86" grpId="0" animBg="1"/>
      <p:bldP spid="11" grpId="0"/>
      <p:bldP spid="12" grpId="0" animBg="1"/>
      <p:bldP spid="17" grpId="0" animBg="1"/>
      <p:bldP spid="18" grpId="0"/>
      <p:bldP spid="92" grpId="0"/>
      <p:bldP spid="93" grpId="0"/>
      <p:bldP spid="94" grpId="0"/>
      <p:bldP spid="10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直線單箭頭接點 88">
            <a:extLst>
              <a:ext uri="{FF2B5EF4-FFF2-40B4-BE49-F238E27FC236}">
                <a16:creationId xmlns:a16="http://schemas.microsoft.com/office/drawing/2014/main" id="{2D902552-AA3D-46DD-B680-BADDED753A32}"/>
              </a:ext>
            </a:extLst>
          </p:cNvPr>
          <p:cNvCxnSpPr>
            <a:cxnSpLocks/>
          </p:cNvCxnSpPr>
          <p:nvPr/>
        </p:nvCxnSpPr>
        <p:spPr>
          <a:xfrm flipV="1">
            <a:off x="6046336" y="1704869"/>
            <a:ext cx="0" cy="280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>
            <a:extLst>
              <a:ext uri="{FF2B5EF4-FFF2-40B4-BE49-F238E27FC236}">
                <a16:creationId xmlns:a16="http://schemas.microsoft.com/office/drawing/2014/main" id="{6FC2E160-1873-484A-8A57-CFF61A92D7CB}"/>
              </a:ext>
            </a:extLst>
          </p:cNvPr>
          <p:cNvCxnSpPr>
            <a:cxnSpLocks/>
          </p:cNvCxnSpPr>
          <p:nvPr/>
        </p:nvCxnSpPr>
        <p:spPr>
          <a:xfrm flipV="1">
            <a:off x="7121147" y="1714035"/>
            <a:ext cx="0" cy="280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>
            <a:extLst>
              <a:ext uri="{FF2B5EF4-FFF2-40B4-BE49-F238E27FC236}">
                <a16:creationId xmlns:a16="http://schemas.microsoft.com/office/drawing/2014/main" id="{59B98F15-1F30-4C3A-9819-0546D6676331}"/>
              </a:ext>
            </a:extLst>
          </p:cNvPr>
          <p:cNvCxnSpPr>
            <a:cxnSpLocks/>
          </p:cNvCxnSpPr>
          <p:nvPr/>
        </p:nvCxnSpPr>
        <p:spPr>
          <a:xfrm flipV="1">
            <a:off x="8225853" y="1707693"/>
            <a:ext cx="0" cy="280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2F3067F-3614-4EF1-8BC6-BF8AE6D6BAAE}"/>
              </a:ext>
            </a:extLst>
          </p:cNvPr>
          <p:cNvGrpSpPr/>
          <p:nvPr/>
        </p:nvGrpSpPr>
        <p:grpSpPr>
          <a:xfrm>
            <a:off x="2171811" y="5739386"/>
            <a:ext cx="2148722" cy="461665"/>
            <a:chOff x="-2355676" y="6078727"/>
            <a:chExt cx="2148722" cy="461665"/>
          </a:xfrm>
        </p:grpSpPr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E15C8C97-3611-4A6E-A802-16EB29492C7A}"/>
                </a:ext>
              </a:extLst>
            </p:cNvPr>
            <p:cNvSpPr/>
            <p:nvPr/>
          </p:nvSpPr>
          <p:spPr>
            <a:xfrm>
              <a:off x="-2165698" y="6091427"/>
              <a:ext cx="1778466" cy="4489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5CE0CF61-CF41-42CD-A6E3-268E33C73661}"/>
                </a:ext>
              </a:extLst>
            </p:cNvPr>
            <p:cNvSpPr txBox="1"/>
            <p:nvPr/>
          </p:nvSpPr>
          <p:spPr>
            <a:xfrm>
              <a:off x="-2355676" y="6078727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q</a:t>
              </a:r>
              <a:r>
                <a:rPr kumimoji="0" lang="en-US" altLang="zh-TW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7BBA8924-EE09-4B4A-BD75-47DAF275A7BF}"/>
                </a:ext>
              </a:extLst>
            </p:cNvPr>
            <p:cNvSpPr txBox="1"/>
            <p:nvPr/>
          </p:nvSpPr>
          <p:spPr>
            <a:xfrm>
              <a:off x="-1318275" y="6078727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q</a:t>
              </a:r>
              <a:r>
                <a:rPr kumimoji="0" lang="en-US" altLang="zh-TW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2</a:t>
              </a:r>
              <a:endParaRPr kumimoji="0" lang="zh-TW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543FFB-AF05-4E2B-9BB6-88C145FED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BERT – Case 4 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9E7AB03-F399-4733-A1A1-01510D7678C9}"/>
              </a:ext>
            </a:extLst>
          </p:cNvPr>
          <p:cNvSpPr/>
          <p:nvPr/>
        </p:nvSpPr>
        <p:spPr>
          <a:xfrm>
            <a:off x="1161994" y="4227809"/>
            <a:ext cx="7630287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BERT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4122BCC-392D-4417-A304-4AC5A6242EA7}"/>
              </a:ext>
            </a:extLst>
          </p:cNvPr>
          <p:cNvGrpSpPr/>
          <p:nvPr/>
        </p:nvGrpSpPr>
        <p:grpSpPr>
          <a:xfrm>
            <a:off x="1050833" y="5427631"/>
            <a:ext cx="1111321" cy="797614"/>
            <a:chOff x="1212077" y="5255291"/>
            <a:chExt cx="1111321" cy="797614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27A93F0-440F-4A5C-A819-E9B7BD6EDD68}"/>
                </a:ext>
              </a:extLst>
            </p:cNvPr>
            <p:cNvSpPr txBox="1"/>
            <p:nvPr/>
          </p:nvSpPr>
          <p:spPr>
            <a:xfrm>
              <a:off x="1212077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[CLS]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4875D446-F815-483B-A400-2EF9D86709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44161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D2EFE17-00DA-4FDA-B38C-747504B56441}"/>
              </a:ext>
            </a:extLst>
          </p:cNvPr>
          <p:cNvCxnSpPr>
            <a:cxnSpLocks/>
          </p:cNvCxnSpPr>
          <p:nvPr/>
        </p:nvCxnSpPr>
        <p:spPr>
          <a:xfrm flipV="1">
            <a:off x="2688806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FECD57EF-2352-40FD-8D1F-731C2B48529B}"/>
              </a:ext>
            </a:extLst>
          </p:cNvPr>
          <p:cNvCxnSpPr>
            <a:cxnSpLocks/>
          </p:cNvCxnSpPr>
          <p:nvPr/>
        </p:nvCxnSpPr>
        <p:spPr>
          <a:xfrm flipV="1">
            <a:off x="3761063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0B86433-B800-4B9E-9E3B-1F93B20703E4}"/>
              </a:ext>
            </a:extLst>
          </p:cNvPr>
          <p:cNvGrpSpPr/>
          <p:nvPr/>
        </p:nvGrpSpPr>
        <p:grpSpPr>
          <a:xfrm>
            <a:off x="4318052" y="5427631"/>
            <a:ext cx="1111321" cy="797614"/>
            <a:chOff x="4324279" y="5255291"/>
            <a:chExt cx="1111321" cy="797614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669E344-1BA5-47BE-97D7-683E3FD59642}"/>
                </a:ext>
              </a:extLst>
            </p:cNvPr>
            <p:cNvSpPr txBox="1"/>
            <p:nvPr/>
          </p:nvSpPr>
          <p:spPr>
            <a:xfrm>
              <a:off x="4324279" y="5591240"/>
              <a:ext cx="11113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[SEP]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6EEEA6AE-6E54-40A4-8C92-62199B315D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3179" y="525529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BDDF5743-F5C9-4AD9-8D9F-8906E6373C8D}"/>
              </a:ext>
            </a:extLst>
          </p:cNvPr>
          <p:cNvCxnSpPr>
            <a:cxnSpLocks/>
          </p:cNvCxnSpPr>
          <p:nvPr/>
        </p:nvCxnSpPr>
        <p:spPr>
          <a:xfrm flipV="1">
            <a:off x="5939209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E97221FA-F61E-4607-B08B-BE31A44B3F08}"/>
              </a:ext>
            </a:extLst>
          </p:cNvPr>
          <p:cNvCxnSpPr>
            <a:cxnSpLocks/>
          </p:cNvCxnSpPr>
          <p:nvPr/>
        </p:nvCxnSpPr>
        <p:spPr>
          <a:xfrm flipV="1">
            <a:off x="7045098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0E10D704-C5DB-45E8-8A87-5B427C350B75}"/>
              </a:ext>
            </a:extLst>
          </p:cNvPr>
          <p:cNvCxnSpPr>
            <a:cxnSpLocks/>
          </p:cNvCxnSpPr>
          <p:nvPr/>
        </p:nvCxnSpPr>
        <p:spPr>
          <a:xfrm flipV="1">
            <a:off x="8117353" y="542763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3BEEE4C-2475-4509-BD78-8E6BE1F37FE6}"/>
              </a:ext>
            </a:extLst>
          </p:cNvPr>
          <p:cNvGrpSpPr/>
          <p:nvPr/>
        </p:nvGrpSpPr>
        <p:grpSpPr>
          <a:xfrm>
            <a:off x="1471503" y="3076998"/>
            <a:ext cx="195209" cy="1150811"/>
            <a:chOff x="1363451" y="3187846"/>
            <a:chExt cx="195209" cy="1150811"/>
          </a:xfrm>
        </p:grpSpPr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DF7B36B8-632B-4C79-8BC8-0DDE093F3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4865" y="398714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5DF86C1-7C3A-4872-97D7-79D7E3E2DF42}"/>
                </a:ext>
              </a:extLst>
            </p:cNvPr>
            <p:cNvSpPr/>
            <p:nvPr/>
          </p:nvSpPr>
          <p:spPr>
            <a:xfrm rot="5400000">
              <a:off x="1080912" y="3470385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A67B7C3-1757-43DE-925A-2B411301C570}"/>
              </a:ext>
            </a:extLst>
          </p:cNvPr>
          <p:cNvGrpSpPr/>
          <p:nvPr/>
        </p:nvGrpSpPr>
        <p:grpSpPr>
          <a:xfrm>
            <a:off x="2557253" y="3085316"/>
            <a:ext cx="195209" cy="1150811"/>
            <a:chOff x="2431477" y="3196164"/>
            <a:chExt cx="195209" cy="1150811"/>
          </a:xfrm>
        </p:grpSpPr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9B7B1F55-6593-4CB9-A4EF-C2BF9CAEC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42891" y="399545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A3F91E8E-F73C-49C0-A9C0-F595162B7CDB}"/>
                </a:ext>
              </a:extLst>
            </p:cNvPr>
            <p:cNvSpPr/>
            <p:nvPr/>
          </p:nvSpPr>
          <p:spPr>
            <a:xfrm rot="5400000">
              <a:off x="2148938" y="347870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6CF697-992F-4479-80AA-9953054C22CA}"/>
              </a:ext>
            </a:extLst>
          </p:cNvPr>
          <p:cNvGrpSpPr/>
          <p:nvPr/>
        </p:nvGrpSpPr>
        <p:grpSpPr>
          <a:xfrm>
            <a:off x="3643003" y="3070636"/>
            <a:ext cx="195209" cy="1150811"/>
            <a:chOff x="3452062" y="3181484"/>
            <a:chExt cx="195209" cy="1150811"/>
          </a:xfrm>
        </p:grpSpPr>
        <p:cxnSp>
          <p:nvCxnSpPr>
            <p:cNvPr id="36" name="直線單箭頭接點 35">
              <a:extLst>
                <a:ext uri="{FF2B5EF4-FFF2-40B4-BE49-F238E27FC236}">
                  <a16:creationId xmlns:a16="http://schemas.microsoft.com/office/drawing/2014/main" id="{88CB26DF-CD66-471F-87BE-CC618A0D1C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476" y="398077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D7569A29-29D4-4E6F-A407-75B9AC04BB01}"/>
                </a:ext>
              </a:extLst>
            </p:cNvPr>
            <p:cNvSpPr/>
            <p:nvPr/>
          </p:nvSpPr>
          <p:spPr>
            <a:xfrm rot="5400000">
              <a:off x="3169523" y="346402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78C0A22-B4D1-462C-AF6B-DE96ED1D8864}"/>
              </a:ext>
            </a:extLst>
          </p:cNvPr>
          <p:cNvGrpSpPr/>
          <p:nvPr/>
        </p:nvGrpSpPr>
        <p:grpSpPr>
          <a:xfrm>
            <a:off x="4728753" y="3085316"/>
            <a:ext cx="195209" cy="1150811"/>
            <a:chOff x="4499447" y="3196164"/>
            <a:chExt cx="195209" cy="1150811"/>
          </a:xfrm>
        </p:grpSpPr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207A4466-4CEE-4B02-83D9-8A5028851B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0861" y="399545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2A307F27-D0CC-4BC5-AD81-301DA72ADFBA}"/>
                </a:ext>
              </a:extLst>
            </p:cNvPr>
            <p:cNvSpPr/>
            <p:nvPr/>
          </p:nvSpPr>
          <p:spPr>
            <a:xfrm rot="5400000">
              <a:off x="4216908" y="347870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1B524D29-B66E-4A7F-BD6F-BCD4168C188F}"/>
              </a:ext>
            </a:extLst>
          </p:cNvPr>
          <p:cNvGrpSpPr/>
          <p:nvPr/>
        </p:nvGrpSpPr>
        <p:grpSpPr>
          <a:xfrm>
            <a:off x="5814503" y="3064251"/>
            <a:ext cx="195209" cy="1150811"/>
            <a:chOff x="5769519" y="3175099"/>
            <a:chExt cx="195209" cy="1150811"/>
          </a:xfrm>
        </p:grpSpPr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ECA55062-5DDC-46C1-A146-8970975E73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0933" y="3974394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018D8F0-4B00-4CDB-9887-07D75840D2F5}"/>
                </a:ext>
              </a:extLst>
            </p:cNvPr>
            <p:cNvSpPr/>
            <p:nvPr/>
          </p:nvSpPr>
          <p:spPr>
            <a:xfrm rot="5400000">
              <a:off x="5486980" y="3457638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C303868F-3D7A-411E-BA4D-589FAA9398F8}"/>
              </a:ext>
            </a:extLst>
          </p:cNvPr>
          <p:cNvGrpSpPr/>
          <p:nvPr/>
        </p:nvGrpSpPr>
        <p:grpSpPr>
          <a:xfrm>
            <a:off x="6900253" y="3070636"/>
            <a:ext cx="195209" cy="1150811"/>
            <a:chOff x="6823734" y="3181484"/>
            <a:chExt cx="195209" cy="1150811"/>
          </a:xfrm>
        </p:grpSpPr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E0B9987C-438F-40E0-B159-A2FD3F6F47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5148" y="3980779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865C9C9-D96A-4CF5-98EE-678886BC6E82}"/>
                </a:ext>
              </a:extLst>
            </p:cNvPr>
            <p:cNvSpPr/>
            <p:nvPr/>
          </p:nvSpPr>
          <p:spPr>
            <a:xfrm rot="5400000">
              <a:off x="6541195" y="3464023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43A30B79-221F-4C04-BF92-92B1248F33C0}"/>
              </a:ext>
            </a:extLst>
          </p:cNvPr>
          <p:cNvGrpSpPr/>
          <p:nvPr/>
        </p:nvGrpSpPr>
        <p:grpSpPr>
          <a:xfrm>
            <a:off x="7986001" y="3076998"/>
            <a:ext cx="195209" cy="1150811"/>
            <a:chOff x="7877949" y="3187846"/>
            <a:chExt cx="195209" cy="1150811"/>
          </a:xfrm>
        </p:grpSpPr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248FD311-63D3-4856-8A11-78BFD1DF13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89363" y="398714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01AD1566-9DB7-4034-8351-E38C2F7309C3}"/>
                </a:ext>
              </a:extLst>
            </p:cNvPr>
            <p:cNvSpPr/>
            <p:nvPr/>
          </p:nvSpPr>
          <p:spPr>
            <a:xfrm rot="5400000">
              <a:off x="7595410" y="3470385"/>
              <a:ext cx="760287" cy="195209"/>
            </a:xfrm>
            <a:prstGeom prst="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F6D6FA2-43C5-4F4F-A8E2-5C152CDE0318}"/>
              </a:ext>
            </a:extLst>
          </p:cNvPr>
          <p:cNvSpPr txBox="1"/>
          <p:nvPr/>
        </p:nvSpPr>
        <p:spPr>
          <a:xfrm>
            <a:off x="2411159" y="6198639"/>
            <a:ext cx="174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question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68EE90BF-481E-4EF1-A8A0-6766257BC1E8}"/>
              </a:ext>
            </a:extLst>
          </p:cNvPr>
          <p:cNvSpPr txBox="1"/>
          <p:nvPr/>
        </p:nvSpPr>
        <p:spPr>
          <a:xfrm>
            <a:off x="6173125" y="6212183"/>
            <a:ext cx="1743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document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EB5B2E7B-E242-4578-839C-467AB821348C}"/>
              </a:ext>
            </a:extLst>
          </p:cNvPr>
          <p:cNvGrpSpPr/>
          <p:nvPr/>
        </p:nvGrpSpPr>
        <p:grpSpPr>
          <a:xfrm>
            <a:off x="5473645" y="5729151"/>
            <a:ext cx="3218233" cy="461665"/>
            <a:chOff x="8588538" y="6705580"/>
            <a:chExt cx="3218233" cy="461665"/>
          </a:xfrm>
        </p:grpSpPr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2864001-F2C9-4B17-A369-549444E7FF5B}"/>
                </a:ext>
              </a:extLst>
            </p:cNvPr>
            <p:cNvSpPr/>
            <p:nvPr/>
          </p:nvSpPr>
          <p:spPr>
            <a:xfrm>
              <a:off x="8810626" y="6771152"/>
              <a:ext cx="2746374" cy="3960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66" name="群組 65">
              <a:extLst>
                <a:ext uri="{FF2B5EF4-FFF2-40B4-BE49-F238E27FC236}">
                  <a16:creationId xmlns:a16="http://schemas.microsoft.com/office/drawing/2014/main" id="{07CD18BD-E6FB-46DE-A068-1EC128527069}"/>
                </a:ext>
              </a:extLst>
            </p:cNvPr>
            <p:cNvGrpSpPr/>
            <p:nvPr/>
          </p:nvGrpSpPr>
          <p:grpSpPr>
            <a:xfrm>
              <a:off x="8588538" y="6705580"/>
              <a:ext cx="3218233" cy="461665"/>
              <a:chOff x="8751245" y="6165502"/>
              <a:chExt cx="3218233" cy="461665"/>
            </a:xfrm>
          </p:grpSpPr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E4BE0295-BC16-4592-9BC9-22A2DC21E6B5}"/>
                  </a:ext>
                </a:extLst>
              </p:cNvPr>
              <p:cNvSpPr txBox="1"/>
              <p:nvPr/>
            </p:nvSpPr>
            <p:spPr>
              <a:xfrm>
                <a:off x="8751245" y="6165502"/>
                <a:ext cx="1111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d</a:t>
                </a:r>
                <a:r>
                  <a:rPr kumimoji="0" lang="en-US" altLang="zh-TW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1</a:t>
                </a:r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3D23FD72-DA36-4F06-BF23-38E05B7F5B3F}"/>
                  </a:ext>
                </a:extLst>
              </p:cNvPr>
              <p:cNvSpPr txBox="1"/>
              <p:nvPr/>
            </p:nvSpPr>
            <p:spPr>
              <a:xfrm>
                <a:off x="9804701" y="6165502"/>
                <a:ext cx="1111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d</a:t>
                </a:r>
                <a:r>
                  <a:rPr kumimoji="0" lang="en-US" altLang="zh-TW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2</a:t>
                </a:r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07C2A408-D441-4685-8BF6-DFAE166958ED}"/>
                  </a:ext>
                </a:extLst>
              </p:cNvPr>
              <p:cNvSpPr txBox="1"/>
              <p:nvPr/>
            </p:nvSpPr>
            <p:spPr>
              <a:xfrm>
                <a:off x="10858157" y="6165502"/>
                <a:ext cx="11113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d</a:t>
                </a:r>
                <a:r>
                  <a:rPr kumimoji="0" lang="en-US" altLang="zh-TW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微軟正黑體" panose="020B0604030504040204" pitchFamily="34" charset="-120"/>
                    <a:ea typeface="微軟正黑體" panose="020B0604030504040204" pitchFamily="34" charset="-120"/>
                    <a:cs typeface="+mn-cs"/>
                  </a:rPr>
                  <a:t>3</a:t>
                </a:r>
                <a:endParaRPr kumimoji="0" lang="zh-TW" altLang="en-US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endParaRPr>
              </a:p>
            </p:txBody>
          </p:sp>
        </p:grp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9389AD30-43F1-41A8-9A12-433E61254A62}"/>
              </a:ext>
            </a:extLst>
          </p:cNvPr>
          <p:cNvSpPr/>
          <p:nvPr/>
        </p:nvSpPr>
        <p:spPr>
          <a:xfrm rot="5400000">
            <a:off x="5210156" y="3340920"/>
            <a:ext cx="760287" cy="1952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DA1BA2EB-E460-438B-97A7-69F46F735D83}"/>
              </a:ext>
            </a:extLst>
          </p:cNvPr>
          <p:cNvSpPr/>
          <p:nvPr/>
        </p:nvSpPr>
        <p:spPr>
          <a:xfrm rot="5400000">
            <a:off x="6308609" y="3349571"/>
            <a:ext cx="760287" cy="1952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43ED9F4F-F435-4594-B0EC-CF0806F50578}"/>
              </a:ext>
            </a:extLst>
          </p:cNvPr>
          <p:cNvSpPr/>
          <p:nvPr/>
        </p:nvSpPr>
        <p:spPr>
          <a:xfrm rot="5400000">
            <a:off x="7398598" y="3349571"/>
            <a:ext cx="760287" cy="19520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9CF7C198-ABF8-47D2-8C1C-B20999083634}"/>
              </a:ext>
            </a:extLst>
          </p:cNvPr>
          <p:cNvCxnSpPr>
            <a:cxnSpLocks/>
            <a:endCxn id="78" idx="4"/>
          </p:cNvCxnSpPr>
          <p:nvPr/>
        </p:nvCxnSpPr>
        <p:spPr>
          <a:xfrm flipH="1" flipV="1">
            <a:off x="6058001" y="2661037"/>
            <a:ext cx="181678" cy="428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橢圓 77">
            <a:extLst>
              <a:ext uri="{FF2B5EF4-FFF2-40B4-BE49-F238E27FC236}">
                <a16:creationId xmlns:a16="http://schemas.microsoft.com/office/drawing/2014/main" id="{512E14FC-347F-4341-B400-2D26379D7116}"/>
              </a:ext>
            </a:extLst>
          </p:cNvPr>
          <p:cNvSpPr/>
          <p:nvPr/>
        </p:nvSpPr>
        <p:spPr>
          <a:xfrm>
            <a:off x="6004001" y="2553037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9" name="直線單箭頭接點 78">
            <a:extLst>
              <a:ext uri="{FF2B5EF4-FFF2-40B4-BE49-F238E27FC236}">
                <a16:creationId xmlns:a16="http://schemas.microsoft.com/office/drawing/2014/main" id="{CBF12B29-D3D4-4408-A91E-CEC5CE19647A}"/>
              </a:ext>
            </a:extLst>
          </p:cNvPr>
          <p:cNvCxnSpPr>
            <a:cxnSpLocks/>
            <a:endCxn id="78" idx="4"/>
          </p:cNvCxnSpPr>
          <p:nvPr/>
        </p:nvCxnSpPr>
        <p:spPr>
          <a:xfrm flipV="1">
            <a:off x="5900561" y="2661037"/>
            <a:ext cx="157440" cy="419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DFDEDB62-1030-44F2-B324-0FDF91346643}"/>
              </a:ext>
            </a:extLst>
          </p:cNvPr>
          <p:cNvCxnSpPr>
            <a:cxnSpLocks/>
          </p:cNvCxnSpPr>
          <p:nvPr/>
        </p:nvCxnSpPr>
        <p:spPr>
          <a:xfrm flipV="1">
            <a:off x="6050913" y="2272137"/>
            <a:ext cx="0" cy="280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>
            <a:extLst>
              <a:ext uri="{FF2B5EF4-FFF2-40B4-BE49-F238E27FC236}">
                <a16:creationId xmlns:a16="http://schemas.microsoft.com/office/drawing/2014/main" id="{CD5FCEAB-07E6-4C4D-B5FD-A4AF5C37EE47}"/>
              </a:ext>
            </a:extLst>
          </p:cNvPr>
          <p:cNvCxnSpPr>
            <a:cxnSpLocks/>
            <a:endCxn id="82" idx="4"/>
          </p:cNvCxnSpPr>
          <p:nvPr/>
        </p:nvCxnSpPr>
        <p:spPr>
          <a:xfrm flipH="1" flipV="1">
            <a:off x="7132812" y="2670203"/>
            <a:ext cx="181678" cy="428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橢圓 81">
            <a:extLst>
              <a:ext uri="{FF2B5EF4-FFF2-40B4-BE49-F238E27FC236}">
                <a16:creationId xmlns:a16="http://schemas.microsoft.com/office/drawing/2014/main" id="{F116D336-346A-4AD0-A8FD-5E4AB8431EF4}"/>
              </a:ext>
            </a:extLst>
          </p:cNvPr>
          <p:cNvSpPr/>
          <p:nvPr/>
        </p:nvSpPr>
        <p:spPr>
          <a:xfrm>
            <a:off x="7078812" y="2562203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3" name="直線單箭頭接點 82">
            <a:extLst>
              <a:ext uri="{FF2B5EF4-FFF2-40B4-BE49-F238E27FC236}">
                <a16:creationId xmlns:a16="http://schemas.microsoft.com/office/drawing/2014/main" id="{FC0DEFBF-C676-4CBF-AAD5-3026577AD8FD}"/>
              </a:ext>
            </a:extLst>
          </p:cNvPr>
          <p:cNvCxnSpPr>
            <a:cxnSpLocks/>
            <a:endCxn id="82" idx="4"/>
          </p:cNvCxnSpPr>
          <p:nvPr/>
        </p:nvCxnSpPr>
        <p:spPr>
          <a:xfrm flipV="1">
            <a:off x="6975372" y="2670203"/>
            <a:ext cx="157440" cy="419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8F52F5CC-D430-4036-87FE-668F1BB3B588}"/>
              </a:ext>
            </a:extLst>
          </p:cNvPr>
          <p:cNvCxnSpPr>
            <a:cxnSpLocks/>
          </p:cNvCxnSpPr>
          <p:nvPr/>
        </p:nvCxnSpPr>
        <p:spPr>
          <a:xfrm flipV="1">
            <a:off x="7125724" y="2281303"/>
            <a:ext cx="0" cy="280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單箭頭接點 84">
            <a:extLst>
              <a:ext uri="{FF2B5EF4-FFF2-40B4-BE49-F238E27FC236}">
                <a16:creationId xmlns:a16="http://schemas.microsoft.com/office/drawing/2014/main" id="{D0E02279-44BD-4284-AFCD-09C1C2AE25FC}"/>
              </a:ext>
            </a:extLst>
          </p:cNvPr>
          <p:cNvCxnSpPr>
            <a:cxnSpLocks/>
            <a:endCxn id="86" idx="4"/>
          </p:cNvCxnSpPr>
          <p:nvPr/>
        </p:nvCxnSpPr>
        <p:spPr>
          <a:xfrm flipH="1" flipV="1">
            <a:off x="8237518" y="2663861"/>
            <a:ext cx="181678" cy="42835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橢圓 85">
            <a:extLst>
              <a:ext uri="{FF2B5EF4-FFF2-40B4-BE49-F238E27FC236}">
                <a16:creationId xmlns:a16="http://schemas.microsoft.com/office/drawing/2014/main" id="{558C92A9-FEA4-4696-AEDF-9A759FC31F38}"/>
              </a:ext>
            </a:extLst>
          </p:cNvPr>
          <p:cNvSpPr/>
          <p:nvPr/>
        </p:nvSpPr>
        <p:spPr>
          <a:xfrm>
            <a:off x="8183518" y="2555861"/>
            <a:ext cx="108000" cy="1080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87" name="直線單箭頭接點 86">
            <a:extLst>
              <a:ext uri="{FF2B5EF4-FFF2-40B4-BE49-F238E27FC236}">
                <a16:creationId xmlns:a16="http://schemas.microsoft.com/office/drawing/2014/main" id="{3096A2F4-1D83-4310-A0DE-B25B29C0CFF5}"/>
              </a:ext>
            </a:extLst>
          </p:cNvPr>
          <p:cNvCxnSpPr>
            <a:cxnSpLocks/>
            <a:endCxn id="86" idx="4"/>
          </p:cNvCxnSpPr>
          <p:nvPr/>
        </p:nvCxnSpPr>
        <p:spPr>
          <a:xfrm flipV="1">
            <a:off x="8080078" y="2663861"/>
            <a:ext cx="157440" cy="41908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單箭頭接點 87">
            <a:extLst>
              <a:ext uri="{FF2B5EF4-FFF2-40B4-BE49-F238E27FC236}">
                <a16:creationId xmlns:a16="http://schemas.microsoft.com/office/drawing/2014/main" id="{03E3CC8D-D8BC-4402-A5AB-189D72AB4322}"/>
              </a:ext>
            </a:extLst>
          </p:cNvPr>
          <p:cNvCxnSpPr>
            <a:cxnSpLocks/>
          </p:cNvCxnSpPr>
          <p:nvPr/>
        </p:nvCxnSpPr>
        <p:spPr>
          <a:xfrm flipV="1">
            <a:off x="8230430" y="2274961"/>
            <a:ext cx="0" cy="2809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04CDF37-0314-4C71-BC48-5B2A7D4331BC}"/>
              </a:ext>
            </a:extLst>
          </p:cNvPr>
          <p:cNvSpPr txBox="1"/>
          <p:nvPr/>
        </p:nvSpPr>
        <p:spPr>
          <a:xfrm>
            <a:off x="3618917" y="2368558"/>
            <a:ext cx="2014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inner product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2F721B01-A988-4110-AC6E-B3AC3BB8564F}"/>
              </a:ext>
            </a:extLst>
          </p:cNvPr>
          <p:cNvSpPr/>
          <p:nvPr/>
        </p:nvSpPr>
        <p:spPr>
          <a:xfrm>
            <a:off x="5627059" y="2507986"/>
            <a:ext cx="309110" cy="2209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D13ACE-2163-4D7C-83E7-B5B2FC14AF72}"/>
              </a:ext>
            </a:extLst>
          </p:cNvPr>
          <p:cNvSpPr/>
          <p:nvPr/>
        </p:nvSpPr>
        <p:spPr>
          <a:xfrm>
            <a:off x="5781614" y="1896591"/>
            <a:ext cx="2627696" cy="3526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Softmax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F118A0B-BF90-4237-95C2-A8AB6E568608}"/>
              </a:ext>
            </a:extLst>
          </p:cNvPr>
          <p:cNvSpPr txBox="1"/>
          <p:nvPr/>
        </p:nvSpPr>
        <p:spPr>
          <a:xfrm>
            <a:off x="6661069" y="1345356"/>
            <a:ext cx="90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4948AF83-7170-4BAF-95FE-3FB102234FB1}"/>
              </a:ext>
            </a:extLst>
          </p:cNvPr>
          <p:cNvSpPr txBox="1"/>
          <p:nvPr/>
        </p:nvSpPr>
        <p:spPr>
          <a:xfrm>
            <a:off x="5567181" y="1318594"/>
            <a:ext cx="90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3" name="文字方塊 92">
            <a:extLst>
              <a:ext uri="{FF2B5EF4-FFF2-40B4-BE49-F238E27FC236}">
                <a16:creationId xmlns:a16="http://schemas.microsoft.com/office/drawing/2014/main" id="{CC29934C-9E26-4026-9512-B3489E500A18}"/>
              </a:ext>
            </a:extLst>
          </p:cNvPr>
          <p:cNvSpPr txBox="1"/>
          <p:nvPr/>
        </p:nvSpPr>
        <p:spPr>
          <a:xfrm>
            <a:off x="7779511" y="1334591"/>
            <a:ext cx="909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0.7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5078B16C-D62E-452B-8A37-AE57CC6E5769}"/>
              </a:ext>
            </a:extLst>
          </p:cNvPr>
          <p:cNvSpPr txBox="1"/>
          <p:nvPr/>
        </p:nvSpPr>
        <p:spPr>
          <a:xfrm>
            <a:off x="187168" y="2424141"/>
            <a:ext cx="31310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The answer is “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</a:t>
            </a:r>
            <a:r>
              <a:rPr kumimoji="0" lang="zh-TW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d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”.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6EE3AFE6-D117-48BA-95D9-F26DFC7F3E20}"/>
              </a:ext>
            </a:extLst>
          </p:cNvPr>
          <p:cNvSpPr/>
          <p:nvPr/>
        </p:nvSpPr>
        <p:spPr>
          <a:xfrm rot="5400000">
            <a:off x="5829532" y="3350046"/>
            <a:ext cx="760287" cy="1952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1A6BE7A0-5E97-40AA-891C-5D94D653397E}"/>
              </a:ext>
            </a:extLst>
          </p:cNvPr>
          <p:cNvSpPr/>
          <p:nvPr/>
        </p:nvSpPr>
        <p:spPr>
          <a:xfrm rot="5400000">
            <a:off x="6927985" y="3358697"/>
            <a:ext cx="760287" cy="1952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1EF14251-BCF2-4FEE-88B1-D9301F2F4786}"/>
              </a:ext>
            </a:extLst>
          </p:cNvPr>
          <p:cNvSpPr/>
          <p:nvPr/>
        </p:nvSpPr>
        <p:spPr>
          <a:xfrm rot="5400000">
            <a:off x="8017974" y="3358697"/>
            <a:ext cx="760287" cy="1952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8" name="文字方塊 97">
            <a:extLst>
              <a:ext uri="{FF2B5EF4-FFF2-40B4-BE49-F238E27FC236}">
                <a16:creationId xmlns:a16="http://schemas.microsoft.com/office/drawing/2014/main" id="{5F294E66-4048-40BF-86FE-1887F572428D}"/>
              </a:ext>
            </a:extLst>
          </p:cNvPr>
          <p:cNvSpPr txBox="1"/>
          <p:nvPr/>
        </p:nvSpPr>
        <p:spPr>
          <a:xfrm>
            <a:off x="220322" y="1967360"/>
            <a:ext cx="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 = 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9" name="文字方塊 98">
            <a:extLst>
              <a:ext uri="{FF2B5EF4-FFF2-40B4-BE49-F238E27FC236}">
                <a16:creationId xmlns:a16="http://schemas.microsoft.com/office/drawing/2014/main" id="{09EC7301-1F20-4D9B-9791-A9851A3EC267}"/>
              </a:ext>
            </a:extLst>
          </p:cNvPr>
          <p:cNvSpPr txBox="1"/>
          <p:nvPr/>
        </p:nvSpPr>
        <p:spPr>
          <a:xfrm>
            <a:off x="998524" y="1957482"/>
            <a:ext cx="941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 = 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52234BDC-4A9C-4166-B0A4-E8FFF449643A}"/>
              </a:ext>
            </a:extLst>
          </p:cNvPr>
          <p:cNvSpPr/>
          <p:nvPr/>
        </p:nvSpPr>
        <p:spPr>
          <a:xfrm>
            <a:off x="7953857" y="1387733"/>
            <a:ext cx="561493" cy="3137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94" name="群組 93">
            <a:extLst>
              <a:ext uri="{FF2B5EF4-FFF2-40B4-BE49-F238E27FC236}">
                <a16:creationId xmlns:a16="http://schemas.microsoft.com/office/drawing/2014/main" id="{DE5AE030-E5EF-4CA9-B1BE-16EB7A954067}"/>
              </a:ext>
            </a:extLst>
          </p:cNvPr>
          <p:cNvGrpSpPr/>
          <p:nvPr/>
        </p:nvGrpSpPr>
        <p:grpSpPr>
          <a:xfrm>
            <a:off x="2548810" y="1340360"/>
            <a:ext cx="2559631" cy="952792"/>
            <a:chOff x="2337593" y="1336832"/>
            <a:chExt cx="2559631" cy="952792"/>
          </a:xfrm>
        </p:grpSpPr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D739A3DB-D0F4-4955-9BCF-F43123A7AD50}"/>
                </a:ext>
              </a:extLst>
            </p:cNvPr>
            <p:cNvSpPr/>
            <p:nvPr/>
          </p:nvSpPr>
          <p:spPr>
            <a:xfrm>
              <a:off x="2337593" y="1336832"/>
              <a:ext cx="2375152" cy="95279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grpSp>
          <p:nvGrpSpPr>
            <p:cNvPr id="102" name="群組 101">
              <a:extLst>
                <a:ext uri="{FF2B5EF4-FFF2-40B4-BE49-F238E27FC236}">
                  <a16:creationId xmlns:a16="http://schemas.microsoft.com/office/drawing/2014/main" id="{1CB53772-DCB1-4403-94B7-F7A927F79BB1}"/>
                </a:ext>
              </a:extLst>
            </p:cNvPr>
            <p:cNvGrpSpPr/>
            <p:nvPr/>
          </p:nvGrpSpPr>
          <p:grpSpPr>
            <a:xfrm>
              <a:off x="2474889" y="1403471"/>
              <a:ext cx="2422335" cy="830997"/>
              <a:chOff x="2474888" y="1403471"/>
              <a:chExt cx="2503142" cy="830997"/>
            </a:xfrm>
          </p:grpSpPr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7E765558-1C78-4CA9-B447-36C3B9FC5B56}"/>
                  </a:ext>
                </a:extLst>
              </p:cNvPr>
              <p:cNvSpPr/>
              <p:nvPr/>
            </p:nvSpPr>
            <p:spPr>
              <a:xfrm rot="5400000">
                <a:off x="2609085" y="1727344"/>
                <a:ext cx="760287" cy="195209"/>
              </a:xfrm>
              <a:prstGeom prst="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F1AFBB4F-E4EF-4303-9DDE-590189160C31}"/>
                  </a:ext>
                </a:extLst>
              </p:cNvPr>
              <p:cNvSpPr/>
              <p:nvPr/>
            </p:nvSpPr>
            <p:spPr>
              <a:xfrm rot="5400000">
                <a:off x="2192349" y="1711461"/>
                <a:ext cx="760287" cy="195209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5" name="文字方塊 104">
                <a:extLst>
                  <a:ext uri="{FF2B5EF4-FFF2-40B4-BE49-F238E27FC236}">
                    <a16:creationId xmlns:a16="http://schemas.microsoft.com/office/drawing/2014/main" id="{820DA896-3468-45C2-B7D5-65D71E627928}"/>
                  </a:ext>
                </a:extLst>
              </p:cNvPr>
              <p:cNvSpPr txBox="1"/>
              <p:nvPr/>
            </p:nvSpPr>
            <p:spPr>
              <a:xfrm>
                <a:off x="3180798" y="1403471"/>
                <a:ext cx="17972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新細明體" panose="02020500000000000000" pitchFamily="18" charset="-120"/>
                    <a:cs typeface="+mn-cs"/>
                  </a:rPr>
                  <a:t>Random Initialized </a:t>
                </a:r>
                <a:endPara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047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82" grpId="0" animBg="1"/>
      <p:bldP spid="86" grpId="0" animBg="1"/>
      <p:bldP spid="11" grpId="0"/>
      <p:bldP spid="12" grpId="0" animBg="1"/>
      <p:bldP spid="17" grpId="0" animBg="1"/>
      <p:bldP spid="18" grpId="0"/>
      <p:bldP spid="92" grpId="0"/>
      <p:bldP spid="93" grpId="0"/>
      <p:bldP spid="20" grpId="0"/>
      <p:bldP spid="95" grpId="0" animBg="1"/>
      <p:bldP spid="96" grpId="0" animBg="1"/>
      <p:bldP spid="97" grpId="0" animBg="1"/>
      <p:bldP spid="99" grpId="0"/>
      <p:bldP spid="10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圓角矩形 63"/>
          <p:cNvSpPr/>
          <p:nvPr/>
        </p:nvSpPr>
        <p:spPr>
          <a:xfrm>
            <a:off x="1041732" y="5289966"/>
            <a:ext cx="2930120" cy="4616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Pre-training a seq2seq model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BA511B26-2E18-420D-9FF7-7580722C89D9}"/>
              </a:ext>
            </a:extLst>
          </p:cNvPr>
          <p:cNvCxnSpPr>
            <a:cxnSpLocks/>
          </p:cNvCxnSpPr>
          <p:nvPr/>
        </p:nvCxnSpPr>
        <p:spPr>
          <a:xfrm flipV="1">
            <a:off x="1447119" y="4996575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37056EA2-61C9-4EF3-A0B4-19F2A1399667}"/>
              </a:ext>
            </a:extLst>
          </p:cNvPr>
          <p:cNvCxnSpPr>
            <a:cxnSpLocks/>
          </p:cNvCxnSpPr>
          <p:nvPr/>
        </p:nvCxnSpPr>
        <p:spPr>
          <a:xfrm flipV="1">
            <a:off x="2158634" y="4982188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8429148-5B7D-4C4A-A504-C32693315E47}"/>
              </a:ext>
            </a:extLst>
          </p:cNvPr>
          <p:cNvCxnSpPr>
            <a:cxnSpLocks/>
          </p:cNvCxnSpPr>
          <p:nvPr/>
        </p:nvCxnSpPr>
        <p:spPr>
          <a:xfrm flipV="1">
            <a:off x="2848294" y="4963566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968580" y="5263764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1690365" y="5271678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2362666" y="5264776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5314085" y="3087692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5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033102" y="3106742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6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694968" y="3106742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7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8429148-5B7D-4C4A-A504-C32693315E47}"/>
              </a:ext>
            </a:extLst>
          </p:cNvPr>
          <p:cNvCxnSpPr>
            <a:cxnSpLocks/>
          </p:cNvCxnSpPr>
          <p:nvPr/>
        </p:nvCxnSpPr>
        <p:spPr>
          <a:xfrm flipV="1">
            <a:off x="3562875" y="4967017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3077247" y="5268227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9" name="直線接點 38"/>
          <p:cNvCxnSpPr/>
          <p:nvPr/>
        </p:nvCxnSpPr>
        <p:spPr>
          <a:xfrm flipV="1">
            <a:off x="3570521" y="4413626"/>
            <a:ext cx="1921183" cy="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3916663" y="3552833"/>
            <a:ext cx="1493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Cross Attention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2" name="文字方塊 41"/>
          <p:cNvSpPr txBox="1"/>
          <p:nvPr/>
        </p:nvSpPr>
        <p:spPr>
          <a:xfrm>
            <a:off x="7371886" y="3109370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8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矩形: 圓角 3">
            <a:extLst>
              <a:ext uri="{FF2B5EF4-FFF2-40B4-BE49-F238E27FC236}">
                <a16:creationId xmlns:a16="http://schemas.microsoft.com/office/drawing/2014/main" id="{5235E1AE-E189-47AE-B913-42EBEF800A0C}"/>
              </a:ext>
            </a:extLst>
          </p:cNvPr>
          <p:cNvSpPr/>
          <p:nvPr/>
        </p:nvSpPr>
        <p:spPr>
          <a:xfrm>
            <a:off x="5508575" y="3926084"/>
            <a:ext cx="2701666" cy="1072462"/>
          </a:xfrm>
          <a:prstGeom prst="roundRect">
            <a:avLst/>
          </a:prstGeom>
          <a:ln w="57150">
            <a:solidFill>
              <a:schemeClr val="accent6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Decoder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矩形: 圓角 3">
            <a:extLst>
              <a:ext uri="{FF2B5EF4-FFF2-40B4-BE49-F238E27FC236}">
                <a16:creationId xmlns:a16="http://schemas.microsoft.com/office/drawing/2014/main" id="{5235E1AE-E189-47AE-B913-42EBEF800A0C}"/>
              </a:ext>
            </a:extLst>
          </p:cNvPr>
          <p:cNvSpPr/>
          <p:nvPr/>
        </p:nvSpPr>
        <p:spPr>
          <a:xfrm>
            <a:off x="1116505" y="3877396"/>
            <a:ext cx="2701666" cy="1072462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Encoder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49" name="群組 48"/>
          <p:cNvGrpSpPr/>
          <p:nvPr/>
        </p:nvGrpSpPr>
        <p:grpSpPr>
          <a:xfrm>
            <a:off x="5818337" y="3555847"/>
            <a:ext cx="2115756" cy="384525"/>
            <a:chOff x="1850557" y="4995312"/>
            <a:chExt cx="2115756" cy="384525"/>
          </a:xfrm>
        </p:grpSpPr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BA511B26-2E18-420D-9FF7-7580722C8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0557" y="5028321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單箭頭接點 45">
              <a:extLst>
                <a:ext uri="{FF2B5EF4-FFF2-40B4-BE49-F238E27FC236}">
                  <a16:creationId xmlns:a16="http://schemas.microsoft.com/office/drawing/2014/main" id="{37056EA2-61C9-4EF3-A0B4-19F2A13996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62072" y="5013934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78429148-5B7D-4C4A-A504-C32693315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732" y="4995312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單箭頭接點 47">
              <a:extLst>
                <a:ext uri="{FF2B5EF4-FFF2-40B4-BE49-F238E27FC236}">
                  <a16:creationId xmlns:a16="http://schemas.microsoft.com/office/drawing/2014/main" id="{78429148-5B7D-4C4A-A504-C32693315E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6313" y="4998763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文字方塊 49"/>
          <p:cNvSpPr txBox="1"/>
          <p:nvPr/>
        </p:nvSpPr>
        <p:spPr>
          <a:xfrm>
            <a:off x="5301318" y="2102105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6023103" y="2110019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6695404" y="2103117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文字方塊 52"/>
          <p:cNvSpPr txBox="1"/>
          <p:nvPr/>
        </p:nvSpPr>
        <p:spPr>
          <a:xfrm>
            <a:off x="7409985" y="2106568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685061" y="2102105"/>
            <a:ext cx="4450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Reconstruct the input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78429148-5B7D-4C4A-A504-C32693315E47}"/>
              </a:ext>
            </a:extLst>
          </p:cNvPr>
          <p:cNvCxnSpPr>
            <a:cxnSpLocks/>
          </p:cNvCxnSpPr>
          <p:nvPr/>
        </p:nvCxnSpPr>
        <p:spPr>
          <a:xfrm flipH="1" flipV="1">
            <a:off x="5801616" y="2571684"/>
            <a:ext cx="0" cy="59773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78429148-5B7D-4C4A-A504-C32693315E47}"/>
              </a:ext>
            </a:extLst>
          </p:cNvPr>
          <p:cNvCxnSpPr>
            <a:cxnSpLocks/>
          </p:cNvCxnSpPr>
          <p:nvPr/>
        </p:nvCxnSpPr>
        <p:spPr>
          <a:xfrm flipH="1" flipV="1">
            <a:off x="6507501" y="2571684"/>
            <a:ext cx="0" cy="59773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78429148-5B7D-4C4A-A504-C32693315E47}"/>
              </a:ext>
            </a:extLst>
          </p:cNvPr>
          <p:cNvCxnSpPr>
            <a:cxnSpLocks/>
          </p:cNvCxnSpPr>
          <p:nvPr/>
        </p:nvCxnSpPr>
        <p:spPr>
          <a:xfrm flipH="1" flipV="1">
            <a:off x="7200787" y="2571684"/>
            <a:ext cx="0" cy="59773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8429148-5B7D-4C4A-A504-C32693315E47}"/>
              </a:ext>
            </a:extLst>
          </p:cNvPr>
          <p:cNvCxnSpPr>
            <a:cxnSpLocks/>
          </p:cNvCxnSpPr>
          <p:nvPr/>
        </p:nvCxnSpPr>
        <p:spPr>
          <a:xfrm flipH="1" flipV="1">
            <a:off x="7939312" y="2571684"/>
            <a:ext cx="0" cy="597736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4093668" y="5290334"/>
            <a:ext cx="1470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Corrupted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713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50" grpId="0"/>
      <p:bldP spid="51" grpId="0"/>
      <p:bldP spid="52" grpId="0"/>
      <p:bldP spid="53" grpId="0"/>
      <p:bldP spid="54" grpId="0"/>
      <p:bldP spid="6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MASS / BART</a:t>
            </a:r>
            <a:endParaRPr lang="zh-TW" altLang="en-US" dirty="0"/>
          </a:p>
        </p:txBody>
      </p:sp>
      <p:pic>
        <p:nvPicPr>
          <p:cNvPr id="4" name="Picture 4" descr="霸子·辛普森- 維基百科，自由的百科全書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774" y="1193978"/>
            <a:ext cx="1422523" cy="2121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009710" y="2742873"/>
            <a:ext cx="10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BART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628650" y="3493008"/>
            <a:ext cx="313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   B  [SEP]  C   D   E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0" name="群組 19"/>
          <p:cNvGrpSpPr/>
          <p:nvPr/>
        </p:nvGrpSpPr>
        <p:grpSpPr>
          <a:xfrm>
            <a:off x="4777109" y="1635825"/>
            <a:ext cx="3138678" cy="523220"/>
            <a:chOff x="4466213" y="1690689"/>
            <a:chExt cx="3138678" cy="523220"/>
          </a:xfrm>
        </p:grpSpPr>
        <p:sp>
          <p:nvSpPr>
            <p:cNvPr id="7" name="文字方塊 6"/>
            <p:cNvSpPr txBox="1"/>
            <p:nvPr/>
          </p:nvSpPr>
          <p:spPr>
            <a:xfrm>
              <a:off x="4466213" y="1690689"/>
              <a:ext cx="31386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   B  [SEP]  C   D   E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圓角矩形 8"/>
            <p:cNvSpPr/>
            <p:nvPr/>
          </p:nvSpPr>
          <p:spPr>
            <a:xfrm>
              <a:off x="6547616" y="1690689"/>
              <a:ext cx="512064" cy="52322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4797367" y="2597759"/>
            <a:ext cx="313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   B  [SEP]  C   E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4815655" y="3559278"/>
            <a:ext cx="38499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   D   E  [SEP]  A   B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815655" y="4435054"/>
            <a:ext cx="3138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   E   A   B  [SEP]  C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21" name="群組 20"/>
          <p:cNvGrpSpPr/>
          <p:nvPr/>
        </p:nvGrpSpPr>
        <p:grpSpPr>
          <a:xfrm>
            <a:off x="4850261" y="5338107"/>
            <a:ext cx="4641211" cy="578638"/>
            <a:chOff x="4502788" y="5831883"/>
            <a:chExt cx="4641211" cy="578638"/>
          </a:xfrm>
        </p:grpSpPr>
        <p:sp>
          <p:nvSpPr>
            <p:cNvPr id="17" name="文字方塊 16"/>
            <p:cNvSpPr txBox="1"/>
            <p:nvPr/>
          </p:nvSpPr>
          <p:spPr>
            <a:xfrm>
              <a:off x="4502788" y="5887301"/>
              <a:ext cx="46412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A          B  [SEP]             E</a:t>
              </a:r>
              <a:endPara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圓角矩形 17"/>
            <p:cNvSpPr/>
            <p:nvPr/>
          </p:nvSpPr>
          <p:spPr>
            <a:xfrm>
              <a:off x="4962656" y="5831883"/>
              <a:ext cx="512064" cy="52322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" name="圓角矩形 18"/>
            <p:cNvSpPr/>
            <p:nvPr/>
          </p:nvSpPr>
          <p:spPr>
            <a:xfrm>
              <a:off x="6969697" y="5869013"/>
              <a:ext cx="512064" cy="52322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pic>
        <p:nvPicPr>
          <p:cNvPr id="22" name="Picture 2" descr="安和衡器有限公司-地磅,電子秤,檢重秤,分選秤,精密天平,無線電子吊秤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8674" y="409415"/>
            <a:ext cx="803689" cy="1141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文字方塊 22"/>
          <p:cNvSpPr txBox="1"/>
          <p:nvPr/>
        </p:nvSpPr>
        <p:spPr>
          <a:xfrm>
            <a:off x="7915787" y="916918"/>
            <a:ext cx="1024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5" name="直線單箭頭接點 24"/>
          <p:cNvCxnSpPr>
            <a:stCxn id="7" idx="1"/>
          </p:cNvCxnSpPr>
          <p:nvPr/>
        </p:nvCxnSpPr>
        <p:spPr>
          <a:xfrm flipH="1">
            <a:off x="3621025" y="1897435"/>
            <a:ext cx="1156084" cy="1661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0" idx="1"/>
          </p:cNvCxnSpPr>
          <p:nvPr/>
        </p:nvCxnSpPr>
        <p:spPr>
          <a:xfrm flipH="1">
            <a:off x="3621025" y="2859369"/>
            <a:ext cx="1176342" cy="8952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7317170" y="2926252"/>
            <a:ext cx="1609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(Delete “D”)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1" name="直線單箭頭接點 30"/>
          <p:cNvCxnSpPr>
            <a:stCxn id="13" idx="1"/>
          </p:cNvCxnSpPr>
          <p:nvPr/>
        </p:nvCxnSpPr>
        <p:spPr>
          <a:xfrm flipH="1">
            <a:off x="3621025" y="3820888"/>
            <a:ext cx="1194630" cy="214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5" idx="1"/>
          </p:cNvCxnSpPr>
          <p:nvPr/>
        </p:nvCxnSpPr>
        <p:spPr>
          <a:xfrm flipH="1" flipV="1">
            <a:off x="3621025" y="3997577"/>
            <a:ext cx="1194630" cy="699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>
            <a:stCxn id="17" idx="1"/>
          </p:cNvCxnSpPr>
          <p:nvPr/>
        </p:nvCxnSpPr>
        <p:spPr>
          <a:xfrm flipH="1" flipV="1">
            <a:off x="3555046" y="4148768"/>
            <a:ext cx="1295215" cy="15063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5693713" y="5990265"/>
            <a:ext cx="21355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Grande"/>
                <a:ea typeface="新細明體" panose="02020500000000000000" pitchFamily="18" charset="-120"/>
                <a:cs typeface="+mn-cs"/>
              </a:rPr>
              <a:t>Text Infilling</a:t>
            </a:r>
          </a:p>
        </p:txBody>
      </p:sp>
      <p:sp>
        <p:nvSpPr>
          <p:cNvPr id="42" name="文字方塊 41"/>
          <p:cNvSpPr txBox="1"/>
          <p:nvPr/>
        </p:nvSpPr>
        <p:spPr>
          <a:xfrm>
            <a:off x="7114544" y="3945862"/>
            <a:ext cx="2174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(permutation)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文字方塊 43"/>
          <p:cNvSpPr txBox="1"/>
          <p:nvPr/>
        </p:nvSpPr>
        <p:spPr>
          <a:xfrm>
            <a:off x="7139494" y="4794111"/>
            <a:ext cx="1526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(rotation)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A2E5F7D-2ADF-4447-A283-4D81C938CB02}"/>
              </a:ext>
            </a:extLst>
          </p:cNvPr>
          <p:cNvSpPr txBox="1"/>
          <p:nvPr/>
        </p:nvSpPr>
        <p:spPr>
          <a:xfrm>
            <a:off x="566679" y="5415271"/>
            <a:ext cx="47434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https://arxiv.org/abs/1905.02450</a:t>
            </a:r>
            <a:endParaRPr lang="en-US" altLang="zh-TW" dirty="0"/>
          </a:p>
          <a:p>
            <a:r>
              <a:rPr lang="en-US" altLang="zh-TW" dirty="0"/>
              <a:t>https://arxiv.org/abs/1910.13461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198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3" grpId="0"/>
      <p:bldP spid="15" grpId="0"/>
      <p:bldP spid="23" grpId="0"/>
      <p:bldP spid="30" grpId="0"/>
      <p:bldP spid="40" grpId="0"/>
      <p:bldP spid="42" grpId="0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T5 – Comparison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Transfer Text-to-Text Transformer (T5)</a:t>
            </a:r>
          </a:p>
          <a:p>
            <a:r>
              <a:rPr lang="en-US" altLang="zh-TW" dirty="0"/>
              <a:t>Colossal Clean Crawled Corpus (C4)</a:t>
            </a:r>
            <a:endParaRPr lang="zh-TW" altLang="en-US" dirty="0"/>
          </a:p>
          <a:p>
            <a:endParaRPr lang="en-US" altLang="zh-TW" b="1" dirty="0"/>
          </a:p>
          <a:p>
            <a:endParaRPr lang="en-US" altLang="zh-TW" b="1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2763"/>
            <a:ext cx="8869866" cy="169068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791" y="3809206"/>
            <a:ext cx="5172075" cy="2619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050" name="Picture 2" descr="柯羅索巨獸Colossal 電影介紹- 電影神搜">
            <a:extLst>
              <a:ext uri="{FF2B5EF4-FFF2-40B4-BE49-F238E27FC236}">
                <a16:creationId xmlns:a16="http://schemas.microsoft.com/office/drawing/2014/main" id="{F3D29243-54E5-4EA4-8477-B46F8A392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834" y="94854"/>
            <a:ext cx="2136273" cy="304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92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54ECCB-CA9A-46BD-927E-EE2665DC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does BERT work?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EAEE841B-DA85-4CB4-8866-B1EC4AF610E4}"/>
              </a:ext>
            </a:extLst>
          </p:cNvPr>
          <p:cNvSpPr/>
          <p:nvPr/>
        </p:nvSpPr>
        <p:spPr>
          <a:xfrm>
            <a:off x="814404" y="4402930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BERT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9BAF131-1BC5-440A-94D4-1DD62760A3E5}"/>
              </a:ext>
            </a:extLst>
          </p:cNvPr>
          <p:cNvCxnSpPr>
            <a:cxnSpLocks/>
          </p:cNvCxnSpPr>
          <p:nvPr/>
        </p:nvCxnSpPr>
        <p:spPr>
          <a:xfrm flipV="1">
            <a:off x="1235326" y="560275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32300260-C00F-438A-8CC0-FD9B29F0FA90}"/>
              </a:ext>
            </a:extLst>
          </p:cNvPr>
          <p:cNvCxnSpPr>
            <a:cxnSpLocks/>
          </p:cNvCxnSpPr>
          <p:nvPr/>
        </p:nvCxnSpPr>
        <p:spPr>
          <a:xfrm flipV="1">
            <a:off x="2289543" y="560275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7CD924C1-2D2A-4B9F-9B60-E6DE49D054CC}"/>
              </a:ext>
            </a:extLst>
          </p:cNvPr>
          <p:cNvCxnSpPr>
            <a:cxnSpLocks/>
          </p:cNvCxnSpPr>
          <p:nvPr/>
        </p:nvCxnSpPr>
        <p:spPr>
          <a:xfrm flipV="1">
            <a:off x="3310128" y="560275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9BE51980-DE2B-4A2C-BFF4-97B049C73B4B}"/>
              </a:ext>
            </a:extLst>
          </p:cNvPr>
          <p:cNvCxnSpPr>
            <a:cxnSpLocks/>
          </p:cNvCxnSpPr>
          <p:nvPr/>
        </p:nvCxnSpPr>
        <p:spPr>
          <a:xfrm flipV="1">
            <a:off x="4364344" y="560275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D252F070-215C-4257-BA02-1FE18C6A6800}"/>
              </a:ext>
            </a:extLst>
          </p:cNvPr>
          <p:cNvCxnSpPr>
            <a:cxnSpLocks/>
          </p:cNvCxnSpPr>
          <p:nvPr/>
        </p:nvCxnSpPr>
        <p:spPr>
          <a:xfrm flipV="1">
            <a:off x="1220405" y="405141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FF6BE0A-ADBE-4CA1-AAC1-BDCC90E0EAAF}"/>
              </a:ext>
            </a:extLst>
          </p:cNvPr>
          <p:cNvCxnSpPr>
            <a:cxnSpLocks/>
          </p:cNvCxnSpPr>
          <p:nvPr/>
        </p:nvCxnSpPr>
        <p:spPr>
          <a:xfrm flipV="1">
            <a:off x="2289543" y="405141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C3C03BD-81AA-4E15-AE3F-0A122286A032}"/>
              </a:ext>
            </a:extLst>
          </p:cNvPr>
          <p:cNvCxnSpPr>
            <a:cxnSpLocks/>
          </p:cNvCxnSpPr>
          <p:nvPr/>
        </p:nvCxnSpPr>
        <p:spPr>
          <a:xfrm flipV="1">
            <a:off x="3311935" y="405141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751671EA-8ECA-4557-8ED8-248E54819CC1}"/>
              </a:ext>
            </a:extLst>
          </p:cNvPr>
          <p:cNvCxnSpPr>
            <a:cxnSpLocks/>
          </p:cNvCxnSpPr>
          <p:nvPr/>
        </p:nvCxnSpPr>
        <p:spPr>
          <a:xfrm flipV="1">
            <a:off x="4364344" y="405141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79E264E-D0F0-44C6-BFD8-A696B54E3EAC}"/>
              </a:ext>
            </a:extLst>
          </p:cNvPr>
          <p:cNvSpPr/>
          <p:nvPr/>
        </p:nvSpPr>
        <p:spPr>
          <a:xfrm rot="5400000">
            <a:off x="840261" y="3539932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0289CD-1251-44F1-8807-0BF62508425A}"/>
              </a:ext>
            </a:extLst>
          </p:cNvPr>
          <p:cNvSpPr/>
          <p:nvPr/>
        </p:nvSpPr>
        <p:spPr>
          <a:xfrm rot="5400000">
            <a:off x="1909399" y="3559278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2EB3913-1B53-4422-A959-72CF2421B2E0}"/>
              </a:ext>
            </a:extLst>
          </p:cNvPr>
          <p:cNvSpPr/>
          <p:nvPr/>
        </p:nvSpPr>
        <p:spPr>
          <a:xfrm rot="5400000">
            <a:off x="2938094" y="3573666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0B08BB-61A4-4808-8686-82ADADFEAA4D}"/>
              </a:ext>
            </a:extLst>
          </p:cNvPr>
          <p:cNvSpPr/>
          <p:nvPr/>
        </p:nvSpPr>
        <p:spPr>
          <a:xfrm rot="5400000">
            <a:off x="3976510" y="3573666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F4859E28-FE84-48F6-B9A7-856328784877}"/>
              </a:ext>
            </a:extLst>
          </p:cNvPr>
          <p:cNvSpPr txBox="1"/>
          <p:nvPr/>
        </p:nvSpPr>
        <p:spPr>
          <a:xfrm>
            <a:off x="724464" y="5957005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台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9F4C34BE-33A7-4591-A311-847FDCCAB12A}"/>
              </a:ext>
            </a:extLst>
          </p:cNvPr>
          <p:cNvSpPr txBox="1"/>
          <p:nvPr/>
        </p:nvSpPr>
        <p:spPr>
          <a:xfrm>
            <a:off x="1758659" y="5957005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灣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A152269-FA83-42FB-9F11-57C455C236FC}"/>
              </a:ext>
            </a:extLst>
          </p:cNvPr>
          <p:cNvSpPr txBox="1"/>
          <p:nvPr/>
        </p:nvSpPr>
        <p:spPr>
          <a:xfrm>
            <a:off x="2792853" y="5957005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98B59DA-3A58-4226-B589-26ABA657745F}"/>
              </a:ext>
            </a:extLst>
          </p:cNvPr>
          <p:cNvSpPr txBox="1"/>
          <p:nvPr/>
        </p:nvSpPr>
        <p:spPr>
          <a:xfrm>
            <a:off x="3869465" y="5957005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E321EFC-1C68-488A-9DD5-B9ACF875755B}"/>
              </a:ext>
            </a:extLst>
          </p:cNvPr>
          <p:cNvCxnSpPr>
            <a:cxnSpLocks/>
          </p:cNvCxnSpPr>
          <p:nvPr/>
        </p:nvCxnSpPr>
        <p:spPr>
          <a:xfrm>
            <a:off x="3310128" y="2713186"/>
            <a:ext cx="0" cy="549165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758162D-DF8C-4C71-8DD9-9E85DFD6757B}"/>
              </a:ext>
            </a:extLst>
          </p:cNvPr>
          <p:cNvSpPr txBox="1"/>
          <p:nvPr/>
        </p:nvSpPr>
        <p:spPr>
          <a:xfrm>
            <a:off x="2152376" y="1764546"/>
            <a:ext cx="24254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Represent the </a:t>
            </a:r>
            <a:r>
              <a:rPr lang="en-US" altLang="zh-TW" sz="2400" b="1" dirty="0"/>
              <a:t>meaning</a:t>
            </a:r>
            <a:r>
              <a:rPr lang="en-US" altLang="zh-TW" sz="2400" dirty="0"/>
              <a:t> of “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3DA4D87-680F-4066-871A-F9BAF7A324A6}"/>
              </a:ext>
            </a:extLst>
          </p:cNvPr>
          <p:cNvSpPr txBox="1"/>
          <p:nvPr/>
        </p:nvSpPr>
        <p:spPr>
          <a:xfrm>
            <a:off x="7810510" y="4456545"/>
            <a:ext cx="7247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魚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69CBC803-FF2E-4E1C-BF10-118EF7A0ABA5}"/>
              </a:ext>
            </a:extLst>
          </p:cNvPr>
          <p:cNvSpPr txBox="1"/>
          <p:nvPr/>
        </p:nvSpPr>
        <p:spPr>
          <a:xfrm>
            <a:off x="8136742" y="4028180"/>
            <a:ext cx="11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鳥</a:t>
            </a: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29C5FE7F-49C6-4986-B1CB-D3A29DD8A770}"/>
              </a:ext>
            </a:extLst>
          </p:cNvPr>
          <p:cNvSpPr/>
          <p:nvPr/>
        </p:nvSpPr>
        <p:spPr>
          <a:xfrm rot="5400000">
            <a:off x="7089772" y="3369061"/>
            <a:ext cx="134608" cy="134608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2B701700-57F6-48F4-8C5A-287E723A7D74}"/>
              </a:ext>
            </a:extLst>
          </p:cNvPr>
          <p:cNvSpPr/>
          <p:nvPr/>
        </p:nvSpPr>
        <p:spPr>
          <a:xfrm rot="5400000">
            <a:off x="6264964" y="3519980"/>
            <a:ext cx="134608" cy="134608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079A683C-944E-42AF-960F-27D73637AFD4}"/>
              </a:ext>
            </a:extLst>
          </p:cNvPr>
          <p:cNvSpPr/>
          <p:nvPr/>
        </p:nvSpPr>
        <p:spPr>
          <a:xfrm rot="5400000">
            <a:off x="7963201" y="4040451"/>
            <a:ext cx="134608" cy="134608"/>
          </a:xfrm>
          <a:prstGeom prst="ellipse">
            <a:avLst/>
          </a:prstGeom>
          <a:ln w="19050">
            <a:solidFill>
              <a:srgbClr val="0000FF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85C22F99-6877-4AFE-A65A-2CF221AFA5B8}"/>
              </a:ext>
            </a:extLst>
          </p:cNvPr>
          <p:cNvSpPr/>
          <p:nvPr/>
        </p:nvSpPr>
        <p:spPr>
          <a:xfrm rot="10190157">
            <a:off x="7630470" y="4543772"/>
            <a:ext cx="134608" cy="134608"/>
          </a:xfrm>
          <a:prstGeom prst="ellips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9CA1385-FDEB-4D76-B3D4-63944C179047}"/>
              </a:ext>
            </a:extLst>
          </p:cNvPr>
          <p:cNvSpPr txBox="1"/>
          <p:nvPr/>
        </p:nvSpPr>
        <p:spPr>
          <a:xfrm>
            <a:off x="6648990" y="2883448"/>
            <a:ext cx="986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草</a:t>
            </a: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7233E1F1-67E7-44DB-B2F0-E9185D18BB9F}"/>
              </a:ext>
            </a:extLst>
          </p:cNvPr>
          <p:cNvGrpSpPr/>
          <p:nvPr/>
        </p:nvGrpSpPr>
        <p:grpSpPr>
          <a:xfrm>
            <a:off x="5346128" y="4603573"/>
            <a:ext cx="724751" cy="461665"/>
            <a:chOff x="5376108" y="4603573"/>
            <a:chExt cx="724751" cy="461665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81FBA8B0-41EE-423F-9A27-8A35116B1AB7}"/>
                </a:ext>
              </a:extLst>
            </p:cNvPr>
            <p:cNvSpPr/>
            <p:nvPr/>
          </p:nvSpPr>
          <p:spPr>
            <a:xfrm rot="10190157">
              <a:off x="5879124" y="4771121"/>
              <a:ext cx="134608" cy="134608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0DF41736-97C7-45C1-8DB1-9872373B74B6}"/>
                </a:ext>
              </a:extLst>
            </p:cNvPr>
            <p:cNvSpPr txBox="1"/>
            <p:nvPr/>
          </p:nvSpPr>
          <p:spPr>
            <a:xfrm>
              <a:off x="5376108" y="4603573"/>
              <a:ext cx="7247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電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endParaRPr>
            </a:p>
          </p:txBody>
        </p:sp>
      </p:grp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F038D2CD-A5D6-46C7-B035-065A1587B7F8}"/>
              </a:ext>
            </a:extLst>
          </p:cNvPr>
          <p:cNvSpPr txBox="1"/>
          <p:nvPr/>
        </p:nvSpPr>
        <p:spPr>
          <a:xfrm>
            <a:off x="5409590" y="3038992"/>
            <a:ext cx="82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400" dirty="0">
                <a:solidFill>
                  <a:srgbClr val="0000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吃蘋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A6B49CA0-0352-48FD-85F4-FDD6FE02313A}"/>
              </a:ext>
            </a:extLst>
          </p:cNvPr>
          <p:cNvSpPr txBox="1"/>
          <p:nvPr/>
        </p:nvSpPr>
        <p:spPr>
          <a:xfrm>
            <a:off x="6070509" y="3058315"/>
            <a:ext cx="569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果</a:t>
            </a:r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9AA22BA4-EE5D-4B10-9085-0D8E0CDFA828}"/>
              </a:ext>
            </a:extLst>
          </p:cNvPr>
          <p:cNvGrpSpPr/>
          <p:nvPr/>
        </p:nvGrpSpPr>
        <p:grpSpPr>
          <a:xfrm>
            <a:off x="6014995" y="4986179"/>
            <a:ext cx="1890519" cy="587798"/>
            <a:chOff x="5791405" y="5148959"/>
            <a:chExt cx="1890519" cy="587798"/>
          </a:xfrm>
        </p:grpSpPr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AF33BEDA-34DB-485B-B69F-CC05ECBED46C}"/>
                </a:ext>
              </a:extLst>
            </p:cNvPr>
            <p:cNvSpPr txBox="1"/>
            <p:nvPr/>
          </p:nvSpPr>
          <p:spPr>
            <a:xfrm>
              <a:off x="5791405" y="5148959"/>
              <a:ext cx="189051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蘋</a:t>
              </a: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果</a:t>
              </a:r>
              <a:r>
                <a:rPr kumimoji="0" lang="zh-TW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軟正黑體" panose="020B0604030504040204" pitchFamily="34" charset="-120"/>
                  <a:ea typeface="微軟正黑體" panose="020B0604030504040204" pitchFamily="34" charset="-120"/>
                  <a:cs typeface="+mn-cs"/>
                </a:rPr>
                <a:t>手機</a:t>
              </a:r>
            </a:p>
          </p:txBody>
        </p: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21D566C7-903E-49D9-B90D-C4849B4B852D}"/>
                </a:ext>
              </a:extLst>
            </p:cNvPr>
            <p:cNvSpPr/>
            <p:nvPr/>
          </p:nvSpPr>
          <p:spPr>
            <a:xfrm rot="5400000">
              <a:off x="6280739" y="5602149"/>
              <a:ext cx="134608" cy="1346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E41D0322-D496-41D5-A84E-34D7B0E58720}"/>
              </a:ext>
            </a:extLst>
          </p:cNvPr>
          <p:cNvCxnSpPr>
            <a:cxnSpLocks/>
          </p:cNvCxnSpPr>
          <p:nvPr/>
        </p:nvCxnSpPr>
        <p:spPr>
          <a:xfrm>
            <a:off x="1156384" y="2426060"/>
            <a:ext cx="1119622" cy="820291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字方塊 63">
            <a:extLst>
              <a:ext uri="{FF2B5EF4-FFF2-40B4-BE49-F238E27FC236}">
                <a16:creationId xmlns:a16="http://schemas.microsoft.com/office/drawing/2014/main" id="{AA698D7E-74AA-47D0-9A86-E76AE45BEAD8}"/>
              </a:ext>
            </a:extLst>
          </p:cNvPr>
          <p:cNvSpPr txBox="1"/>
          <p:nvPr/>
        </p:nvSpPr>
        <p:spPr>
          <a:xfrm>
            <a:off x="367415" y="2009171"/>
            <a:ext cx="24254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embedding</a:t>
            </a:r>
            <a:endParaRPr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685ABA43-1FE0-4A3C-8CC2-41A2BD6B0186}"/>
              </a:ext>
            </a:extLst>
          </p:cNvPr>
          <p:cNvSpPr txBox="1"/>
          <p:nvPr/>
        </p:nvSpPr>
        <p:spPr>
          <a:xfrm>
            <a:off x="4800092" y="1772825"/>
            <a:ext cx="4273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The tokens with similar meaning have similar embedding. </a:t>
            </a:r>
            <a:endParaRPr lang="zh-TW" altLang="en-US" sz="24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288ED531-DBC5-4297-B2BA-F4C7D45A69CB}"/>
              </a:ext>
            </a:extLst>
          </p:cNvPr>
          <p:cNvSpPr txBox="1"/>
          <p:nvPr/>
        </p:nvSpPr>
        <p:spPr>
          <a:xfrm>
            <a:off x="5445105" y="5958303"/>
            <a:ext cx="3088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0000FF"/>
                </a:solidFill>
              </a:rPr>
              <a:t>Context</a:t>
            </a:r>
            <a:r>
              <a:rPr lang="en-US" altLang="zh-TW" sz="2400" b="1" dirty="0"/>
              <a:t> is considered.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20698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5" grpId="0"/>
      <p:bldP spid="37" grpId="0" animBg="1"/>
      <p:bldP spid="38" grpId="0" animBg="1"/>
      <p:bldP spid="40" grpId="0" animBg="1"/>
      <p:bldP spid="44" grpId="0" animBg="1"/>
      <p:bldP spid="53" grpId="0"/>
      <p:bldP spid="56" grpId="0"/>
      <p:bldP spid="57" grpId="0"/>
      <p:bldP spid="64" grpId="0"/>
      <p:bldP spid="66" grpId="0"/>
      <p:bldP spid="6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A974A0-06BE-4E39-B08F-7DC8A497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does BERT work?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C78874E-321D-458C-8834-F00C05DB1F06}"/>
              </a:ext>
            </a:extLst>
          </p:cNvPr>
          <p:cNvSpPr/>
          <p:nvPr/>
        </p:nvSpPr>
        <p:spPr>
          <a:xfrm>
            <a:off x="366108" y="4103127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BERT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A14DFF18-C1C9-4A93-A273-33EAD83CAC49}"/>
              </a:ext>
            </a:extLst>
          </p:cNvPr>
          <p:cNvCxnSpPr>
            <a:cxnSpLocks/>
          </p:cNvCxnSpPr>
          <p:nvPr/>
        </p:nvCxnSpPr>
        <p:spPr>
          <a:xfrm flipV="1">
            <a:off x="787030" y="5302949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F010B7D-3900-4DB5-B244-15D3A236196D}"/>
              </a:ext>
            </a:extLst>
          </p:cNvPr>
          <p:cNvCxnSpPr>
            <a:cxnSpLocks/>
          </p:cNvCxnSpPr>
          <p:nvPr/>
        </p:nvCxnSpPr>
        <p:spPr>
          <a:xfrm flipV="1">
            <a:off x="1841247" y="5302949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1C15CAB-55BE-4A1A-9E07-B045844D9BA9}"/>
              </a:ext>
            </a:extLst>
          </p:cNvPr>
          <p:cNvCxnSpPr>
            <a:cxnSpLocks/>
          </p:cNvCxnSpPr>
          <p:nvPr/>
        </p:nvCxnSpPr>
        <p:spPr>
          <a:xfrm flipV="1">
            <a:off x="2861832" y="5302949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FC5C87FD-AD1B-45AC-9D90-6966852751B9}"/>
              </a:ext>
            </a:extLst>
          </p:cNvPr>
          <p:cNvCxnSpPr>
            <a:cxnSpLocks/>
          </p:cNvCxnSpPr>
          <p:nvPr/>
        </p:nvCxnSpPr>
        <p:spPr>
          <a:xfrm flipV="1">
            <a:off x="3916048" y="5302949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06106A94-9723-4E92-B243-A2FCA91516C5}"/>
              </a:ext>
            </a:extLst>
          </p:cNvPr>
          <p:cNvCxnSpPr>
            <a:cxnSpLocks/>
          </p:cNvCxnSpPr>
          <p:nvPr/>
        </p:nvCxnSpPr>
        <p:spPr>
          <a:xfrm flipV="1">
            <a:off x="772109" y="375161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83C6C48-92FA-42FD-81FB-C62EED1EBF73}"/>
              </a:ext>
            </a:extLst>
          </p:cNvPr>
          <p:cNvCxnSpPr>
            <a:cxnSpLocks/>
          </p:cNvCxnSpPr>
          <p:nvPr/>
        </p:nvCxnSpPr>
        <p:spPr>
          <a:xfrm flipV="1">
            <a:off x="1841247" y="375161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F9BA4B0-660B-481C-9327-635F15094E47}"/>
              </a:ext>
            </a:extLst>
          </p:cNvPr>
          <p:cNvCxnSpPr>
            <a:cxnSpLocks/>
          </p:cNvCxnSpPr>
          <p:nvPr/>
        </p:nvCxnSpPr>
        <p:spPr>
          <a:xfrm flipV="1">
            <a:off x="2863639" y="375161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4BAA173-14E8-4FD6-982E-D2D635D449E9}"/>
              </a:ext>
            </a:extLst>
          </p:cNvPr>
          <p:cNvCxnSpPr>
            <a:cxnSpLocks/>
          </p:cNvCxnSpPr>
          <p:nvPr/>
        </p:nvCxnSpPr>
        <p:spPr>
          <a:xfrm flipV="1">
            <a:off x="3916048" y="375161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9DF523A-E196-40F1-B28A-40C1524ED263}"/>
              </a:ext>
            </a:extLst>
          </p:cNvPr>
          <p:cNvSpPr/>
          <p:nvPr/>
        </p:nvSpPr>
        <p:spPr>
          <a:xfrm rot="5400000">
            <a:off x="391965" y="3240129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7810194-E03B-48C2-871F-7B2C347FAAFE}"/>
              </a:ext>
            </a:extLst>
          </p:cNvPr>
          <p:cNvSpPr/>
          <p:nvPr/>
        </p:nvSpPr>
        <p:spPr>
          <a:xfrm rot="5400000">
            <a:off x="1461103" y="3259475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1AB27E2-8F03-4A5B-951E-1AC107E2697E}"/>
              </a:ext>
            </a:extLst>
          </p:cNvPr>
          <p:cNvSpPr/>
          <p:nvPr/>
        </p:nvSpPr>
        <p:spPr>
          <a:xfrm rot="5400000">
            <a:off x="2489798" y="3273863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B60BF52-CD4F-48D8-8B55-DC4F62325F5D}"/>
              </a:ext>
            </a:extLst>
          </p:cNvPr>
          <p:cNvSpPr/>
          <p:nvPr/>
        </p:nvSpPr>
        <p:spPr>
          <a:xfrm rot="5400000">
            <a:off x="3528214" y="3273863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7A044FFE-F260-49B5-9CE5-31697788F894}"/>
              </a:ext>
            </a:extLst>
          </p:cNvPr>
          <p:cNvSpPr txBox="1"/>
          <p:nvPr/>
        </p:nvSpPr>
        <p:spPr>
          <a:xfrm>
            <a:off x="276168" y="5657202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喝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EC757C7-970F-49A6-A0AD-9E7AA63C58D7}"/>
              </a:ext>
            </a:extLst>
          </p:cNvPr>
          <p:cNvSpPr txBox="1"/>
          <p:nvPr/>
        </p:nvSpPr>
        <p:spPr>
          <a:xfrm>
            <a:off x="1310363" y="5657202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蘋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8714E44-53FB-413B-8A6A-0B3F0A2FE3D2}"/>
              </a:ext>
            </a:extLst>
          </p:cNvPr>
          <p:cNvSpPr txBox="1"/>
          <p:nvPr/>
        </p:nvSpPr>
        <p:spPr>
          <a:xfrm>
            <a:off x="2344557" y="5657202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果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689AC84-2EFA-45A7-A0B9-F65827D6F1B4}"/>
              </a:ext>
            </a:extLst>
          </p:cNvPr>
          <p:cNvSpPr txBox="1"/>
          <p:nvPr/>
        </p:nvSpPr>
        <p:spPr>
          <a:xfrm>
            <a:off x="3421169" y="5657202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汁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2BD856A7-AE10-433D-9AEF-4BB62C2BC9F8}"/>
              </a:ext>
            </a:extLst>
          </p:cNvPr>
          <p:cNvSpPr/>
          <p:nvPr/>
        </p:nvSpPr>
        <p:spPr>
          <a:xfrm>
            <a:off x="4775896" y="4102306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BERT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5769D4A-C831-459B-9469-7785DEF0380F}"/>
              </a:ext>
            </a:extLst>
          </p:cNvPr>
          <p:cNvCxnSpPr>
            <a:cxnSpLocks/>
          </p:cNvCxnSpPr>
          <p:nvPr/>
        </p:nvCxnSpPr>
        <p:spPr>
          <a:xfrm flipV="1">
            <a:off x="5196818" y="5302128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8A5420F-FF31-4E2F-918E-E11AC030C359}"/>
              </a:ext>
            </a:extLst>
          </p:cNvPr>
          <p:cNvCxnSpPr>
            <a:cxnSpLocks/>
          </p:cNvCxnSpPr>
          <p:nvPr/>
        </p:nvCxnSpPr>
        <p:spPr>
          <a:xfrm flipV="1">
            <a:off x="6251035" y="5302128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AEFBC2DD-0F5B-4A46-B917-ED331B3A9074}"/>
              </a:ext>
            </a:extLst>
          </p:cNvPr>
          <p:cNvCxnSpPr>
            <a:cxnSpLocks/>
          </p:cNvCxnSpPr>
          <p:nvPr/>
        </p:nvCxnSpPr>
        <p:spPr>
          <a:xfrm flipV="1">
            <a:off x="7271620" y="5302128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DDE142C0-6DA9-452D-89BA-1DE9243C6872}"/>
              </a:ext>
            </a:extLst>
          </p:cNvPr>
          <p:cNvCxnSpPr>
            <a:cxnSpLocks/>
          </p:cNvCxnSpPr>
          <p:nvPr/>
        </p:nvCxnSpPr>
        <p:spPr>
          <a:xfrm flipV="1">
            <a:off x="8325836" y="5302128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BE7088BC-EE8A-409A-8708-EF768BB717FD}"/>
              </a:ext>
            </a:extLst>
          </p:cNvPr>
          <p:cNvCxnSpPr>
            <a:cxnSpLocks/>
          </p:cNvCxnSpPr>
          <p:nvPr/>
        </p:nvCxnSpPr>
        <p:spPr>
          <a:xfrm flipV="1">
            <a:off x="5181897" y="3750790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261DC331-BC91-46DB-8EA6-F50396344C13}"/>
              </a:ext>
            </a:extLst>
          </p:cNvPr>
          <p:cNvCxnSpPr>
            <a:cxnSpLocks/>
          </p:cNvCxnSpPr>
          <p:nvPr/>
        </p:nvCxnSpPr>
        <p:spPr>
          <a:xfrm flipV="1">
            <a:off x="6251035" y="3750790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C3A6F7F-395B-43BB-96FB-5D6E912FC5C4}"/>
              </a:ext>
            </a:extLst>
          </p:cNvPr>
          <p:cNvCxnSpPr>
            <a:cxnSpLocks/>
          </p:cNvCxnSpPr>
          <p:nvPr/>
        </p:nvCxnSpPr>
        <p:spPr>
          <a:xfrm flipV="1">
            <a:off x="7273427" y="3750790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A945ECE5-26FF-47F4-91CA-538ECCD3525B}"/>
              </a:ext>
            </a:extLst>
          </p:cNvPr>
          <p:cNvCxnSpPr>
            <a:cxnSpLocks/>
          </p:cNvCxnSpPr>
          <p:nvPr/>
        </p:nvCxnSpPr>
        <p:spPr>
          <a:xfrm flipV="1">
            <a:off x="8325836" y="3750790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E321764C-484A-4FC3-A86B-FBFBAD325DDC}"/>
              </a:ext>
            </a:extLst>
          </p:cNvPr>
          <p:cNvSpPr/>
          <p:nvPr/>
        </p:nvSpPr>
        <p:spPr>
          <a:xfrm rot="5400000">
            <a:off x="4801753" y="3239308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2BE02C9-F240-4685-AD3E-33546F9D737C}"/>
              </a:ext>
            </a:extLst>
          </p:cNvPr>
          <p:cNvSpPr/>
          <p:nvPr/>
        </p:nvSpPr>
        <p:spPr>
          <a:xfrm rot="5400000">
            <a:off x="5870891" y="3258654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82BD67C5-A75D-46B1-B270-C3702107840C}"/>
              </a:ext>
            </a:extLst>
          </p:cNvPr>
          <p:cNvSpPr/>
          <p:nvPr/>
        </p:nvSpPr>
        <p:spPr>
          <a:xfrm rot="5400000">
            <a:off x="6899586" y="3273042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FDC7454-665D-4776-B297-D6D8F36E6736}"/>
              </a:ext>
            </a:extLst>
          </p:cNvPr>
          <p:cNvSpPr/>
          <p:nvPr/>
        </p:nvSpPr>
        <p:spPr>
          <a:xfrm rot="5400000">
            <a:off x="7938002" y="3273042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C87A0BB-794F-4CF4-9176-A687B3A29D53}"/>
              </a:ext>
            </a:extLst>
          </p:cNvPr>
          <p:cNvSpPr txBox="1"/>
          <p:nvPr/>
        </p:nvSpPr>
        <p:spPr>
          <a:xfrm>
            <a:off x="4685956" y="5656381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蘋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DEB3E90-303F-4B57-ABF4-13976752BB50}"/>
              </a:ext>
            </a:extLst>
          </p:cNvPr>
          <p:cNvSpPr txBox="1"/>
          <p:nvPr/>
        </p:nvSpPr>
        <p:spPr>
          <a:xfrm>
            <a:off x="5720151" y="5656381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果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B1A744A-A245-4F7D-B50B-454E6F2BA0FA}"/>
              </a:ext>
            </a:extLst>
          </p:cNvPr>
          <p:cNvSpPr txBox="1"/>
          <p:nvPr/>
        </p:nvSpPr>
        <p:spPr>
          <a:xfrm>
            <a:off x="6754345" y="5656381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電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BF88B57-FB52-4760-B4EF-1F68A4B9EDD6}"/>
              </a:ext>
            </a:extLst>
          </p:cNvPr>
          <p:cNvSpPr txBox="1"/>
          <p:nvPr/>
        </p:nvSpPr>
        <p:spPr>
          <a:xfrm>
            <a:off x="7830957" y="5656381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腦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FADF71F-3EC4-4E45-B9C7-CE1B41F9136F}"/>
              </a:ext>
            </a:extLst>
          </p:cNvPr>
          <p:cNvSpPr txBox="1"/>
          <p:nvPr/>
        </p:nvSpPr>
        <p:spPr>
          <a:xfrm>
            <a:off x="2499517" y="1674299"/>
            <a:ext cx="4078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compute cosine similarity </a:t>
            </a:r>
            <a:endParaRPr lang="zh-TW" altLang="en-US" sz="2800" dirty="0"/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AAE8A274-8E46-4BA3-9D5F-7EB487DB862F}"/>
              </a:ext>
            </a:extLst>
          </p:cNvPr>
          <p:cNvCxnSpPr/>
          <p:nvPr/>
        </p:nvCxnSpPr>
        <p:spPr>
          <a:xfrm>
            <a:off x="2864984" y="2203674"/>
            <a:ext cx="3347426" cy="0"/>
          </a:xfrm>
          <a:prstGeom prst="line">
            <a:avLst/>
          </a:prstGeom>
          <a:ln w="57150">
            <a:solidFill>
              <a:srgbClr val="0000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12E002E4-7B53-4788-BC66-3D02EC63ED64}"/>
              </a:ext>
            </a:extLst>
          </p:cNvPr>
          <p:cNvCxnSpPr>
            <a:cxnSpLocks/>
          </p:cNvCxnSpPr>
          <p:nvPr/>
        </p:nvCxnSpPr>
        <p:spPr>
          <a:xfrm>
            <a:off x="6197420" y="2181129"/>
            <a:ext cx="0" cy="753095"/>
          </a:xfrm>
          <a:prstGeom prst="line">
            <a:avLst/>
          </a:prstGeom>
          <a:ln w="57150">
            <a:solidFill>
              <a:srgbClr val="0000FF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DCCEE82-73DF-4583-B5B8-7DF82E7A5343}"/>
              </a:ext>
            </a:extLst>
          </p:cNvPr>
          <p:cNvCxnSpPr>
            <a:cxnSpLocks/>
          </p:cNvCxnSpPr>
          <p:nvPr/>
        </p:nvCxnSpPr>
        <p:spPr>
          <a:xfrm>
            <a:off x="2871760" y="2203674"/>
            <a:ext cx="0" cy="753095"/>
          </a:xfrm>
          <a:prstGeom prst="line">
            <a:avLst/>
          </a:prstGeom>
          <a:ln w="57150">
            <a:solidFill>
              <a:srgbClr val="0000FF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64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本周Top 100 | 百佳網上超級市場">
            <a:extLst>
              <a:ext uri="{FF2B5EF4-FFF2-40B4-BE49-F238E27FC236}">
                <a16:creationId xmlns:a16="http://schemas.microsoft.com/office/drawing/2014/main" id="{649FFFE9-9C2A-46CC-B859-CEB5103D5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49" y="1484093"/>
            <a:ext cx="1057054" cy="1057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科技考古：是這個大叔，他設計了被咬一口的蘋果LOGO | T客邦">
            <a:extLst>
              <a:ext uri="{FF2B5EF4-FFF2-40B4-BE49-F238E27FC236}">
                <a16:creationId xmlns:a16="http://schemas.microsoft.com/office/drawing/2014/main" id="{F8C42269-5891-4141-8AD6-B70067151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1" y="4500563"/>
            <a:ext cx="984726" cy="140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C:\Users\tlkag\AppData\Local\Microsoft\Windows\INetCache\Content.MSO\pptE238.tmp">
            <a:extLst>
              <a:ext uri="{FF2B5EF4-FFF2-40B4-BE49-F238E27FC236}">
                <a16:creationId xmlns:a16="http://schemas.microsoft.com/office/drawing/2014/main" id="{A44F6605-C277-45A4-A885-5EBDCDEA33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AutoShape 4" descr="C:\Users\tlkag\AppData\Local\Microsoft\Windows\INetCache\Content.MSO\pptE9EA.tmp">
            <a:extLst>
              <a:ext uri="{FF2B5EF4-FFF2-40B4-BE49-F238E27FC236}">
                <a16:creationId xmlns:a16="http://schemas.microsoft.com/office/drawing/2014/main" id="{DA1A5F50-B43C-4985-BFD9-B6506BFF77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1" name="內容版面配置區 10" descr="一張含有 畫畫 的圖片&#10;&#10;自動產生的描述">
            <a:extLst>
              <a:ext uri="{FF2B5EF4-FFF2-40B4-BE49-F238E27FC236}">
                <a16:creationId xmlns:a16="http://schemas.microsoft.com/office/drawing/2014/main" id="{CDE315D7-06E7-4B25-B715-4F6D03A590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49" y="95459"/>
            <a:ext cx="8750300" cy="8352560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79B30FD-F4E7-4CF6-BFE1-6B5BC69EF5A8}"/>
              </a:ext>
            </a:extLst>
          </p:cNvPr>
          <p:cNvSpPr/>
          <p:nvPr/>
        </p:nvSpPr>
        <p:spPr>
          <a:xfrm>
            <a:off x="334260" y="380116"/>
            <a:ext cx="2231036" cy="3224134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4E2F43-3722-42B2-BD28-D9D1295E37D6}"/>
              </a:ext>
            </a:extLst>
          </p:cNvPr>
          <p:cNvSpPr/>
          <p:nvPr/>
        </p:nvSpPr>
        <p:spPr>
          <a:xfrm>
            <a:off x="334260" y="3650105"/>
            <a:ext cx="2231036" cy="3067979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810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Masking Input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235E1AE-E189-47AE-B913-42EBEF800A0C}"/>
              </a:ext>
            </a:extLst>
          </p:cNvPr>
          <p:cNvSpPr/>
          <p:nvPr/>
        </p:nvSpPr>
        <p:spPr>
          <a:xfrm>
            <a:off x="4045547" y="4315052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8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BERT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BA511B26-2E18-420D-9FF7-7580722C89D9}"/>
              </a:ext>
            </a:extLst>
          </p:cNvPr>
          <p:cNvCxnSpPr>
            <a:cxnSpLocks/>
          </p:cNvCxnSpPr>
          <p:nvPr/>
        </p:nvCxnSpPr>
        <p:spPr>
          <a:xfrm flipV="1">
            <a:off x="4466469" y="551487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030E44D-E8AE-4606-B71B-3D7400B1FCC2}"/>
              </a:ext>
            </a:extLst>
          </p:cNvPr>
          <p:cNvCxnSpPr>
            <a:cxnSpLocks/>
          </p:cNvCxnSpPr>
          <p:nvPr/>
        </p:nvCxnSpPr>
        <p:spPr>
          <a:xfrm flipV="1">
            <a:off x="5520686" y="551487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37056EA2-61C9-4EF3-A0B4-19F2A1399667}"/>
              </a:ext>
            </a:extLst>
          </p:cNvPr>
          <p:cNvCxnSpPr>
            <a:cxnSpLocks/>
          </p:cNvCxnSpPr>
          <p:nvPr/>
        </p:nvCxnSpPr>
        <p:spPr>
          <a:xfrm flipV="1">
            <a:off x="6541271" y="551487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8429148-5B7D-4C4A-A504-C32693315E47}"/>
              </a:ext>
            </a:extLst>
          </p:cNvPr>
          <p:cNvCxnSpPr>
            <a:cxnSpLocks/>
          </p:cNvCxnSpPr>
          <p:nvPr/>
        </p:nvCxnSpPr>
        <p:spPr>
          <a:xfrm flipV="1">
            <a:off x="7595487" y="551487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89BADAD-E4F8-42B9-B595-33C3160624F0}"/>
              </a:ext>
            </a:extLst>
          </p:cNvPr>
          <p:cNvCxnSpPr>
            <a:cxnSpLocks/>
          </p:cNvCxnSpPr>
          <p:nvPr/>
        </p:nvCxnSpPr>
        <p:spPr>
          <a:xfrm flipV="1">
            <a:off x="4451548" y="3963536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9A71131B-C794-49F2-A5A8-30CFDCE2EF38}"/>
              </a:ext>
            </a:extLst>
          </p:cNvPr>
          <p:cNvCxnSpPr>
            <a:cxnSpLocks/>
          </p:cNvCxnSpPr>
          <p:nvPr/>
        </p:nvCxnSpPr>
        <p:spPr>
          <a:xfrm flipV="1">
            <a:off x="5520686" y="3963536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4175D07-58FC-4153-B0BE-AC27D02CAB4A}"/>
              </a:ext>
            </a:extLst>
          </p:cNvPr>
          <p:cNvCxnSpPr>
            <a:cxnSpLocks/>
          </p:cNvCxnSpPr>
          <p:nvPr/>
        </p:nvCxnSpPr>
        <p:spPr>
          <a:xfrm flipV="1">
            <a:off x="6543078" y="3963536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218A6AA-A360-4AED-BD40-7478B3F96743}"/>
              </a:ext>
            </a:extLst>
          </p:cNvPr>
          <p:cNvCxnSpPr>
            <a:cxnSpLocks/>
          </p:cNvCxnSpPr>
          <p:nvPr/>
        </p:nvCxnSpPr>
        <p:spPr>
          <a:xfrm flipV="1">
            <a:off x="7595487" y="3963536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8E0F88E-2BCB-48DF-9DA2-1591BADF55B6}"/>
              </a:ext>
            </a:extLst>
          </p:cNvPr>
          <p:cNvSpPr/>
          <p:nvPr/>
        </p:nvSpPr>
        <p:spPr>
          <a:xfrm rot="5400000">
            <a:off x="4181547" y="3551461"/>
            <a:ext cx="540000" cy="1952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1DA040F-2DE1-4BBB-87A0-5FE9A05BB172}"/>
              </a:ext>
            </a:extLst>
          </p:cNvPr>
          <p:cNvSpPr/>
          <p:nvPr/>
        </p:nvSpPr>
        <p:spPr>
          <a:xfrm rot="5400000">
            <a:off x="5250685" y="3570807"/>
            <a:ext cx="540000" cy="1952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2B09EC7-20A0-45CD-BC2C-34438A6C8288}"/>
              </a:ext>
            </a:extLst>
          </p:cNvPr>
          <p:cNvSpPr/>
          <p:nvPr/>
        </p:nvSpPr>
        <p:spPr>
          <a:xfrm rot="5400000">
            <a:off x="6279380" y="3585195"/>
            <a:ext cx="540000" cy="1952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D23B76B-F394-4C20-901A-E79502F1B7BB}"/>
              </a:ext>
            </a:extLst>
          </p:cNvPr>
          <p:cNvSpPr/>
          <p:nvPr/>
        </p:nvSpPr>
        <p:spPr>
          <a:xfrm rot="5400000">
            <a:off x="7317796" y="3585195"/>
            <a:ext cx="540000" cy="19520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EB2403B-F3A3-4230-AA8D-7607BF6F63EE}"/>
              </a:ext>
            </a:extLst>
          </p:cNvPr>
          <p:cNvCxnSpPr>
            <a:cxnSpLocks/>
          </p:cNvCxnSpPr>
          <p:nvPr/>
        </p:nvCxnSpPr>
        <p:spPr>
          <a:xfrm flipV="1">
            <a:off x="5518370" y="3016655"/>
            <a:ext cx="0" cy="377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字方塊 42"/>
          <p:cNvSpPr txBox="1"/>
          <p:nvPr/>
        </p:nvSpPr>
        <p:spPr>
          <a:xfrm>
            <a:off x="3960184" y="5900630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台</a:t>
            </a:r>
          </a:p>
        </p:txBody>
      </p:sp>
      <p:sp>
        <p:nvSpPr>
          <p:cNvPr id="48" name="圓角矩形 47"/>
          <p:cNvSpPr/>
          <p:nvPr/>
        </p:nvSpPr>
        <p:spPr>
          <a:xfrm>
            <a:off x="2116449" y="2285845"/>
            <a:ext cx="1097280" cy="540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MASK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5" name="圓角矩形 54"/>
          <p:cNvSpPr/>
          <p:nvPr/>
        </p:nvSpPr>
        <p:spPr>
          <a:xfrm>
            <a:off x="2132101" y="3272816"/>
            <a:ext cx="1378635" cy="540968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Random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4958958" y="5848351"/>
            <a:ext cx="1097280" cy="5059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219156" y="2145206"/>
            <a:ext cx="1588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(special token)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E96BE19-0AA2-40EC-AB62-D90D933B4D43}"/>
              </a:ext>
            </a:extLst>
          </p:cNvPr>
          <p:cNvSpPr txBox="1"/>
          <p:nvPr/>
        </p:nvSpPr>
        <p:spPr>
          <a:xfrm>
            <a:off x="715449" y="1307369"/>
            <a:ext cx="3341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https://arxiv.org/abs/1810.04805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40A5B88-467C-4336-B5AD-846DCBC05293}"/>
              </a:ext>
            </a:extLst>
          </p:cNvPr>
          <p:cNvSpPr txBox="1"/>
          <p:nvPr/>
        </p:nvSpPr>
        <p:spPr>
          <a:xfrm>
            <a:off x="4980734" y="5900630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灣</a:t>
            </a: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C986B010-6CC6-4C1B-916C-7CD45BFC62CC}"/>
              </a:ext>
            </a:extLst>
          </p:cNvPr>
          <p:cNvSpPr txBox="1"/>
          <p:nvPr/>
        </p:nvSpPr>
        <p:spPr>
          <a:xfrm>
            <a:off x="6028573" y="5888961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大</a:t>
            </a: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A5ABD87-8150-4EE9-9262-4B0A133FEF6B}"/>
              </a:ext>
            </a:extLst>
          </p:cNvPr>
          <p:cNvSpPr txBox="1"/>
          <p:nvPr/>
        </p:nvSpPr>
        <p:spPr>
          <a:xfrm>
            <a:off x="7105185" y="5912814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6AB5375-6A16-463C-BD19-5A62E6BF61A5}"/>
              </a:ext>
            </a:extLst>
          </p:cNvPr>
          <p:cNvSpPr txBox="1"/>
          <p:nvPr/>
        </p:nvSpPr>
        <p:spPr>
          <a:xfrm>
            <a:off x="1713419" y="4446869"/>
            <a:ext cx="22467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/>
              <a:t>Transformer </a:t>
            </a:r>
          </a:p>
          <a:p>
            <a:pPr algn="r"/>
            <a:r>
              <a:rPr lang="en-US" altLang="zh-TW" sz="2400" dirty="0"/>
              <a:t>Encoder</a:t>
            </a:r>
            <a:endParaRPr lang="zh-TW" altLang="en-US" sz="24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A3A7DDD-506F-40E7-B94A-3B0A68B44BC2}"/>
              </a:ext>
            </a:extLst>
          </p:cNvPr>
          <p:cNvSpPr/>
          <p:nvPr/>
        </p:nvSpPr>
        <p:spPr>
          <a:xfrm>
            <a:off x="4921010" y="2227659"/>
            <a:ext cx="1194719" cy="7718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  <a:endParaRPr lang="zh-TW" altLang="en-US" sz="2400" dirty="0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EC4C4D33-36DC-4F2F-BA32-36043C74604A}"/>
              </a:ext>
            </a:extLst>
          </p:cNvPr>
          <p:cNvSpPr/>
          <p:nvPr/>
        </p:nvSpPr>
        <p:spPr>
          <a:xfrm rot="5400000">
            <a:off x="5042600" y="1263339"/>
            <a:ext cx="911520" cy="1732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3586D3B2-56C0-4459-80AD-BBA26B6C0025}"/>
              </a:ext>
            </a:extLst>
          </p:cNvPr>
          <p:cNvCxnSpPr>
            <a:cxnSpLocks/>
          </p:cNvCxnSpPr>
          <p:nvPr/>
        </p:nvCxnSpPr>
        <p:spPr>
          <a:xfrm flipV="1">
            <a:off x="5509316" y="1850563"/>
            <a:ext cx="0" cy="3770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圓角矩形 56">
            <a:extLst>
              <a:ext uri="{FF2B5EF4-FFF2-40B4-BE49-F238E27FC236}">
                <a16:creationId xmlns:a16="http://schemas.microsoft.com/office/drawing/2014/main" id="{AD89B714-2ACC-4A0F-8B5B-D9AAD160C96E}"/>
              </a:ext>
            </a:extLst>
          </p:cNvPr>
          <p:cNvSpPr/>
          <p:nvPr/>
        </p:nvSpPr>
        <p:spPr>
          <a:xfrm>
            <a:off x="385078" y="2290514"/>
            <a:ext cx="1097280" cy="5059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F820EDC1-38EB-4178-B007-6454F1FB9742}"/>
              </a:ext>
            </a:extLst>
          </p:cNvPr>
          <p:cNvSpPr txBox="1"/>
          <p:nvPr/>
        </p:nvSpPr>
        <p:spPr>
          <a:xfrm>
            <a:off x="1379994" y="2261051"/>
            <a:ext cx="866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69" name="圓角矩形 56">
            <a:extLst>
              <a:ext uri="{FF2B5EF4-FFF2-40B4-BE49-F238E27FC236}">
                <a16:creationId xmlns:a16="http://schemas.microsoft.com/office/drawing/2014/main" id="{9B9E9BB3-5A87-4067-BF93-6B72259B2102}"/>
              </a:ext>
            </a:extLst>
          </p:cNvPr>
          <p:cNvSpPr/>
          <p:nvPr/>
        </p:nvSpPr>
        <p:spPr>
          <a:xfrm>
            <a:off x="385078" y="3275904"/>
            <a:ext cx="1097280" cy="5059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E46E7428-3B6B-44BE-8E56-21C8394D4FFD}"/>
              </a:ext>
            </a:extLst>
          </p:cNvPr>
          <p:cNvSpPr txBox="1"/>
          <p:nvPr/>
        </p:nvSpPr>
        <p:spPr>
          <a:xfrm>
            <a:off x="1379994" y="3246441"/>
            <a:ext cx="866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=</a:t>
            </a:r>
            <a:endParaRPr lang="zh-TW" altLang="en-US" sz="28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B25786C-9249-4001-8AD0-62F554473923}"/>
              </a:ext>
            </a:extLst>
          </p:cNvPr>
          <p:cNvSpPr txBox="1"/>
          <p:nvPr/>
        </p:nvSpPr>
        <p:spPr>
          <a:xfrm>
            <a:off x="1258105" y="2738705"/>
            <a:ext cx="1097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or</a:t>
            </a:r>
            <a:endParaRPr lang="zh-TW" altLang="en-US" sz="24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4B95A8F8-1661-490B-AA8D-DAE20B8BB562}"/>
              </a:ext>
            </a:extLst>
          </p:cNvPr>
          <p:cNvSpPr txBox="1"/>
          <p:nvPr/>
        </p:nvSpPr>
        <p:spPr>
          <a:xfrm>
            <a:off x="900079" y="5550631"/>
            <a:ext cx="291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Randomly masking some tokens</a:t>
            </a:r>
            <a:endParaRPr lang="zh-TW" altLang="en-US" sz="28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47C49D53-32C6-4276-B29F-8AEABBD9B9E9}"/>
              </a:ext>
            </a:extLst>
          </p:cNvPr>
          <p:cNvSpPr txBox="1"/>
          <p:nvPr/>
        </p:nvSpPr>
        <p:spPr>
          <a:xfrm>
            <a:off x="1847488" y="3813784"/>
            <a:ext cx="206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一、天、大、小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A725167-D968-4EB7-9AE8-A1BA979BE44E}"/>
              </a:ext>
            </a:extLst>
          </p:cNvPr>
          <p:cNvSpPr txBox="1"/>
          <p:nvPr/>
        </p:nvSpPr>
        <p:spPr>
          <a:xfrm>
            <a:off x="4198156" y="1748874"/>
            <a:ext cx="1301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2400" dirty="0" err="1"/>
              <a:t>softmax</a:t>
            </a:r>
            <a:endParaRPr lang="zh-TW" altLang="en-US" sz="2400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534B8FE-5989-40C4-8490-8B0B005663FB}"/>
              </a:ext>
            </a:extLst>
          </p:cNvPr>
          <p:cNvGrpSpPr/>
          <p:nvPr/>
        </p:nvGrpSpPr>
        <p:grpSpPr>
          <a:xfrm>
            <a:off x="7686990" y="901302"/>
            <a:ext cx="188851" cy="911520"/>
            <a:chOff x="6293449" y="916142"/>
            <a:chExt cx="188851" cy="911520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992849E-4A01-4892-91DD-DD982FE3ED08}"/>
                </a:ext>
              </a:extLst>
            </p:cNvPr>
            <p:cNvSpPr/>
            <p:nvPr/>
          </p:nvSpPr>
          <p:spPr>
            <a:xfrm rot="5400000">
              <a:off x="5924339" y="1285252"/>
              <a:ext cx="911520" cy="17329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34071781-0E11-4085-8FA0-61BDB6543719}"/>
                </a:ext>
              </a:extLst>
            </p:cNvPr>
            <p:cNvSpPr/>
            <p:nvPr/>
          </p:nvSpPr>
          <p:spPr>
            <a:xfrm>
              <a:off x="6302300" y="1217369"/>
              <a:ext cx="180000" cy="180000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FAFEE61-3710-46F6-8AA2-9559CD3B8A6C}"/>
              </a:ext>
            </a:extLst>
          </p:cNvPr>
          <p:cNvSpPr txBox="1"/>
          <p:nvPr/>
        </p:nvSpPr>
        <p:spPr>
          <a:xfrm>
            <a:off x="7270584" y="1882663"/>
            <a:ext cx="103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灣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000A270-FF8B-403A-9660-3A5AD8BBADC0}"/>
              </a:ext>
            </a:extLst>
          </p:cNvPr>
          <p:cNvSpPr txBox="1"/>
          <p:nvPr/>
        </p:nvSpPr>
        <p:spPr>
          <a:xfrm>
            <a:off x="7160499" y="0"/>
            <a:ext cx="1226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Ground truth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7723B003-28CA-4834-BD43-0B7E4D84F9BF}"/>
              </a:ext>
            </a:extLst>
          </p:cNvPr>
          <p:cNvCxnSpPr>
            <a:cxnSpLocks/>
          </p:cNvCxnSpPr>
          <p:nvPr/>
        </p:nvCxnSpPr>
        <p:spPr>
          <a:xfrm flipH="1">
            <a:off x="5602525" y="1357062"/>
            <a:ext cx="206870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288B515-342C-4033-BBC9-03C28390DBE4}"/>
              </a:ext>
            </a:extLst>
          </p:cNvPr>
          <p:cNvSpPr txBox="1"/>
          <p:nvPr/>
        </p:nvSpPr>
        <p:spPr>
          <a:xfrm>
            <a:off x="5638874" y="1367639"/>
            <a:ext cx="20412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minimize cross entropy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495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F97EC332-B608-47D7-9088-3172F8F2995B}"/>
              </a:ext>
            </a:extLst>
          </p:cNvPr>
          <p:cNvCxnSpPr>
            <a:cxnSpLocks/>
          </p:cNvCxnSpPr>
          <p:nvPr/>
        </p:nvCxnSpPr>
        <p:spPr>
          <a:xfrm flipV="1">
            <a:off x="2278126" y="2920416"/>
            <a:ext cx="6245" cy="5059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61B0E3F2-2E71-4982-BCD3-5A49FF13B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does BERT work?</a:t>
            </a:r>
            <a:endParaRPr lang="zh-TW" altLang="en-US" dirty="0"/>
          </a:p>
        </p:txBody>
      </p:sp>
      <p:pic>
        <p:nvPicPr>
          <p:cNvPr id="4" name="Picture 2" descr="https://upload.wikimedia.org/wikipedia/commons/c/c3/John_Rupert_Firth.png">
            <a:extLst>
              <a:ext uri="{FF2B5EF4-FFF2-40B4-BE49-F238E27FC236}">
                <a16:creationId xmlns:a16="http://schemas.microsoft.com/office/drawing/2014/main" id="{A99136CF-794F-4082-89B5-1CF68692D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427" y="173247"/>
            <a:ext cx="1575952" cy="225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63E24AB-A803-4015-B153-CF67A568DBCC}"/>
              </a:ext>
            </a:extLst>
          </p:cNvPr>
          <p:cNvSpPr/>
          <p:nvPr/>
        </p:nvSpPr>
        <p:spPr>
          <a:xfrm>
            <a:off x="6853013" y="2405403"/>
            <a:ext cx="23439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202122"/>
                </a:solidFill>
                <a:effectLst/>
                <a:uLnTx/>
                <a:uFillTx/>
                <a:ea typeface="新細明體" panose="02020500000000000000" pitchFamily="18" charset="-120"/>
                <a:cs typeface="+mn-cs"/>
              </a:rPr>
              <a:t>John Rupert Firth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8C4218EF-0337-4C64-9284-F64F862C1D28}"/>
              </a:ext>
            </a:extLst>
          </p:cNvPr>
          <p:cNvGrpSpPr/>
          <p:nvPr/>
        </p:nvGrpSpPr>
        <p:grpSpPr>
          <a:xfrm>
            <a:off x="3114841" y="1349597"/>
            <a:ext cx="4136978" cy="913723"/>
            <a:chOff x="2396340" y="1624337"/>
            <a:chExt cx="4136978" cy="913723"/>
          </a:xfrm>
        </p:grpSpPr>
        <p:sp>
          <p:nvSpPr>
            <p:cNvPr id="8" name="圓角矩形圖說文字 68">
              <a:extLst>
                <a:ext uri="{FF2B5EF4-FFF2-40B4-BE49-F238E27FC236}">
                  <a16:creationId xmlns:a16="http://schemas.microsoft.com/office/drawing/2014/main" id="{182A0979-B258-4780-A1DB-E336B7B733CD}"/>
                </a:ext>
              </a:extLst>
            </p:cNvPr>
            <p:cNvSpPr/>
            <p:nvPr/>
          </p:nvSpPr>
          <p:spPr>
            <a:xfrm>
              <a:off x="2396340" y="1624337"/>
              <a:ext cx="3946478" cy="913723"/>
            </a:xfrm>
            <a:prstGeom prst="wedgeRoundRectCallout">
              <a:avLst>
                <a:gd name="adj1" fmla="val 67066"/>
                <a:gd name="adj2" fmla="val -63502"/>
                <a:gd name="adj3" fmla="val 16667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26EAD4A-0E12-426B-B2F2-E21A6B0D782E}"/>
                </a:ext>
              </a:extLst>
            </p:cNvPr>
            <p:cNvSpPr/>
            <p:nvPr/>
          </p:nvSpPr>
          <p:spPr>
            <a:xfrm>
              <a:off x="2586354" y="1664303"/>
              <a:ext cx="394696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202122"/>
                  </a:solidFill>
                  <a:effectLst/>
                  <a:uLnTx/>
                  <a:uFillTx/>
                  <a:latin typeface="Arial" panose="020B0604020202020204" pitchFamily="34" charset="0"/>
                  <a:ea typeface="新細明體" panose="02020500000000000000" pitchFamily="18" charset="-120"/>
                  <a:cs typeface="+mn-cs"/>
                </a:rPr>
                <a:t>You shall know a word by the company it keeps 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11" name="矩形: 圓角 3">
            <a:extLst>
              <a:ext uri="{FF2B5EF4-FFF2-40B4-BE49-F238E27FC236}">
                <a16:creationId xmlns:a16="http://schemas.microsoft.com/office/drawing/2014/main" id="{A7FE3300-9035-4861-8D6C-BE8F3BBE5F69}"/>
              </a:ext>
            </a:extLst>
          </p:cNvPr>
          <p:cNvSpPr/>
          <p:nvPr/>
        </p:nvSpPr>
        <p:spPr>
          <a:xfrm>
            <a:off x="814404" y="4402930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BERT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FCBF5B0-7379-452F-9681-B21492789682}"/>
              </a:ext>
            </a:extLst>
          </p:cNvPr>
          <p:cNvCxnSpPr>
            <a:cxnSpLocks/>
          </p:cNvCxnSpPr>
          <p:nvPr/>
        </p:nvCxnSpPr>
        <p:spPr>
          <a:xfrm flipV="1">
            <a:off x="1235326" y="560275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2E566104-5ACA-4C11-B6A1-6DA30625D2E7}"/>
              </a:ext>
            </a:extLst>
          </p:cNvPr>
          <p:cNvCxnSpPr>
            <a:cxnSpLocks/>
          </p:cNvCxnSpPr>
          <p:nvPr/>
        </p:nvCxnSpPr>
        <p:spPr>
          <a:xfrm flipV="1">
            <a:off x="2289543" y="560275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0AE6207-E7CF-4FF0-861F-A14F889F020F}"/>
              </a:ext>
            </a:extLst>
          </p:cNvPr>
          <p:cNvCxnSpPr>
            <a:cxnSpLocks/>
          </p:cNvCxnSpPr>
          <p:nvPr/>
        </p:nvCxnSpPr>
        <p:spPr>
          <a:xfrm flipV="1">
            <a:off x="3310128" y="560275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42E98262-49F8-4F91-B806-A108874AD445}"/>
              </a:ext>
            </a:extLst>
          </p:cNvPr>
          <p:cNvCxnSpPr>
            <a:cxnSpLocks/>
          </p:cNvCxnSpPr>
          <p:nvPr/>
        </p:nvCxnSpPr>
        <p:spPr>
          <a:xfrm flipV="1">
            <a:off x="4364344" y="560275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F6CEFC0-CCA5-453A-A8EC-61C905D74E51}"/>
              </a:ext>
            </a:extLst>
          </p:cNvPr>
          <p:cNvCxnSpPr>
            <a:cxnSpLocks/>
          </p:cNvCxnSpPr>
          <p:nvPr/>
        </p:nvCxnSpPr>
        <p:spPr>
          <a:xfrm flipV="1">
            <a:off x="1220405" y="405141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F3FE5D4C-921C-4388-9EA7-03B6E9626887}"/>
              </a:ext>
            </a:extLst>
          </p:cNvPr>
          <p:cNvCxnSpPr>
            <a:cxnSpLocks/>
          </p:cNvCxnSpPr>
          <p:nvPr/>
        </p:nvCxnSpPr>
        <p:spPr>
          <a:xfrm flipV="1">
            <a:off x="2289543" y="405141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4DE0F05A-D5CC-4D2B-B744-C79F2E503486}"/>
              </a:ext>
            </a:extLst>
          </p:cNvPr>
          <p:cNvCxnSpPr>
            <a:cxnSpLocks/>
          </p:cNvCxnSpPr>
          <p:nvPr/>
        </p:nvCxnSpPr>
        <p:spPr>
          <a:xfrm flipV="1">
            <a:off x="3311935" y="405141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0F5A9C67-6E44-44DA-A681-D4384154A3A6}"/>
              </a:ext>
            </a:extLst>
          </p:cNvPr>
          <p:cNvCxnSpPr>
            <a:cxnSpLocks/>
          </p:cNvCxnSpPr>
          <p:nvPr/>
        </p:nvCxnSpPr>
        <p:spPr>
          <a:xfrm flipV="1">
            <a:off x="4364344" y="405141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ACE2D457-C813-46EC-9640-BC6DF295CEB9}"/>
              </a:ext>
            </a:extLst>
          </p:cNvPr>
          <p:cNvSpPr/>
          <p:nvPr/>
        </p:nvSpPr>
        <p:spPr>
          <a:xfrm rot="5400000">
            <a:off x="840261" y="3539932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E80D214-3802-4667-8CD9-3F10CB9355D3}"/>
              </a:ext>
            </a:extLst>
          </p:cNvPr>
          <p:cNvSpPr/>
          <p:nvPr/>
        </p:nvSpPr>
        <p:spPr>
          <a:xfrm rot="5400000">
            <a:off x="1909399" y="3559278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287B26F-5106-49D1-A286-F691FCA89FF8}"/>
              </a:ext>
            </a:extLst>
          </p:cNvPr>
          <p:cNvSpPr/>
          <p:nvPr/>
        </p:nvSpPr>
        <p:spPr>
          <a:xfrm rot="5400000">
            <a:off x="2938094" y="3573666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12B932D-72AC-40E0-A9D9-DA1D9E267D47}"/>
              </a:ext>
            </a:extLst>
          </p:cNvPr>
          <p:cNvSpPr/>
          <p:nvPr/>
        </p:nvSpPr>
        <p:spPr>
          <a:xfrm rot="5400000">
            <a:off x="3976510" y="3573666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B02D4C72-0155-4EA8-B196-2DD5DB333F26}"/>
              </a:ext>
            </a:extLst>
          </p:cNvPr>
          <p:cNvSpPr txBox="1"/>
          <p:nvPr/>
        </p:nvSpPr>
        <p:spPr>
          <a:xfrm>
            <a:off x="756787" y="5869941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72A1A85E-34C7-4540-AA36-B64B2734A80D}"/>
              </a:ext>
            </a:extLst>
          </p:cNvPr>
          <p:cNvSpPr txBox="1"/>
          <p:nvPr/>
        </p:nvSpPr>
        <p:spPr>
          <a:xfrm>
            <a:off x="1799323" y="5869941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94D00A7-5499-49E7-84B4-1774013D175D}"/>
              </a:ext>
            </a:extLst>
          </p:cNvPr>
          <p:cNvSpPr txBox="1"/>
          <p:nvPr/>
        </p:nvSpPr>
        <p:spPr>
          <a:xfrm>
            <a:off x="2841859" y="5892242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B278D63-5FC4-40B8-8DC9-DEE56E278218}"/>
              </a:ext>
            </a:extLst>
          </p:cNvPr>
          <p:cNvSpPr txBox="1"/>
          <p:nvPr/>
        </p:nvSpPr>
        <p:spPr>
          <a:xfrm>
            <a:off x="3878716" y="5903962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4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AA00D2E3-DF4D-48D8-8758-249C26842F67}"/>
              </a:ext>
            </a:extLst>
          </p:cNvPr>
          <p:cNvSpPr txBox="1"/>
          <p:nvPr/>
        </p:nvSpPr>
        <p:spPr>
          <a:xfrm>
            <a:off x="1793644" y="2464461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w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2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0" name="圓角矩形 24">
            <a:extLst>
              <a:ext uri="{FF2B5EF4-FFF2-40B4-BE49-F238E27FC236}">
                <a16:creationId xmlns:a16="http://schemas.microsoft.com/office/drawing/2014/main" id="{AD85BA05-495C-4EF0-B4DF-82746D3F8298}"/>
              </a:ext>
            </a:extLst>
          </p:cNvPr>
          <p:cNvSpPr/>
          <p:nvPr/>
        </p:nvSpPr>
        <p:spPr>
          <a:xfrm>
            <a:off x="1749172" y="5906761"/>
            <a:ext cx="1097280" cy="50594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7762B444-4181-442B-8770-8E6AFA86466E}"/>
              </a:ext>
            </a:extLst>
          </p:cNvPr>
          <p:cNvCxnSpPr>
            <a:cxnSpLocks/>
          </p:cNvCxnSpPr>
          <p:nvPr/>
        </p:nvCxnSpPr>
        <p:spPr>
          <a:xfrm flipV="1">
            <a:off x="1235326" y="4402930"/>
            <a:ext cx="1042800" cy="1171048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03A47A3-B325-4BFF-BD66-6AE7021311D2}"/>
              </a:ext>
            </a:extLst>
          </p:cNvPr>
          <p:cNvCxnSpPr>
            <a:cxnSpLocks/>
          </p:cNvCxnSpPr>
          <p:nvPr/>
        </p:nvCxnSpPr>
        <p:spPr>
          <a:xfrm flipH="1" flipV="1">
            <a:off x="2289542" y="4431705"/>
            <a:ext cx="1032002" cy="1091967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6708465-B319-4484-A9B6-69938A12957C}"/>
              </a:ext>
            </a:extLst>
          </p:cNvPr>
          <p:cNvCxnSpPr>
            <a:cxnSpLocks/>
          </p:cNvCxnSpPr>
          <p:nvPr/>
        </p:nvCxnSpPr>
        <p:spPr>
          <a:xfrm flipH="1" flipV="1">
            <a:off x="2289542" y="4380629"/>
            <a:ext cx="2067112" cy="1165345"/>
          </a:xfrm>
          <a:prstGeom prst="straightConnector1">
            <a:avLst/>
          </a:prstGeom>
          <a:ln w="38100">
            <a:solidFill>
              <a:srgbClr val="0000F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圖片 38">
            <a:extLst>
              <a:ext uri="{FF2B5EF4-FFF2-40B4-BE49-F238E27FC236}">
                <a16:creationId xmlns:a16="http://schemas.microsoft.com/office/drawing/2014/main" id="{EB6ADF32-E029-42D9-9D1F-D19434E3F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238" y="3063539"/>
            <a:ext cx="2664502" cy="34765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0" name="文字方塊 39">
            <a:extLst>
              <a:ext uri="{FF2B5EF4-FFF2-40B4-BE49-F238E27FC236}">
                <a16:creationId xmlns:a16="http://schemas.microsoft.com/office/drawing/2014/main" id="{717ED3E0-A0BB-445B-B287-243E991D4FE9}"/>
              </a:ext>
            </a:extLst>
          </p:cNvPr>
          <p:cNvSpPr txBox="1"/>
          <p:nvPr/>
        </p:nvSpPr>
        <p:spPr>
          <a:xfrm>
            <a:off x="6866480" y="5096923"/>
            <a:ext cx="1953613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word embedding </a:t>
            </a:r>
            <a:endParaRPr lang="zh-TW" altLang="en-US" sz="2800" b="1" i="1" u="sng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5588C2F4-FEDF-4A71-A0BB-3DDE5BA76AF6}"/>
              </a:ext>
            </a:extLst>
          </p:cNvPr>
          <p:cNvSpPr txBox="1"/>
          <p:nvPr/>
        </p:nvSpPr>
        <p:spPr>
          <a:xfrm>
            <a:off x="216339" y="1609292"/>
            <a:ext cx="2743394" cy="95410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800" b="1" i="1" u="sng" dirty="0"/>
              <a:t>Contextualized word embedding </a:t>
            </a:r>
            <a:endParaRPr lang="zh-TW" altLang="en-US" sz="2800" b="1" i="1" u="sng" dirty="0"/>
          </a:p>
        </p:txBody>
      </p:sp>
    </p:spTree>
    <p:extLst>
      <p:ext uri="{BB962C8B-B14F-4D97-AF65-F5344CB8AC3E}">
        <p14:creationId xmlns:p14="http://schemas.microsoft.com/office/powerpoint/2010/main" val="318694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Multi-lingual BERT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55A02453-16CA-4C56-AAA0-1DE8BA5FED3D}"/>
              </a:ext>
            </a:extLst>
          </p:cNvPr>
          <p:cNvSpPr/>
          <p:nvPr/>
        </p:nvSpPr>
        <p:spPr>
          <a:xfrm>
            <a:off x="4915926" y="3096601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Multi-BERT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217A2E5B-32DE-4CC0-9E98-834966D36D06}"/>
              </a:ext>
            </a:extLst>
          </p:cNvPr>
          <p:cNvCxnSpPr>
            <a:cxnSpLocks/>
          </p:cNvCxnSpPr>
          <p:nvPr/>
        </p:nvCxnSpPr>
        <p:spPr>
          <a:xfrm flipV="1">
            <a:off x="5336848" y="4296423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9078604-5352-44FA-B43A-B561AA4FEBA6}"/>
              </a:ext>
            </a:extLst>
          </p:cNvPr>
          <p:cNvCxnSpPr>
            <a:cxnSpLocks/>
          </p:cNvCxnSpPr>
          <p:nvPr/>
        </p:nvCxnSpPr>
        <p:spPr>
          <a:xfrm flipV="1">
            <a:off x="6391065" y="4296423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FFD85C75-571A-410C-BFD4-793852FBF7B8}"/>
              </a:ext>
            </a:extLst>
          </p:cNvPr>
          <p:cNvCxnSpPr>
            <a:cxnSpLocks/>
          </p:cNvCxnSpPr>
          <p:nvPr/>
        </p:nvCxnSpPr>
        <p:spPr>
          <a:xfrm flipV="1">
            <a:off x="7411650" y="4296423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CCB4A96-5F0D-444A-888A-DE4286FE15AE}"/>
              </a:ext>
            </a:extLst>
          </p:cNvPr>
          <p:cNvCxnSpPr>
            <a:cxnSpLocks/>
          </p:cNvCxnSpPr>
          <p:nvPr/>
        </p:nvCxnSpPr>
        <p:spPr>
          <a:xfrm flipV="1">
            <a:off x="8465866" y="4296423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A9299C03-3FC9-4844-84E3-347EBEF16C11}"/>
              </a:ext>
            </a:extLst>
          </p:cNvPr>
          <p:cNvCxnSpPr>
            <a:cxnSpLocks/>
          </p:cNvCxnSpPr>
          <p:nvPr/>
        </p:nvCxnSpPr>
        <p:spPr>
          <a:xfrm flipV="1">
            <a:off x="5321927" y="2745085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6E4003D-F48C-4C6D-A8BD-76714F018845}"/>
              </a:ext>
            </a:extLst>
          </p:cNvPr>
          <p:cNvCxnSpPr>
            <a:cxnSpLocks/>
          </p:cNvCxnSpPr>
          <p:nvPr/>
        </p:nvCxnSpPr>
        <p:spPr>
          <a:xfrm flipV="1">
            <a:off x="6391065" y="2745085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87215BB-4B83-471A-8F2F-A7263B767F43}"/>
              </a:ext>
            </a:extLst>
          </p:cNvPr>
          <p:cNvCxnSpPr>
            <a:cxnSpLocks/>
          </p:cNvCxnSpPr>
          <p:nvPr/>
        </p:nvCxnSpPr>
        <p:spPr>
          <a:xfrm flipV="1">
            <a:off x="7413457" y="2745085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BFF2F5C2-7825-410A-802D-6C3C4F7F8F8A}"/>
              </a:ext>
            </a:extLst>
          </p:cNvPr>
          <p:cNvCxnSpPr>
            <a:cxnSpLocks/>
          </p:cNvCxnSpPr>
          <p:nvPr/>
        </p:nvCxnSpPr>
        <p:spPr>
          <a:xfrm flipV="1">
            <a:off x="8465866" y="2745085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21D10737-A0B0-4CCC-89A7-9BB5A8A82FCE}"/>
              </a:ext>
            </a:extLst>
          </p:cNvPr>
          <p:cNvSpPr/>
          <p:nvPr/>
        </p:nvSpPr>
        <p:spPr>
          <a:xfrm rot="5400000">
            <a:off x="4941783" y="2233603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D928BBF-BAF0-4EE1-AF2F-4BD34CB524A9}"/>
              </a:ext>
            </a:extLst>
          </p:cNvPr>
          <p:cNvSpPr/>
          <p:nvPr/>
        </p:nvSpPr>
        <p:spPr>
          <a:xfrm rot="5400000">
            <a:off x="6010921" y="2252949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9C3E0D1-8F56-454D-B3C8-F16D5243F87D}"/>
              </a:ext>
            </a:extLst>
          </p:cNvPr>
          <p:cNvSpPr/>
          <p:nvPr/>
        </p:nvSpPr>
        <p:spPr>
          <a:xfrm rot="5400000">
            <a:off x="7039616" y="2267337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A1D3D45-DD5D-4AC9-A5E7-F4BF2A75950A}"/>
              </a:ext>
            </a:extLst>
          </p:cNvPr>
          <p:cNvSpPr/>
          <p:nvPr/>
        </p:nvSpPr>
        <p:spPr>
          <a:xfrm rot="5400000">
            <a:off x="8078032" y="2267337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4825236" y="4768064"/>
            <a:ext cx="1023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深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879452" y="4762002"/>
            <a:ext cx="1023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度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6891007" y="4777414"/>
            <a:ext cx="1023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學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7677138" y="4788119"/>
            <a:ext cx="1511451" cy="476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習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519028" y="5779267"/>
            <a:ext cx="8362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 a BERT model by many different languages.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2" name="矩形: 圓角 3">
            <a:extLst>
              <a:ext uri="{FF2B5EF4-FFF2-40B4-BE49-F238E27FC236}">
                <a16:creationId xmlns:a16="http://schemas.microsoft.com/office/drawing/2014/main" id="{55A02453-16CA-4C56-AAA0-1DE8BA5FED3D}"/>
              </a:ext>
            </a:extLst>
          </p:cNvPr>
          <p:cNvSpPr/>
          <p:nvPr/>
        </p:nvSpPr>
        <p:spPr>
          <a:xfrm>
            <a:off x="481215" y="3071110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Multi-BERT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217A2E5B-32DE-4CC0-9E98-834966D36D06}"/>
              </a:ext>
            </a:extLst>
          </p:cNvPr>
          <p:cNvCxnSpPr>
            <a:cxnSpLocks/>
          </p:cNvCxnSpPr>
          <p:nvPr/>
        </p:nvCxnSpPr>
        <p:spPr>
          <a:xfrm flipV="1">
            <a:off x="902137" y="427093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9078604-5352-44FA-B43A-B561AA4FEBA6}"/>
              </a:ext>
            </a:extLst>
          </p:cNvPr>
          <p:cNvCxnSpPr>
            <a:cxnSpLocks/>
          </p:cNvCxnSpPr>
          <p:nvPr/>
        </p:nvCxnSpPr>
        <p:spPr>
          <a:xfrm flipV="1">
            <a:off x="1956354" y="427093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FFD85C75-571A-410C-BFD4-793852FBF7B8}"/>
              </a:ext>
            </a:extLst>
          </p:cNvPr>
          <p:cNvCxnSpPr>
            <a:cxnSpLocks/>
          </p:cNvCxnSpPr>
          <p:nvPr/>
        </p:nvCxnSpPr>
        <p:spPr>
          <a:xfrm flipV="1">
            <a:off x="2976939" y="427093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CCB4A96-5F0D-444A-888A-DE4286FE15AE}"/>
              </a:ext>
            </a:extLst>
          </p:cNvPr>
          <p:cNvCxnSpPr>
            <a:cxnSpLocks/>
          </p:cNvCxnSpPr>
          <p:nvPr/>
        </p:nvCxnSpPr>
        <p:spPr>
          <a:xfrm flipV="1">
            <a:off x="4031155" y="427093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9299C03-3FC9-4844-84E3-347EBEF16C11}"/>
              </a:ext>
            </a:extLst>
          </p:cNvPr>
          <p:cNvCxnSpPr>
            <a:cxnSpLocks/>
          </p:cNvCxnSpPr>
          <p:nvPr/>
        </p:nvCxnSpPr>
        <p:spPr>
          <a:xfrm flipV="1">
            <a:off x="887216" y="271959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6E4003D-F48C-4C6D-A8BD-76714F018845}"/>
              </a:ext>
            </a:extLst>
          </p:cNvPr>
          <p:cNvCxnSpPr>
            <a:cxnSpLocks/>
          </p:cNvCxnSpPr>
          <p:nvPr/>
        </p:nvCxnSpPr>
        <p:spPr>
          <a:xfrm flipV="1">
            <a:off x="1956354" y="271959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87215BB-4B83-471A-8F2F-A7263B767F43}"/>
              </a:ext>
            </a:extLst>
          </p:cNvPr>
          <p:cNvCxnSpPr>
            <a:cxnSpLocks/>
          </p:cNvCxnSpPr>
          <p:nvPr/>
        </p:nvCxnSpPr>
        <p:spPr>
          <a:xfrm flipV="1">
            <a:off x="2978746" y="271959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BFF2F5C2-7825-410A-802D-6C3C4F7F8F8A}"/>
              </a:ext>
            </a:extLst>
          </p:cNvPr>
          <p:cNvCxnSpPr>
            <a:cxnSpLocks/>
          </p:cNvCxnSpPr>
          <p:nvPr/>
        </p:nvCxnSpPr>
        <p:spPr>
          <a:xfrm flipV="1">
            <a:off x="4031155" y="271959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21D10737-A0B0-4CCC-89A7-9BB5A8A82FCE}"/>
              </a:ext>
            </a:extLst>
          </p:cNvPr>
          <p:cNvSpPr/>
          <p:nvPr/>
        </p:nvSpPr>
        <p:spPr>
          <a:xfrm rot="5400000">
            <a:off x="507072" y="2208112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D928BBF-BAF0-4EE1-AF2F-4BD34CB524A9}"/>
              </a:ext>
            </a:extLst>
          </p:cNvPr>
          <p:cNvSpPr/>
          <p:nvPr/>
        </p:nvSpPr>
        <p:spPr>
          <a:xfrm rot="5400000">
            <a:off x="1576210" y="2227458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9C3E0D1-8F56-454D-B3C8-F16D5243F87D}"/>
              </a:ext>
            </a:extLst>
          </p:cNvPr>
          <p:cNvSpPr/>
          <p:nvPr/>
        </p:nvSpPr>
        <p:spPr>
          <a:xfrm rot="5400000">
            <a:off x="2604905" y="2241846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3A1D3D45-DD5D-4AC9-A5E7-F4BF2A75950A}"/>
              </a:ext>
            </a:extLst>
          </p:cNvPr>
          <p:cNvSpPr/>
          <p:nvPr/>
        </p:nvSpPr>
        <p:spPr>
          <a:xfrm rot="5400000">
            <a:off x="3643321" y="2241846"/>
            <a:ext cx="760287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390525" y="4742573"/>
            <a:ext cx="1023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high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1444741" y="4736511"/>
            <a:ext cx="1023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est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2399145" y="4751923"/>
            <a:ext cx="11372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moun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8" name="文字方塊 37"/>
          <p:cNvSpPr txBox="1"/>
          <p:nvPr/>
        </p:nvSpPr>
        <p:spPr>
          <a:xfrm>
            <a:off x="3242427" y="4762628"/>
            <a:ext cx="1511451" cy="476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tain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9" name="圓角矩形 38"/>
          <p:cNvSpPr/>
          <p:nvPr/>
        </p:nvSpPr>
        <p:spPr>
          <a:xfrm>
            <a:off x="5876450" y="4727325"/>
            <a:ext cx="938415" cy="599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Mask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2511813" y="4710767"/>
            <a:ext cx="938415" cy="599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Mask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014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2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ãBERT pngãçåçæå°çµæ">
            <a:extLst>
              <a:ext uri="{FF2B5EF4-FFF2-40B4-BE49-F238E27FC236}">
                <a16:creationId xmlns:a16="http://schemas.microsoft.com/office/drawing/2014/main" id="{DD1B7900-9E93-44BF-A471-B75C7730C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569" y="2482382"/>
            <a:ext cx="2175953" cy="3621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B02FC48-E03C-4D83-81D3-AEAD3EFB3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Zero-shot Reading Comprehension</a:t>
            </a:r>
            <a:endParaRPr lang="zh-TW" altLang="en-US" sz="40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210BA8A-E018-4406-A62A-97629E1948E0}"/>
              </a:ext>
            </a:extLst>
          </p:cNvPr>
          <p:cNvSpPr txBox="1"/>
          <p:nvPr/>
        </p:nvSpPr>
        <p:spPr>
          <a:xfrm>
            <a:off x="1018487" y="1658726"/>
            <a:ext cx="76288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Training on the sentences of 104 languages 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09F8163F-2123-4FEF-9A7E-0676228D93F6}"/>
              </a:ext>
            </a:extLst>
          </p:cNvPr>
          <p:cNvSpPr/>
          <p:nvPr/>
        </p:nvSpPr>
        <p:spPr>
          <a:xfrm>
            <a:off x="4343196" y="2171622"/>
            <a:ext cx="754785" cy="3998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箭號: 向下 38">
            <a:extLst>
              <a:ext uri="{FF2B5EF4-FFF2-40B4-BE49-F238E27FC236}">
                <a16:creationId xmlns:a16="http://schemas.microsoft.com/office/drawing/2014/main" id="{0F06FB74-F371-4156-B4BF-20E77FD8CADD}"/>
              </a:ext>
            </a:extLst>
          </p:cNvPr>
          <p:cNvSpPr/>
          <p:nvPr/>
        </p:nvSpPr>
        <p:spPr>
          <a:xfrm rot="16200000">
            <a:off x="3530112" y="4022596"/>
            <a:ext cx="754785" cy="3998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箭號: 向下 39">
            <a:extLst>
              <a:ext uri="{FF2B5EF4-FFF2-40B4-BE49-F238E27FC236}">
                <a16:creationId xmlns:a16="http://schemas.microsoft.com/office/drawing/2014/main" id="{F1E81574-025D-496E-8440-E591D2B6233D}"/>
              </a:ext>
            </a:extLst>
          </p:cNvPr>
          <p:cNvSpPr/>
          <p:nvPr/>
        </p:nvSpPr>
        <p:spPr>
          <a:xfrm rot="16200000">
            <a:off x="5394780" y="4079375"/>
            <a:ext cx="754785" cy="39987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798CD4-E695-49AD-9078-F7AADEE094B1}"/>
              </a:ext>
            </a:extLst>
          </p:cNvPr>
          <p:cNvSpPr/>
          <p:nvPr/>
        </p:nvSpPr>
        <p:spPr>
          <a:xfrm>
            <a:off x="3966706" y="6058466"/>
            <a:ext cx="18562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Multi-BERT</a:t>
            </a:r>
            <a:endParaRPr kumimoji="0" lang="zh-TW" altLang="en-US" sz="2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2" name="矩形: 摺角紙張 11">
            <a:extLst>
              <a:ext uri="{FF2B5EF4-FFF2-40B4-BE49-F238E27FC236}">
                <a16:creationId xmlns:a16="http://schemas.microsoft.com/office/drawing/2014/main" id="{36D096D9-A069-4F5B-A44C-57C712D7CF96}"/>
              </a:ext>
            </a:extLst>
          </p:cNvPr>
          <p:cNvSpPr/>
          <p:nvPr/>
        </p:nvSpPr>
        <p:spPr>
          <a:xfrm>
            <a:off x="740667" y="2484571"/>
            <a:ext cx="1190846" cy="1297172"/>
          </a:xfrm>
          <a:prstGeom prst="foldedCorne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Doc1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Query1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Ans1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1" name="矩形: 摺角紙張 80">
            <a:extLst>
              <a:ext uri="{FF2B5EF4-FFF2-40B4-BE49-F238E27FC236}">
                <a16:creationId xmlns:a16="http://schemas.microsoft.com/office/drawing/2014/main" id="{0202A0FB-BF36-4868-AC40-5A576043E3E0}"/>
              </a:ext>
            </a:extLst>
          </p:cNvPr>
          <p:cNvSpPr/>
          <p:nvPr/>
        </p:nvSpPr>
        <p:spPr>
          <a:xfrm>
            <a:off x="2222137" y="2475753"/>
            <a:ext cx="1190846" cy="1297172"/>
          </a:xfrm>
          <a:prstGeom prst="foldedCorne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Doc2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Query2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Ans2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2" name="矩形: 摺角紙張 81">
            <a:extLst>
              <a:ext uri="{FF2B5EF4-FFF2-40B4-BE49-F238E27FC236}">
                <a16:creationId xmlns:a16="http://schemas.microsoft.com/office/drawing/2014/main" id="{F31360BB-55DC-41EE-B904-4BAA272D3629}"/>
              </a:ext>
            </a:extLst>
          </p:cNvPr>
          <p:cNvSpPr/>
          <p:nvPr/>
        </p:nvSpPr>
        <p:spPr>
          <a:xfrm>
            <a:off x="1538128" y="3299304"/>
            <a:ext cx="1190846" cy="1297172"/>
          </a:xfrm>
          <a:prstGeom prst="foldedCorne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Doc3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Query3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Ans3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3" name="矩形: 摺角紙張 82">
            <a:extLst>
              <a:ext uri="{FF2B5EF4-FFF2-40B4-BE49-F238E27FC236}">
                <a16:creationId xmlns:a16="http://schemas.microsoft.com/office/drawing/2014/main" id="{5B821C8F-B23A-4C78-8CC8-B5449D64804D}"/>
              </a:ext>
            </a:extLst>
          </p:cNvPr>
          <p:cNvSpPr/>
          <p:nvPr/>
        </p:nvSpPr>
        <p:spPr>
          <a:xfrm>
            <a:off x="740667" y="4165800"/>
            <a:ext cx="1190846" cy="1297172"/>
          </a:xfrm>
          <a:prstGeom prst="foldedCorne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Doc4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Query4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Ans4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4" name="矩形: 摺角紙張 83">
            <a:extLst>
              <a:ext uri="{FF2B5EF4-FFF2-40B4-BE49-F238E27FC236}">
                <a16:creationId xmlns:a16="http://schemas.microsoft.com/office/drawing/2014/main" id="{2FB9725A-EC09-40C8-8E74-9872683AABB5}"/>
              </a:ext>
            </a:extLst>
          </p:cNvPr>
          <p:cNvSpPr/>
          <p:nvPr/>
        </p:nvSpPr>
        <p:spPr>
          <a:xfrm>
            <a:off x="2242772" y="4165800"/>
            <a:ext cx="1190846" cy="1297172"/>
          </a:xfrm>
          <a:prstGeom prst="foldedCorner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Doc5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Query5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Ans5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5" name="矩形: 摺角紙張 84">
            <a:extLst>
              <a:ext uri="{FF2B5EF4-FFF2-40B4-BE49-F238E27FC236}">
                <a16:creationId xmlns:a16="http://schemas.microsoft.com/office/drawing/2014/main" id="{33C55BAF-A685-4988-9191-6797B30D3379}"/>
              </a:ext>
            </a:extLst>
          </p:cNvPr>
          <p:cNvSpPr/>
          <p:nvPr/>
        </p:nvSpPr>
        <p:spPr>
          <a:xfrm>
            <a:off x="6184349" y="2552867"/>
            <a:ext cx="1190846" cy="1297172"/>
          </a:xfrm>
          <a:prstGeom prst="foldedCorner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Doc1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Query1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7" name="矩形: 摺角紙張 86">
            <a:extLst>
              <a:ext uri="{FF2B5EF4-FFF2-40B4-BE49-F238E27FC236}">
                <a16:creationId xmlns:a16="http://schemas.microsoft.com/office/drawing/2014/main" id="{FD60420E-9D58-4433-83B7-50E877C78203}"/>
              </a:ext>
            </a:extLst>
          </p:cNvPr>
          <p:cNvSpPr/>
          <p:nvPr/>
        </p:nvSpPr>
        <p:spPr>
          <a:xfrm>
            <a:off x="6981810" y="3367600"/>
            <a:ext cx="1190846" cy="1297172"/>
          </a:xfrm>
          <a:prstGeom prst="foldedCorner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Doc3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Query3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8" name="矩形: 摺角紙張 87">
            <a:extLst>
              <a:ext uri="{FF2B5EF4-FFF2-40B4-BE49-F238E27FC236}">
                <a16:creationId xmlns:a16="http://schemas.microsoft.com/office/drawing/2014/main" id="{66170D0D-4AFC-4E6A-A831-CBF6CF407A85}"/>
              </a:ext>
            </a:extLst>
          </p:cNvPr>
          <p:cNvSpPr/>
          <p:nvPr/>
        </p:nvSpPr>
        <p:spPr>
          <a:xfrm>
            <a:off x="6184349" y="4234096"/>
            <a:ext cx="1190846" cy="1297172"/>
          </a:xfrm>
          <a:prstGeom prst="foldedCorner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Doc2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Query2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?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6A3C6CE-EAE0-44BB-BD72-E1132D60AB8E}"/>
              </a:ext>
            </a:extLst>
          </p:cNvPr>
          <p:cNvSpPr txBox="1"/>
          <p:nvPr/>
        </p:nvSpPr>
        <p:spPr>
          <a:xfrm>
            <a:off x="570116" y="5533334"/>
            <a:ext cx="31374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Train on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English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QA training examples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411442E9-D322-4C22-943B-FC210EA79D41}"/>
              </a:ext>
            </a:extLst>
          </p:cNvPr>
          <p:cNvSpPr txBox="1"/>
          <p:nvPr/>
        </p:nvSpPr>
        <p:spPr>
          <a:xfrm>
            <a:off x="5972108" y="5588816"/>
            <a:ext cx="24593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Test on </a:t>
            </a: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Chinese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QA test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225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12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7" grpId="0" animBg="1"/>
      <p:bldP spid="88" grpId="0" animBg="1"/>
      <p:bldP spid="13" grpId="0"/>
      <p:bldP spid="9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97474A-DD53-49CF-979D-604333C2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Zero-shot Reading Comprehension</a:t>
            </a:r>
            <a:endParaRPr lang="zh-TW" altLang="en-US" sz="40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73CC3-554B-44C8-AC7F-945AF4D4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English: </a:t>
            </a:r>
            <a:r>
              <a:rPr lang="en-US" altLang="zh-TW" dirty="0" err="1"/>
              <a:t>SQuAD</a:t>
            </a:r>
            <a:r>
              <a:rPr lang="en-US" altLang="zh-TW" dirty="0"/>
              <a:t>, Chinese: DRCD</a:t>
            </a:r>
            <a:endParaRPr lang="zh-TW" altLang="en-US" dirty="0"/>
          </a:p>
        </p:txBody>
      </p:sp>
      <p:sp>
        <p:nvSpPr>
          <p:cNvPr id="4" name="Google Shape;78;p15">
            <a:extLst>
              <a:ext uri="{FF2B5EF4-FFF2-40B4-BE49-F238E27FC236}">
                <a16:creationId xmlns:a16="http://schemas.microsoft.com/office/drawing/2014/main" id="{2911A205-09C0-4BC0-BA03-D5014BE808C9}"/>
              </a:ext>
            </a:extLst>
          </p:cNvPr>
          <p:cNvSpPr txBox="1">
            <a:spLocks/>
          </p:cNvSpPr>
          <p:nvPr/>
        </p:nvSpPr>
        <p:spPr>
          <a:xfrm>
            <a:off x="621348" y="3135088"/>
            <a:ext cx="8520600" cy="2886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Google Shape;81;p15">
            <a:extLst>
              <a:ext uri="{FF2B5EF4-FFF2-40B4-BE49-F238E27FC236}">
                <a16:creationId xmlns:a16="http://schemas.microsoft.com/office/drawing/2014/main" id="{FE1DCF0D-D949-4210-A1C8-1646BD4B8288}"/>
              </a:ext>
            </a:extLst>
          </p:cNvPr>
          <p:cNvSpPr/>
          <p:nvPr/>
        </p:nvSpPr>
        <p:spPr>
          <a:xfrm>
            <a:off x="3202303" y="3450855"/>
            <a:ext cx="172800" cy="19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35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7F48BBD-51A5-434A-B380-B9FD3A4C0EAC}"/>
              </a:ext>
            </a:extLst>
          </p:cNvPr>
          <p:cNvSpPr/>
          <p:nvPr/>
        </p:nvSpPr>
        <p:spPr>
          <a:xfrm>
            <a:off x="2773785" y="5297570"/>
            <a:ext cx="60548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10751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 Medium"/>
                <a:ea typeface="新細明體" panose="02020500000000000000" pitchFamily="18" charset="-120"/>
                <a:cs typeface="+mn-cs"/>
                <a:sym typeface="Helvetica Neue Medium"/>
              </a:rPr>
              <a:t>F1 score of Human performance is 93.30%</a:t>
            </a:r>
            <a:endParaRPr kumimoji="0" lang="zh-TW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新細明體" panose="02020500000000000000" pitchFamily="18" charset="-120"/>
              <a:cs typeface="+mn-cs"/>
              <a:sym typeface="Helvetica Neue Medium"/>
            </a:endParaRPr>
          </a:p>
        </p:txBody>
      </p:sp>
      <p:graphicFrame>
        <p:nvGraphicFramePr>
          <p:cNvPr id="9" name="表格 10">
            <a:extLst>
              <a:ext uri="{FF2B5EF4-FFF2-40B4-BE49-F238E27FC236}">
                <a16:creationId xmlns:a16="http://schemas.microsoft.com/office/drawing/2014/main" id="{EEE1995B-6FBF-4053-8542-A5E5C9EDB0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7777810"/>
              </p:ext>
            </p:extLst>
          </p:nvPr>
        </p:nvGraphicFramePr>
        <p:xfrm>
          <a:off x="384978" y="2469436"/>
          <a:ext cx="8374044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1834">
                  <a:extLst>
                    <a:ext uri="{9D8B030D-6E8A-4147-A177-3AD203B41FA5}">
                      <a16:colId xmlns:a16="http://schemas.microsoft.com/office/drawing/2014/main" val="3611860234"/>
                    </a:ext>
                  </a:extLst>
                </a:gridCol>
                <a:gridCol w="1604513">
                  <a:extLst>
                    <a:ext uri="{9D8B030D-6E8A-4147-A177-3AD203B41FA5}">
                      <a16:colId xmlns:a16="http://schemas.microsoft.com/office/drawing/2014/main" val="1905006147"/>
                    </a:ext>
                  </a:extLst>
                </a:gridCol>
                <a:gridCol w="2449902">
                  <a:extLst>
                    <a:ext uri="{9D8B030D-6E8A-4147-A177-3AD203B41FA5}">
                      <a16:colId xmlns:a16="http://schemas.microsoft.com/office/drawing/2014/main" val="3304900651"/>
                    </a:ext>
                  </a:extLst>
                </a:gridCol>
                <a:gridCol w="1311215">
                  <a:extLst>
                    <a:ext uri="{9D8B030D-6E8A-4147-A177-3AD203B41FA5}">
                      <a16:colId xmlns:a16="http://schemas.microsoft.com/office/drawing/2014/main" val="1550049080"/>
                    </a:ext>
                  </a:extLst>
                </a:gridCol>
                <a:gridCol w="1069676">
                  <a:extLst>
                    <a:ext uri="{9D8B030D-6E8A-4147-A177-3AD203B41FA5}">
                      <a16:colId xmlns:a16="http://schemas.microsoft.com/office/drawing/2014/main" val="3999281341"/>
                    </a:ext>
                  </a:extLst>
                </a:gridCol>
                <a:gridCol w="916904">
                  <a:extLst>
                    <a:ext uri="{9D8B030D-6E8A-4147-A177-3AD203B41FA5}">
                      <a16:colId xmlns:a16="http://schemas.microsoft.com/office/drawing/2014/main" val="228581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Model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Pre-train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Fine-tune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Test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EM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F1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81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err="1"/>
                        <a:t>QANet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none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Chinese</a:t>
                      </a:r>
                      <a:endParaRPr lang="zh-TW" altLang="en-US" sz="2400" dirty="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Chinese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66.1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78.1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821720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BERT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Chinese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Chinese</a:t>
                      </a:r>
                      <a:endParaRPr lang="zh-TW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82.0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89.1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5414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104 languages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Chinese</a:t>
                      </a:r>
                      <a:endParaRPr lang="zh-TW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81.2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88.7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9793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24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English</a:t>
                      </a:r>
                      <a:endParaRPr lang="zh-TW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63.3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78.8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838285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Chinese + English</a:t>
                      </a:r>
                      <a:endParaRPr lang="zh-TW" altLang="en-US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82.6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90.1</a:t>
                      </a:r>
                      <a:endParaRPr lang="zh-TW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857186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4861884" y="6070116"/>
            <a:ext cx="38275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This work is done by </a:t>
            </a:r>
            <a:r>
              <a:rPr kumimoji="0" lang="zh-TW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劉記良、許宗嫄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B0E26E6-E91B-4DF3-9E53-8E93A793C765}"/>
              </a:ext>
            </a:extLst>
          </p:cNvPr>
          <p:cNvSpPr txBox="1"/>
          <p:nvPr/>
        </p:nvSpPr>
        <p:spPr>
          <a:xfrm>
            <a:off x="5009034" y="6323425"/>
            <a:ext cx="3680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TW" altLang="en-US" dirty="0"/>
              <a:t>https://arxiv.org/abs/1909.09587</a:t>
            </a:r>
          </a:p>
        </p:txBody>
      </p:sp>
    </p:spTree>
    <p:extLst>
      <p:ext uri="{BB962C8B-B14F-4D97-AF65-F5344CB8AC3E}">
        <p14:creationId xmlns:p14="http://schemas.microsoft.com/office/powerpoint/2010/main" val="2193525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443ED-46F7-450C-8160-65F784270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Next Sentence Prediction 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16D981A-929A-4C94-A420-18F7BC894E99}"/>
              </a:ext>
            </a:extLst>
          </p:cNvPr>
          <p:cNvSpPr/>
          <p:nvPr/>
        </p:nvSpPr>
        <p:spPr>
          <a:xfrm>
            <a:off x="1251769" y="4368577"/>
            <a:ext cx="5132439" cy="1072462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BERT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FCD9C3B4-5077-41C8-8134-E60DC79ABA5E}"/>
              </a:ext>
            </a:extLst>
          </p:cNvPr>
          <p:cNvCxnSpPr>
            <a:cxnSpLocks/>
          </p:cNvCxnSpPr>
          <p:nvPr/>
        </p:nvCxnSpPr>
        <p:spPr>
          <a:xfrm flipV="1">
            <a:off x="2345439" y="5487756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4C6BAFD7-939A-405E-A96F-1EAADCEAB0BB}"/>
              </a:ext>
            </a:extLst>
          </p:cNvPr>
          <p:cNvCxnSpPr>
            <a:cxnSpLocks/>
          </p:cNvCxnSpPr>
          <p:nvPr/>
        </p:nvCxnSpPr>
        <p:spPr>
          <a:xfrm flipV="1">
            <a:off x="3056954" y="5473369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2AF4642F-2072-4587-92C7-0D17767545BD}"/>
              </a:ext>
            </a:extLst>
          </p:cNvPr>
          <p:cNvSpPr txBox="1"/>
          <p:nvPr/>
        </p:nvSpPr>
        <p:spPr>
          <a:xfrm>
            <a:off x="3274010" y="5770773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SEP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]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5271C3CF-64B7-47C1-B321-CCF1E660A45B}"/>
              </a:ext>
            </a:extLst>
          </p:cNvPr>
          <p:cNvCxnSpPr>
            <a:cxnSpLocks/>
          </p:cNvCxnSpPr>
          <p:nvPr/>
        </p:nvCxnSpPr>
        <p:spPr>
          <a:xfrm flipV="1">
            <a:off x="3790119" y="5473369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380BC783-E586-4A21-BC9B-71E17E007279}"/>
              </a:ext>
            </a:extLst>
          </p:cNvPr>
          <p:cNvCxnSpPr>
            <a:cxnSpLocks/>
          </p:cNvCxnSpPr>
          <p:nvPr/>
        </p:nvCxnSpPr>
        <p:spPr>
          <a:xfrm flipV="1">
            <a:off x="1640734" y="401706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E02DAEF-0084-4990-B0E1-752AA81FA58D}"/>
              </a:ext>
            </a:extLst>
          </p:cNvPr>
          <p:cNvSpPr txBox="1"/>
          <p:nvPr/>
        </p:nvSpPr>
        <p:spPr>
          <a:xfrm>
            <a:off x="2391007" y="2309002"/>
            <a:ext cx="16868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Yes/No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(</a:t>
            </a:r>
            <a:r>
              <a:rPr lang="zh-CN" altLang="en-US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句子是否相接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E5275B6B-89EF-4E63-8CB3-E447D1615764}"/>
              </a:ext>
            </a:extLst>
          </p:cNvPr>
          <p:cNvCxnSpPr>
            <a:cxnSpLocks/>
          </p:cNvCxnSpPr>
          <p:nvPr/>
        </p:nvCxnSpPr>
        <p:spPr>
          <a:xfrm flipV="1">
            <a:off x="1640735" y="5473369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A386E1F-5961-4688-BB60-33F1FF69B079}"/>
              </a:ext>
            </a:extLst>
          </p:cNvPr>
          <p:cNvSpPr txBox="1"/>
          <p:nvPr/>
        </p:nvSpPr>
        <p:spPr>
          <a:xfrm>
            <a:off x="1116627" y="5731929"/>
            <a:ext cx="1048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[</a:t>
            </a: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CLS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]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416FDA9D-6017-4E5C-BE54-C25DE2692F2E}"/>
              </a:ext>
            </a:extLst>
          </p:cNvPr>
          <p:cNvCxnSpPr>
            <a:cxnSpLocks/>
          </p:cNvCxnSpPr>
          <p:nvPr/>
        </p:nvCxnSpPr>
        <p:spPr>
          <a:xfrm flipV="1">
            <a:off x="4603724" y="547984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A1DC72B-1D27-483C-BC11-024FC2C74DD3}"/>
              </a:ext>
            </a:extLst>
          </p:cNvPr>
          <p:cNvCxnSpPr>
            <a:cxnSpLocks/>
          </p:cNvCxnSpPr>
          <p:nvPr/>
        </p:nvCxnSpPr>
        <p:spPr>
          <a:xfrm flipV="1">
            <a:off x="5315239" y="5465455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57F5BA0D-341B-4513-8381-56D0596DC8E2}"/>
              </a:ext>
            </a:extLst>
          </p:cNvPr>
          <p:cNvCxnSpPr>
            <a:cxnSpLocks/>
          </p:cNvCxnSpPr>
          <p:nvPr/>
        </p:nvCxnSpPr>
        <p:spPr>
          <a:xfrm flipV="1">
            <a:off x="6048404" y="5465455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E4D1963F-E46F-432A-A1E6-B07C4B08B166}"/>
              </a:ext>
            </a:extLst>
          </p:cNvPr>
          <p:cNvSpPr/>
          <p:nvPr/>
        </p:nvSpPr>
        <p:spPr>
          <a:xfrm>
            <a:off x="1545413" y="3343264"/>
            <a:ext cx="197621" cy="616657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996A9BA-2DC8-45C8-AC5C-C29C1530FD20}"/>
              </a:ext>
            </a:extLst>
          </p:cNvPr>
          <p:cNvCxnSpPr>
            <a:cxnSpLocks/>
          </p:cNvCxnSpPr>
          <p:nvPr/>
        </p:nvCxnSpPr>
        <p:spPr>
          <a:xfrm flipH="1" flipV="1">
            <a:off x="1646634" y="2961193"/>
            <a:ext cx="0" cy="3364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DB18C65B-BC1A-4706-9731-B8BC73E4CA45}"/>
              </a:ext>
            </a:extLst>
          </p:cNvPr>
          <p:cNvCxnSpPr/>
          <p:nvPr/>
        </p:nvCxnSpPr>
        <p:spPr>
          <a:xfrm>
            <a:off x="2265187" y="2536452"/>
            <a:ext cx="46200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2B0B5A75-1017-43B8-9FCA-B3E26B667CCC}"/>
              </a:ext>
            </a:extLst>
          </p:cNvPr>
          <p:cNvSpPr/>
          <p:nvPr/>
        </p:nvSpPr>
        <p:spPr>
          <a:xfrm>
            <a:off x="1035206" y="2131464"/>
            <a:ext cx="1194719" cy="77187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Linear</a:t>
            </a:r>
            <a:endParaRPr lang="zh-TW" altLang="en-US" sz="24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E972DC4-451C-4BD4-BBB4-B4758BCE9EF0}"/>
              </a:ext>
            </a:extLst>
          </p:cNvPr>
          <p:cNvSpPr/>
          <p:nvPr/>
        </p:nvSpPr>
        <p:spPr>
          <a:xfrm>
            <a:off x="4284840" y="2034267"/>
            <a:ext cx="453531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Robustly optimized BERT approach (</a:t>
            </a:r>
            <a:r>
              <a:rPr kumimoji="0" lang="en-US" altLang="zh-TW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RoBERTa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2" name="群組 51">
            <a:extLst>
              <a:ext uri="{FF2B5EF4-FFF2-40B4-BE49-F238E27FC236}">
                <a16:creationId xmlns:a16="http://schemas.microsoft.com/office/drawing/2014/main" id="{CC5025CC-EA64-40A9-BC6B-63C6914F4ACB}"/>
              </a:ext>
            </a:extLst>
          </p:cNvPr>
          <p:cNvGrpSpPr/>
          <p:nvPr/>
        </p:nvGrpSpPr>
        <p:grpSpPr>
          <a:xfrm>
            <a:off x="1866900" y="5754945"/>
            <a:ext cx="1770000" cy="915415"/>
            <a:chOff x="1866900" y="5754945"/>
            <a:chExt cx="1770000" cy="915415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43DD848-4953-4E4D-BBBB-4010B70F94DF}"/>
                </a:ext>
              </a:extLst>
            </p:cNvPr>
            <p:cNvSpPr/>
            <p:nvPr/>
          </p:nvSpPr>
          <p:spPr>
            <a:xfrm>
              <a:off x="2096802" y="5778365"/>
              <a:ext cx="1242156" cy="4489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8F32C58-1F68-45F5-B7FB-EF8F47097FFB}"/>
                </a:ext>
              </a:extLst>
            </p:cNvPr>
            <p:cNvSpPr txBox="1"/>
            <p:nvPr/>
          </p:nvSpPr>
          <p:spPr>
            <a:xfrm>
              <a:off x="1866900" y="5754945"/>
              <a:ext cx="1048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w</a:t>
              </a:r>
              <a:r>
                <a:rPr kumimoji="0" lang="en-US" altLang="zh-TW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1</a:t>
              </a:r>
              <a:endParaRPr kumimoji="0" lang="zh-TW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877B164-2C35-4433-B4AB-392EDBAC085F}"/>
                </a:ext>
              </a:extLst>
            </p:cNvPr>
            <p:cNvSpPr txBox="1"/>
            <p:nvPr/>
          </p:nvSpPr>
          <p:spPr>
            <a:xfrm>
              <a:off x="2588685" y="5762859"/>
              <a:ext cx="1048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w</a:t>
              </a:r>
              <a:r>
                <a:rPr kumimoji="0" lang="en-US" altLang="zh-TW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2</a:t>
              </a:r>
              <a:endParaRPr kumimoji="0" lang="zh-TW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9327A520-E708-46E6-8533-EF30DAF46297}"/>
                </a:ext>
              </a:extLst>
            </p:cNvPr>
            <p:cNvSpPr txBox="1"/>
            <p:nvPr/>
          </p:nvSpPr>
          <p:spPr>
            <a:xfrm>
              <a:off x="1904150" y="6208695"/>
              <a:ext cx="1646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Sentence 1</a:t>
              </a:r>
              <a:endParaRPr lang="zh-TW" altLang="en-US" sz="2400" dirty="0"/>
            </a:p>
          </p:txBody>
        </p:sp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E5258E30-28EB-4AAC-955E-A99096923768}"/>
              </a:ext>
            </a:extLst>
          </p:cNvPr>
          <p:cNvGrpSpPr/>
          <p:nvPr/>
        </p:nvGrpSpPr>
        <p:grpSpPr>
          <a:xfrm>
            <a:off x="4125185" y="5747030"/>
            <a:ext cx="2480738" cy="920109"/>
            <a:chOff x="4125185" y="5747030"/>
            <a:chExt cx="2480738" cy="920109"/>
          </a:xfrm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9D1E13B5-2640-4D57-9B14-DFDF238F1C00}"/>
                </a:ext>
              </a:extLst>
            </p:cNvPr>
            <p:cNvSpPr/>
            <p:nvPr/>
          </p:nvSpPr>
          <p:spPr>
            <a:xfrm>
              <a:off x="4318932" y="5820329"/>
              <a:ext cx="2065275" cy="39609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113517C-C4A0-4CFA-995C-480EE3EEC2CC}"/>
                </a:ext>
              </a:extLst>
            </p:cNvPr>
            <p:cNvSpPr txBox="1"/>
            <p:nvPr/>
          </p:nvSpPr>
          <p:spPr>
            <a:xfrm>
              <a:off x="4125185" y="5747031"/>
              <a:ext cx="1048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w</a:t>
              </a:r>
              <a:r>
                <a:rPr kumimoji="0" lang="en-US" altLang="zh-TW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3</a:t>
              </a:r>
              <a:endParaRPr kumimoji="0" lang="zh-TW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67771F3-C076-4F2A-89DE-4DBF0C59A65D}"/>
                </a:ext>
              </a:extLst>
            </p:cNvPr>
            <p:cNvSpPr txBox="1"/>
            <p:nvPr/>
          </p:nvSpPr>
          <p:spPr>
            <a:xfrm>
              <a:off x="4846970" y="5754945"/>
              <a:ext cx="1048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w</a:t>
              </a:r>
              <a:r>
                <a:rPr kumimoji="0" lang="en-US" altLang="zh-TW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4</a:t>
              </a:r>
              <a:endParaRPr kumimoji="0" lang="zh-TW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C4B3939-DE93-4C66-957D-AA32BE78D1C2}"/>
                </a:ext>
              </a:extLst>
            </p:cNvPr>
            <p:cNvSpPr txBox="1"/>
            <p:nvPr/>
          </p:nvSpPr>
          <p:spPr>
            <a:xfrm>
              <a:off x="5557708" y="5747030"/>
              <a:ext cx="10482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w</a:t>
              </a:r>
              <a:r>
                <a:rPr kumimoji="0" lang="en-US" altLang="zh-TW" sz="2400" b="0" i="0" u="none" strike="noStrike" kern="120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5</a:t>
              </a:r>
              <a:endParaRPr kumimoji="0" lang="zh-TW" alt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19A092E0-2C1F-4E56-A47B-E45F26DEB0DB}"/>
                </a:ext>
              </a:extLst>
            </p:cNvPr>
            <p:cNvSpPr txBox="1"/>
            <p:nvPr/>
          </p:nvSpPr>
          <p:spPr>
            <a:xfrm>
              <a:off x="4489977" y="6205474"/>
              <a:ext cx="1646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Sentence 2</a:t>
              </a:r>
              <a:endParaRPr lang="zh-TW" altLang="en-US" sz="2400" dirty="0"/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34ABFD1A-FAB0-4BFB-8CCE-3F6C71487CEA}"/>
              </a:ext>
            </a:extLst>
          </p:cNvPr>
          <p:cNvSpPr txBox="1"/>
          <p:nvPr/>
        </p:nvSpPr>
        <p:spPr>
          <a:xfrm>
            <a:off x="3925196" y="1537572"/>
            <a:ext cx="48949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This approach is not helpful.</a:t>
            </a:r>
            <a:endParaRPr lang="zh-TW" altLang="en-US" sz="2400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0E68EF4-2F36-41A4-BA3B-11203C1E8934}"/>
              </a:ext>
            </a:extLst>
          </p:cNvPr>
          <p:cNvSpPr txBox="1"/>
          <p:nvPr/>
        </p:nvSpPr>
        <p:spPr>
          <a:xfrm>
            <a:off x="5704685" y="246426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https://arxiv.org/abs/1907.11692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5DCFFA2B-460F-4CB9-B415-B22190408FEC}"/>
              </a:ext>
            </a:extLst>
          </p:cNvPr>
          <p:cNvSpPr txBox="1"/>
          <p:nvPr/>
        </p:nvSpPr>
        <p:spPr>
          <a:xfrm>
            <a:off x="3925196" y="2943461"/>
            <a:ext cx="4524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SOP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: Sentence order prediction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A6EA2E35-3193-49EC-953D-18E7F2EADB05}"/>
              </a:ext>
            </a:extLst>
          </p:cNvPr>
          <p:cNvSpPr txBox="1"/>
          <p:nvPr/>
        </p:nvSpPr>
        <p:spPr>
          <a:xfrm>
            <a:off x="4327254" y="3380750"/>
            <a:ext cx="304316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Used in ALBERT </a:t>
            </a:r>
            <a:endParaRPr lang="zh-TW" altLang="en-US" sz="2400" dirty="0"/>
          </a:p>
        </p:txBody>
      </p:sp>
      <p:pic>
        <p:nvPicPr>
          <p:cNvPr id="39" name="Picture 6" descr="Albert Einstein - Wikimedia Commons">
            <a:extLst>
              <a:ext uri="{FF2B5EF4-FFF2-40B4-BE49-F238E27FC236}">
                <a16:creationId xmlns:a16="http://schemas.microsoft.com/office/drawing/2014/main" id="{16E8E47C-74E0-40D0-B5CD-5DF3458BD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084" y="3500617"/>
            <a:ext cx="1007066" cy="1342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ECD2F324-F049-4521-8F60-4A467346B379}"/>
              </a:ext>
            </a:extLst>
          </p:cNvPr>
          <p:cNvSpPr txBox="1"/>
          <p:nvPr/>
        </p:nvSpPr>
        <p:spPr>
          <a:xfrm>
            <a:off x="4333000" y="3770951"/>
            <a:ext cx="33854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https://arxiv.org/abs/1909.11942</a:t>
            </a:r>
          </a:p>
        </p:txBody>
      </p:sp>
    </p:spTree>
    <p:extLst>
      <p:ext uri="{BB962C8B-B14F-4D97-AF65-F5344CB8AC3E}">
        <p14:creationId xmlns:p14="http://schemas.microsoft.com/office/powerpoint/2010/main" val="124613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2" grpId="0"/>
      <p:bldP spid="15" grpId="0"/>
      <p:bldP spid="22" grpId="0" animBg="1"/>
      <p:bldP spid="26" grpId="0" animBg="1"/>
      <p:bldP spid="30" grpId="0"/>
      <p:bldP spid="33" grpId="0"/>
      <p:bldP spid="35" grpId="0"/>
      <p:bldP spid="36" grpId="0"/>
      <p:bldP spid="38" grpId="0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Ready to use and easily changeable documents">
            <a:extLst>
              <a:ext uri="{FF2B5EF4-FFF2-40B4-BE49-F238E27FC236}">
                <a16:creationId xmlns:a16="http://schemas.microsoft.com/office/drawing/2014/main" id="{46EA51F3-281A-48E0-B703-51846E8AD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47" y="564049"/>
            <a:ext cx="2609478" cy="260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A81E761-79F6-4A00-BE34-4CFF0425BC2C}"/>
              </a:ext>
            </a:extLst>
          </p:cNvPr>
          <p:cNvSpPr txBox="1"/>
          <p:nvPr/>
        </p:nvSpPr>
        <p:spPr>
          <a:xfrm>
            <a:off x="5000811" y="2198770"/>
            <a:ext cx="3948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Masked token prediction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Next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sentence prediction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矩形: 圓角 3">
            <a:extLst>
              <a:ext uri="{FF2B5EF4-FFF2-40B4-BE49-F238E27FC236}">
                <a16:creationId xmlns:a16="http://schemas.microsoft.com/office/drawing/2014/main" id="{C7E2579D-1C7B-4B8C-9B36-29F310D04DEF}"/>
              </a:ext>
            </a:extLst>
          </p:cNvPr>
          <p:cNvSpPr/>
          <p:nvPr/>
        </p:nvSpPr>
        <p:spPr>
          <a:xfrm>
            <a:off x="5965036" y="1122747"/>
            <a:ext cx="1750327" cy="1002412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BERT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47305F6-8875-4D88-AF38-E5B3460F1689}"/>
              </a:ext>
            </a:extLst>
          </p:cNvPr>
          <p:cNvSpPr txBox="1"/>
          <p:nvPr/>
        </p:nvSpPr>
        <p:spPr>
          <a:xfrm>
            <a:off x="2262058" y="1812339"/>
            <a:ext cx="26860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Self-supervised Learning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519FFAB-33C0-4944-B39F-04036148501C}"/>
              </a:ext>
            </a:extLst>
          </p:cNvPr>
          <p:cNvCxnSpPr/>
          <p:nvPr/>
        </p:nvCxnSpPr>
        <p:spPr>
          <a:xfrm>
            <a:off x="2556510" y="1702245"/>
            <a:ext cx="22098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圓角矩形 36">
            <a:extLst>
              <a:ext uri="{FF2B5EF4-FFF2-40B4-BE49-F238E27FC236}">
                <a16:creationId xmlns:a16="http://schemas.microsoft.com/office/drawing/2014/main" id="{27CCA244-EB4E-4474-B80D-18465330D92A}"/>
              </a:ext>
            </a:extLst>
          </p:cNvPr>
          <p:cNvSpPr/>
          <p:nvPr/>
        </p:nvSpPr>
        <p:spPr>
          <a:xfrm>
            <a:off x="4834627" y="682340"/>
            <a:ext cx="3948242" cy="2488598"/>
          </a:xfrm>
          <a:prstGeom prst="round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4" name="矩形: 圓角 3">
            <a:extLst>
              <a:ext uri="{FF2B5EF4-FFF2-40B4-BE49-F238E27FC236}">
                <a16:creationId xmlns:a16="http://schemas.microsoft.com/office/drawing/2014/main" id="{E768685D-F23D-4686-AC12-E1B117F0B56E}"/>
              </a:ext>
            </a:extLst>
          </p:cNvPr>
          <p:cNvSpPr/>
          <p:nvPr/>
        </p:nvSpPr>
        <p:spPr>
          <a:xfrm>
            <a:off x="1444044" y="4336601"/>
            <a:ext cx="1750327" cy="1002412"/>
          </a:xfrm>
          <a:prstGeom prst="roundRect">
            <a:avLst/>
          </a:prstGeom>
          <a:ln w="57150">
            <a:solidFill>
              <a:srgbClr val="0000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for Task 1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6DCFFD58-1E6C-4395-9A83-C1F967309A51}"/>
              </a:ext>
            </a:extLst>
          </p:cNvPr>
          <p:cNvSpPr txBox="1"/>
          <p:nvPr/>
        </p:nvSpPr>
        <p:spPr>
          <a:xfrm>
            <a:off x="497815" y="5689936"/>
            <a:ext cx="3328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1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Downstream Tasks </a:t>
            </a:r>
            <a:endParaRPr kumimoji="0" lang="zh-TW" altLang="en-US" sz="2800" b="0" i="1" u="sng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矩形: 圓角 3">
            <a:extLst>
              <a:ext uri="{FF2B5EF4-FFF2-40B4-BE49-F238E27FC236}">
                <a16:creationId xmlns:a16="http://schemas.microsoft.com/office/drawing/2014/main" id="{186B2CDC-D5D0-48E3-9777-5C4C4976B47F}"/>
              </a:ext>
            </a:extLst>
          </p:cNvPr>
          <p:cNvSpPr/>
          <p:nvPr/>
        </p:nvSpPr>
        <p:spPr>
          <a:xfrm>
            <a:off x="4016613" y="4325815"/>
            <a:ext cx="1750327" cy="1002412"/>
          </a:xfrm>
          <a:prstGeom prst="roundRect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for Task 2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7" name="矩形: 圓角 3">
            <a:extLst>
              <a:ext uri="{FF2B5EF4-FFF2-40B4-BE49-F238E27FC236}">
                <a16:creationId xmlns:a16="http://schemas.microsoft.com/office/drawing/2014/main" id="{B1DF7962-10DB-460B-8998-6B2F11CF00B0}"/>
              </a:ext>
            </a:extLst>
          </p:cNvPr>
          <p:cNvSpPr/>
          <p:nvPr/>
        </p:nvSpPr>
        <p:spPr>
          <a:xfrm>
            <a:off x="6589182" y="4325815"/>
            <a:ext cx="1750327" cy="1002412"/>
          </a:xfrm>
          <a:prstGeom prst="round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Model for Task 3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64771D9-7B70-4663-92B2-E58A451310AE}"/>
              </a:ext>
            </a:extLst>
          </p:cNvPr>
          <p:cNvCxnSpPr>
            <a:cxnSpLocks/>
          </p:cNvCxnSpPr>
          <p:nvPr/>
        </p:nvCxnSpPr>
        <p:spPr>
          <a:xfrm flipV="1">
            <a:off x="2319207" y="3689923"/>
            <a:ext cx="5128260" cy="1257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8476B360-0B83-4C89-B4E3-3335AEF078D9}"/>
              </a:ext>
            </a:extLst>
          </p:cNvPr>
          <p:cNvSpPr txBox="1"/>
          <p:nvPr/>
        </p:nvSpPr>
        <p:spPr>
          <a:xfrm>
            <a:off x="3990915" y="5735253"/>
            <a:ext cx="46552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The tasks we care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/>
                <a:ea typeface="新細明體" panose="02020500000000000000" pitchFamily="18" charset="-120"/>
              </a:rPr>
              <a:t>We have a little bit labeled data.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E7F5309-EC7B-4FCE-BE29-38182A008312}"/>
              </a:ext>
            </a:extLst>
          </p:cNvPr>
          <p:cNvCxnSpPr>
            <a:cxnSpLocks/>
          </p:cNvCxnSpPr>
          <p:nvPr/>
        </p:nvCxnSpPr>
        <p:spPr>
          <a:xfrm>
            <a:off x="2319207" y="3702495"/>
            <a:ext cx="0" cy="6358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095C6405-53B0-4652-8A4D-FF876C094064}"/>
              </a:ext>
            </a:extLst>
          </p:cNvPr>
          <p:cNvCxnSpPr>
            <a:cxnSpLocks/>
          </p:cNvCxnSpPr>
          <p:nvPr/>
        </p:nvCxnSpPr>
        <p:spPr>
          <a:xfrm>
            <a:off x="4951917" y="3702495"/>
            <a:ext cx="0" cy="6358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0E78F465-7726-4870-BEB0-A8C88A99027B}"/>
              </a:ext>
            </a:extLst>
          </p:cNvPr>
          <p:cNvCxnSpPr>
            <a:cxnSpLocks/>
          </p:cNvCxnSpPr>
          <p:nvPr/>
        </p:nvCxnSpPr>
        <p:spPr>
          <a:xfrm>
            <a:off x="7447467" y="3689923"/>
            <a:ext cx="0" cy="6358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6CE312C4-597A-4753-86C8-CD11D8515D1C}"/>
              </a:ext>
            </a:extLst>
          </p:cNvPr>
          <p:cNvCxnSpPr>
            <a:cxnSpLocks/>
          </p:cNvCxnSpPr>
          <p:nvPr/>
        </p:nvCxnSpPr>
        <p:spPr>
          <a:xfrm>
            <a:off x="6840199" y="3170938"/>
            <a:ext cx="0" cy="51898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236F0C3-A4B9-4E74-A3B8-4D9165A51F6F}"/>
              </a:ext>
            </a:extLst>
          </p:cNvPr>
          <p:cNvSpPr txBox="1"/>
          <p:nvPr/>
        </p:nvSpPr>
        <p:spPr>
          <a:xfrm>
            <a:off x="333781" y="3693716"/>
            <a:ext cx="1985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Fine-tune</a:t>
            </a:r>
            <a:endParaRPr kumimoji="0" lang="zh-TW" altLang="en-US" sz="28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B677C67E-96FE-4A50-9362-634048D835F0}"/>
              </a:ext>
            </a:extLst>
          </p:cNvPr>
          <p:cNvSpPr txBox="1"/>
          <p:nvPr/>
        </p:nvSpPr>
        <p:spPr>
          <a:xfrm>
            <a:off x="2593988" y="2603710"/>
            <a:ext cx="19854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Pre-train</a:t>
            </a:r>
            <a:endParaRPr kumimoji="0" lang="zh-TW" altLang="en-US" sz="2800" b="1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911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4" grpId="0" animBg="1"/>
      <p:bldP spid="25" grpId="0"/>
      <p:bldP spid="26" grpId="0" animBg="1"/>
      <p:bldP spid="27" grpId="0" animBg="1"/>
      <p:bldP spid="30" grpId="0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GLUE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Corpus of Linguistic Acceptability (</a:t>
            </a:r>
            <a:r>
              <a:rPr lang="en-US" altLang="zh-TW" dirty="0" err="1">
                <a:solidFill>
                  <a:srgbClr val="FF0000"/>
                </a:solidFill>
              </a:rPr>
              <a:t>CoLA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Stanford Sentiment Treebank (SST-2)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Microsoft Research Paraphrase Corpus (MRPC)</a:t>
            </a:r>
          </a:p>
          <a:p>
            <a:r>
              <a:rPr lang="en-US" altLang="zh-TW" dirty="0" err="1">
                <a:solidFill>
                  <a:srgbClr val="00B050"/>
                </a:solidFill>
              </a:rPr>
              <a:t>Quora</a:t>
            </a:r>
            <a:r>
              <a:rPr lang="en-US" altLang="zh-TW" dirty="0">
                <a:solidFill>
                  <a:srgbClr val="00B050"/>
                </a:solidFill>
              </a:rPr>
              <a:t> Question Pairs (QQP)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Semantic Textual Similarity Benchmark (STS-B)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Multi-Genre Natural Language Inference (MNLI)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Question-answering NLI (QNLI)</a:t>
            </a:r>
          </a:p>
          <a:p>
            <a:r>
              <a:rPr lang="en-US" altLang="zh-TW" dirty="0">
                <a:solidFill>
                  <a:srgbClr val="0000FF"/>
                </a:solidFill>
              </a:rPr>
              <a:t>Recognizing Textual Entailment (RTE) </a:t>
            </a:r>
          </a:p>
          <a:p>
            <a:r>
              <a:rPr lang="en-US" altLang="zh-TW" dirty="0" err="1">
                <a:solidFill>
                  <a:srgbClr val="0000FF"/>
                </a:solidFill>
              </a:rPr>
              <a:t>Winograd</a:t>
            </a:r>
            <a:r>
              <a:rPr lang="en-US" altLang="zh-TW" dirty="0">
                <a:solidFill>
                  <a:srgbClr val="0000FF"/>
                </a:solidFill>
              </a:rPr>
              <a:t> NLI (WNLI) </a:t>
            </a:r>
          </a:p>
          <a:p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60035" y="230190"/>
            <a:ext cx="5883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Arial" panose="020B0604020202020204" pitchFamily="34" charset="0"/>
                <a:ea typeface="新細明體" panose="02020500000000000000" pitchFamily="18" charset="-120"/>
                <a:cs typeface="+mn-cs"/>
              </a:rPr>
              <a:t>General Language Understanding Evaluation (GLUE)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93091" y="1061187"/>
            <a:ext cx="29101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https://gluebenchmark.com/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238" y="6176963"/>
            <a:ext cx="8653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GLUE also has Chinese version (https://www.cluebenchmarks.com/)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4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D46617C-EEEE-4B77-9126-1587E6D30D30}"/>
              </a:ext>
            </a:extLst>
          </p:cNvPr>
          <p:cNvSpPr/>
          <p:nvPr/>
        </p:nvSpPr>
        <p:spPr>
          <a:xfrm>
            <a:off x="2293132" y="5599310"/>
            <a:ext cx="280616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E93C717-F863-4E29-8AA7-7E8F1287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BERT – Case 1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E1D9997-3133-4B9C-8E6E-095472BD2B72}"/>
              </a:ext>
            </a:extLst>
          </p:cNvPr>
          <p:cNvSpPr/>
          <p:nvPr/>
        </p:nvSpPr>
        <p:spPr>
          <a:xfrm>
            <a:off x="1176916" y="4152439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BERT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A9F8796-2B7D-4F80-B1F3-BD7A4F834EC5}"/>
              </a:ext>
            </a:extLst>
          </p:cNvPr>
          <p:cNvSpPr txBox="1"/>
          <p:nvPr/>
        </p:nvSpPr>
        <p:spPr>
          <a:xfrm>
            <a:off x="1065754" y="5612010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[CLS]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8F3C641-E704-43C6-95E6-C5B514F0FF04}"/>
              </a:ext>
            </a:extLst>
          </p:cNvPr>
          <p:cNvCxnSpPr>
            <a:cxnSpLocks/>
          </p:cNvCxnSpPr>
          <p:nvPr/>
        </p:nvCxnSpPr>
        <p:spPr>
          <a:xfrm flipV="1">
            <a:off x="1597838" y="535226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5659565-1678-4A7D-B37A-5DCD07092454}"/>
              </a:ext>
            </a:extLst>
          </p:cNvPr>
          <p:cNvSpPr txBox="1"/>
          <p:nvPr/>
        </p:nvSpPr>
        <p:spPr>
          <a:xfrm>
            <a:off x="2103155" y="5586610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w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C30D2F2-2B32-4951-9A81-C28C175EF92A}"/>
              </a:ext>
            </a:extLst>
          </p:cNvPr>
          <p:cNvCxnSpPr>
            <a:cxnSpLocks/>
          </p:cNvCxnSpPr>
          <p:nvPr/>
        </p:nvCxnSpPr>
        <p:spPr>
          <a:xfrm flipV="1">
            <a:off x="2652055" y="535226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5500637-8BDF-4958-ACA2-67C3FC21A745}"/>
              </a:ext>
            </a:extLst>
          </p:cNvPr>
          <p:cNvSpPr txBox="1"/>
          <p:nvPr/>
        </p:nvSpPr>
        <p:spPr>
          <a:xfrm>
            <a:off x="3140556" y="5586610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w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0DB23CC-6891-483E-B90A-061C009977F4}"/>
              </a:ext>
            </a:extLst>
          </p:cNvPr>
          <p:cNvCxnSpPr>
            <a:cxnSpLocks/>
          </p:cNvCxnSpPr>
          <p:nvPr/>
        </p:nvCxnSpPr>
        <p:spPr>
          <a:xfrm flipV="1">
            <a:off x="3672640" y="535226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436C052-F90A-4AD7-AFFA-E7921446E7D3}"/>
              </a:ext>
            </a:extLst>
          </p:cNvPr>
          <p:cNvSpPr txBox="1"/>
          <p:nvPr/>
        </p:nvSpPr>
        <p:spPr>
          <a:xfrm>
            <a:off x="4177956" y="5586610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w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1CB1017-D67C-453C-8BEB-E23B8CB8E4EF}"/>
              </a:ext>
            </a:extLst>
          </p:cNvPr>
          <p:cNvCxnSpPr>
            <a:cxnSpLocks/>
          </p:cNvCxnSpPr>
          <p:nvPr/>
        </p:nvCxnSpPr>
        <p:spPr>
          <a:xfrm flipV="1">
            <a:off x="4726856" y="5352261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00FCBD3-A5C0-4CB4-BED3-2C2857AFA228}"/>
              </a:ext>
            </a:extLst>
          </p:cNvPr>
          <p:cNvCxnSpPr>
            <a:cxnSpLocks/>
          </p:cNvCxnSpPr>
          <p:nvPr/>
        </p:nvCxnSpPr>
        <p:spPr>
          <a:xfrm flipV="1">
            <a:off x="1582917" y="3800923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4459E7F0-ADAE-4D80-9216-8B621FE123E4}"/>
              </a:ext>
            </a:extLst>
          </p:cNvPr>
          <p:cNvSpPr/>
          <p:nvPr/>
        </p:nvSpPr>
        <p:spPr>
          <a:xfrm rot="5400000">
            <a:off x="1398360" y="3458503"/>
            <a:ext cx="360000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6B71F1CD-C5FB-4ED8-BCC8-2FB88018FD16}"/>
              </a:ext>
            </a:extLst>
          </p:cNvPr>
          <p:cNvSpPr/>
          <p:nvPr/>
        </p:nvSpPr>
        <p:spPr>
          <a:xfrm>
            <a:off x="817335" y="2216676"/>
            <a:ext cx="1548424" cy="77916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Linear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DFAFFE57-22AC-481F-B103-63DD80DFFACE}"/>
              </a:ext>
            </a:extLst>
          </p:cNvPr>
          <p:cNvCxnSpPr>
            <a:cxnSpLocks/>
          </p:cNvCxnSpPr>
          <p:nvPr/>
        </p:nvCxnSpPr>
        <p:spPr>
          <a:xfrm flipV="1">
            <a:off x="1582917" y="1865160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B659E594-6F57-47B2-910A-DD0444BB855A}"/>
              </a:ext>
            </a:extLst>
          </p:cNvPr>
          <p:cNvCxnSpPr>
            <a:cxnSpLocks/>
          </p:cNvCxnSpPr>
          <p:nvPr/>
        </p:nvCxnSpPr>
        <p:spPr>
          <a:xfrm flipV="1">
            <a:off x="1582917" y="2995836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FF604D94-72D1-4D48-A92C-0E771A2E534D}"/>
              </a:ext>
            </a:extLst>
          </p:cNvPr>
          <p:cNvSpPr/>
          <p:nvPr/>
        </p:nvSpPr>
        <p:spPr>
          <a:xfrm>
            <a:off x="1196432" y="1411289"/>
            <a:ext cx="7729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class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E1579B7-3F39-4F1D-B6D0-CDBB94B0CAD1}"/>
              </a:ext>
            </a:extLst>
          </p:cNvPr>
          <p:cNvSpPr txBox="1"/>
          <p:nvPr/>
        </p:nvSpPr>
        <p:spPr>
          <a:xfrm>
            <a:off x="5760726" y="1376601"/>
            <a:ext cx="2440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Input: 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sequence  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output: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class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6021EE1-9C6B-4609-8648-254394AAF352}"/>
              </a:ext>
            </a:extLst>
          </p:cNvPr>
          <p:cNvSpPr txBox="1"/>
          <p:nvPr/>
        </p:nvSpPr>
        <p:spPr>
          <a:xfrm>
            <a:off x="2933444" y="6088106"/>
            <a:ext cx="152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sentence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CD01A66-C6BA-423A-B60D-F23876104339}"/>
              </a:ext>
            </a:extLst>
          </p:cNvPr>
          <p:cNvSpPr txBox="1"/>
          <p:nvPr/>
        </p:nvSpPr>
        <p:spPr>
          <a:xfrm>
            <a:off x="5760725" y="2228671"/>
            <a:ext cx="3237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Example: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Sentiment analysis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1833BA5-A5B6-4273-8E33-FF4E0423C4E5}"/>
              </a:ext>
            </a:extLst>
          </p:cNvPr>
          <p:cNvSpPr/>
          <p:nvPr/>
        </p:nvSpPr>
        <p:spPr>
          <a:xfrm>
            <a:off x="2903680" y="2187648"/>
            <a:ext cx="19085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Random initialization</a:t>
            </a:r>
            <a:r>
              <a:rPr kumimoji="0" lang="en-US" altLang="zh-TW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 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6BC6D935-968E-493D-98E8-1D2D4B5FDE1F}"/>
              </a:ext>
            </a:extLst>
          </p:cNvPr>
          <p:cNvSpPr/>
          <p:nvPr/>
        </p:nvSpPr>
        <p:spPr>
          <a:xfrm>
            <a:off x="2081966" y="3425829"/>
            <a:ext cx="25409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rPr>
              <a:t>Init</a:t>
            </a:r>
            <a:r>
              <a:rPr kumimoji="0" lang="en-US" altLang="zh-TW" sz="24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</a:rPr>
              <a:t> by </a:t>
            </a:r>
            <a:r>
              <a:rPr lang="en-US" altLang="zh-TW" sz="2400" b="1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p</a:t>
            </a:r>
            <a:r>
              <a:rPr lang="en-US" altLang="zh-TW" sz="2400" b="1" baseline="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re-train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11EA3B67-DD66-48DC-B4C5-EC75FA214F01}"/>
              </a:ext>
            </a:extLst>
          </p:cNvPr>
          <p:cNvCxnSpPr/>
          <p:nvPr/>
        </p:nvCxnSpPr>
        <p:spPr>
          <a:xfrm>
            <a:off x="2420475" y="2606256"/>
            <a:ext cx="533144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9B7CD2D9-9F88-45A5-9BA9-A33CE19CA632}"/>
              </a:ext>
            </a:extLst>
          </p:cNvPr>
          <p:cNvCxnSpPr>
            <a:cxnSpLocks/>
          </p:cNvCxnSpPr>
          <p:nvPr/>
        </p:nvCxnSpPr>
        <p:spPr>
          <a:xfrm flipV="1">
            <a:off x="3140556" y="3800923"/>
            <a:ext cx="0" cy="713020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右大括弧 2">
            <a:extLst>
              <a:ext uri="{FF2B5EF4-FFF2-40B4-BE49-F238E27FC236}">
                <a16:creationId xmlns:a16="http://schemas.microsoft.com/office/drawing/2014/main" id="{31900F38-073C-4F31-A116-61EDAC9B84CC}"/>
              </a:ext>
            </a:extLst>
          </p:cNvPr>
          <p:cNvSpPr/>
          <p:nvPr/>
        </p:nvSpPr>
        <p:spPr>
          <a:xfrm>
            <a:off x="5168797" y="2216676"/>
            <a:ext cx="556120" cy="4169606"/>
          </a:xfrm>
          <a:prstGeom prst="rightBrace">
            <a:avLst>
              <a:gd name="adj1" fmla="val 34153"/>
              <a:gd name="adj2" fmla="val 7749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9EC5E422-68D3-436F-A14D-3ED9EC77FDFA}"/>
              </a:ext>
            </a:extLst>
          </p:cNvPr>
          <p:cNvSpPr txBox="1"/>
          <p:nvPr/>
        </p:nvSpPr>
        <p:spPr>
          <a:xfrm>
            <a:off x="5984274" y="5065900"/>
            <a:ext cx="2573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This is the model to be learned.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3193F98-622E-4C54-8161-524A7BF65EBC}"/>
              </a:ext>
            </a:extLst>
          </p:cNvPr>
          <p:cNvGrpSpPr/>
          <p:nvPr/>
        </p:nvGrpSpPr>
        <p:grpSpPr>
          <a:xfrm>
            <a:off x="6786771" y="3215748"/>
            <a:ext cx="2394857" cy="1544598"/>
            <a:chOff x="1330878" y="5118359"/>
            <a:chExt cx="2394857" cy="1544598"/>
          </a:xfrm>
        </p:grpSpPr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7A2B25A2-B81E-4C1D-B019-85D2FCF37482}"/>
                </a:ext>
              </a:extLst>
            </p:cNvPr>
            <p:cNvSpPr txBox="1"/>
            <p:nvPr/>
          </p:nvSpPr>
          <p:spPr>
            <a:xfrm>
              <a:off x="1330878" y="5118359"/>
              <a:ext cx="23948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this is good</a:t>
              </a:r>
              <a:endParaRPr lang="zh-TW" altLang="en-US" sz="2400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61410812-19CF-46E3-A42B-B088998DDE46}"/>
                </a:ext>
              </a:extLst>
            </p:cNvPr>
            <p:cNvCxnSpPr>
              <a:cxnSpLocks/>
            </p:cNvCxnSpPr>
            <p:nvPr/>
          </p:nvCxnSpPr>
          <p:spPr>
            <a:xfrm>
              <a:off x="2092551" y="5556089"/>
              <a:ext cx="0" cy="628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E050310C-0A33-4526-84FA-386C4620E11E}"/>
                </a:ext>
              </a:extLst>
            </p:cNvPr>
            <p:cNvSpPr txBox="1"/>
            <p:nvPr/>
          </p:nvSpPr>
          <p:spPr>
            <a:xfrm>
              <a:off x="1431423" y="6201292"/>
              <a:ext cx="13222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positive</a:t>
              </a:r>
              <a:endParaRPr lang="zh-TW" altLang="en-US" sz="2400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504AB775-2233-4B8B-A389-31A416A8F22D}"/>
              </a:ext>
            </a:extLst>
          </p:cNvPr>
          <p:cNvSpPr/>
          <p:nvPr/>
        </p:nvSpPr>
        <p:spPr>
          <a:xfrm>
            <a:off x="6646906" y="3215749"/>
            <a:ext cx="1794730" cy="1544598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8850BD7-C708-43E1-9931-4B2895C64463}"/>
              </a:ext>
            </a:extLst>
          </p:cNvPr>
          <p:cNvSpPr txBox="1"/>
          <p:nvPr/>
        </p:nvSpPr>
        <p:spPr>
          <a:xfrm>
            <a:off x="2597954" y="3106644"/>
            <a:ext cx="3387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Better than random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523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" grpId="0"/>
      <p:bldP spid="10" grpId="0"/>
      <p:bldP spid="13" grpId="0"/>
      <p:bldP spid="16" grpId="0"/>
      <p:bldP spid="23" grpId="0" animBg="1"/>
      <p:bldP spid="29" grpId="0" animBg="1"/>
      <p:bldP spid="32" grpId="0"/>
      <p:bldP spid="33" grpId="0"/>
      <p:bldP spid="34" grpId="0"/>
      <p:bldP spid="36" grpId="0"/>
      <p:bldP spid="38" grpId="0"/>
      <p:bldP spid="39" grpId="0"/>
      <p:bldP spid="3" grpId="0" animBg="1"/>
      <p:bldP spid="37" grpId="0"/>
      <p:bldP spid="6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Pre-train </a:t>
            </a:r>
            <a:r>
              <a:rPr lang="en-US" altLang="zh-TW" dirty="0" err="1"/>
              <a:t>v.s</a:t>
            </a:r>
            <a:r>
              <a:rPr lang="en-US" altLang="zh-TW" dirty="0"/>
              <a:t>. Random Initialization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225" y="2228615"/>
            <a:ext cx="6305550" cy="37242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03984" y="6121484"/>
            <a:ext cx="4936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Source of image: https://arxiv.org/abs/1908.05620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03E514E-1C19-4E20-BC82-BB5CD2D05968}"/>
              </a:ext>
            </a:extLst>
          </p:cNvPr>
          <p:cNvSpPr txBox="1"/>
          <p:nvPr/>
        </p:nvSpPr>
        <p:spPr>
          <a:xfrm>
            <a:off x="957943" y="1229024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(fine-tune)</a:t>
            </a:r>
            <a:endParaRPr lang="zh-TW" altLang="en-US" sz="24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670C552-6111-4580-B444-CB6C6B24A99D}"/>
              </a:ext>
            </a:extLst>
          </p:cNvPr>
          <p:cNvSpPr txBox="1"/>
          <p:nvPr/>
        </p:nvSpPr>
        <p:spPr>
          <a:xfrm>
            <a:off x="4891316" y="1222937"/>
            <a:ext cx="142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(scratch)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2803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6D46617C-EEEE-4B77-9126-1587E6D30D30}"/>
              </a:ext>
            </a:extLst>
          </p:cNvPr>
          <p:cNvSpPr/>
          <p:nvPr/>
        </p:nvSpPr>
        <p:spPr>
          <a:xfrm>
            <a:off x="1826177" y="5651441"/>
            <a:ext cx="2806168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E93C717-F863-4E29-8AA7-7E8F1287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BERT – Case 2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FE1D9997-3133-4B9C-8E6E-095472BD2B72}"/>
              </a:ext>
            </a:extLst>
          </p:cNvPr>
          <p:cNvSpPr/>
          <p:nvPr/>
        </p:nvSpPr>
        <p:spPr>
          <a:xfrm>
            <a:off x="709961" y="4204570"/>
            <a:ext cx="3966052" cy="1171047"/>
          </a:xfrm>
          <a:prstGeom prst="roundRect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BERT</a:t>
            </a:r>
            <a:endParaRPr kumimoji="0" lang="zh-TW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A9F8796-2B7D-4F80-B1F3-BD7A4F834EC5}"/>
              </a:ext>
            </a:extLst>
          </p:cNvPr>
          <p:cNvSpPr txBox="1"/>
          <p:nvPr/>
        </p:nvSpPr>
        <p:spPr>
          <a:xfrm>
            <a:off x="598799" y="5664141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[CLS]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8F3C641-E704-43C6-95E6-C5B514F0FF04}"/>
              </a:ext>
            </a:extLst>
          </p:cNvPr>
          <p:cNvCxnSpPr>
            <a:cxnSpLocks/>
          </p:cNvCxnSpPr>
          <p:nvPr/>
        </p:nvCxnSpPr>
        <p:spPr>
          <a:xfrm flipV="1">
            <a:off x="1130883" y="540439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75659565-1678-4A7D-B37A-5DCD07092454}"/>
              </a:ext>
            </a:extLst>
          </p:cNvPr>
          <p:cNvSpPr txBox="1"/>
          <p:nvPr/>
        </p:nvSpPr>
        <p:spPr>
          <a:xfrm>
            <a:off x="1636200" y="5638741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w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C30D2F2-2B32-4951-9A81-C28C175EF92A}"/>
              </a:ext>
            </a:extLst>
          </p:cNvPr>
          <p:cNvCxnSpPr>
            <a:cxnSpLocks/>
          </p:cNvCxnSpPr>
          <p:nvPr/>
        </p:nvCxnSpPr>
        <p:spPr>
          <a:xfrm flipV="1">
            <a:off x="2185100" y="540439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5500637-8BDF-4958-ACA2-67C3FC21A745}"/>
              </a:ext>
            </a:extLst>
          </p:cNvPr>
          <p:cNvSpPr txBox="1"/>
          <p:nvPr/>
        </p:nvSpPr>
        <p:spPr>
          <a:xfrm>
            <a:off x="2673601" y="5638741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w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0DB23CC-6891-483E-B90A-061C009977F4}"/>
              </a:ext>
            </a:extLst>
          </p:cNvPr>
          <p:cNvCxnSpPr>
            <a:cxnSpLocks/>
          </p:cNvCxnSpPr>
          <p:nvPr/>
        </p:nvCxnSpPr>
        <p:spPr>
          <a:xfrm flipV="1">
            <a:off x="3205685" y="540439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1436C052-F90A-4AD7-AFFA-E7921446E7D3}"/>
              </a:ext>
            </a:extLst>
          </p:cNvPr>
          <p:cNvSpPr txBox="1"/>
          <p:nvPr/>
        </p:nvSpPr>
        <p:spPr>
          <a:xfrm>
            <a:off x="3711001" y="5638741"/>
            <a:ext cx="111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w</a:t>
            </a:r>
            <a:r>
              <a:rPr kumimoji="0" lang="en-US" altLang="zh-TW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3</a:t>
            </a:r>
            <a:endParaRPr kumimoji="0" lang="zh-TW" altLang="en-US" sz="24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11CB1017-D67C-453C-8BEB-E23B8CB8E4EF}"/>
              </a:ext>
            </a:extLst>
          </p:cNvPr>
          <p:cNvCxnSpPr>
            <a:cxnSpLocks/>
          </p:cNvCxnSpPr>
          <p:nvPr/>
        </p:nvCxnSpPr>
        <p:spPr>
          <a:xfrm flipV="1">
            <a:off x="4259901" y="5404392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4AD70C7-FA7B-4650-9C0E-E5889FA1B1F5}"/>
              </a:ext>
            </a:extLst>
          </p:cNvPr>
          <p:cNvCxnSpPr>
            <a:cxnSpLocks/>
          </p:cNvCxnSpPr>
          <p:nvPr/>
        </p:nvCxnSpPr>
        <p:spPr>
          <a:xfrm flipV="1">
            <a:off x="2185100" y="3853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8365E470-C9D7-4F85-BDEC-7872694F1584}"/>
              </a:ext>
            </a:extLst>
          </p:cNvPr>
          <p:cNvCxnSpPr>
            <a:cxnSpLocks/>
          </p:cNvCxnSpPr>
          <p:nvPr/>
        </p:nvCxnSpPr>
        <p:spPr>
          <a:xfrm flipV="1">
            <a:off x="3207492" y="3853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0920604-B10A-4875-ADD1-24A7C89A2A50}"/>
              </a:ext>
            </a:extLst>
          </p:cNvPr>
          <p:cNvCxnSpPr>
            <a:cxnSpLocks/>
          </p:cNvCxnSpPr>
          <p:nvPr/>
        </p:nvCxnSpPr>
        <p:spPr>
          <a:xfrm flipV="1">
            <a:off x="4259901" y="3853054"/>
            <a:ext cx="0" cy="3515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4351E929-E776-4A64-AA7F-51B791DF88B0}"/>
              </a:ext>
            </a:extLst>
          </p:cNvPr>
          <p:cNvSpPr/>
          <p:nvPr/>
        </p:nvSpPr>
        <p:spPr>
          <a:xfrm rot="5400000">
            <a:off x="2000543" y="3529980"/>
            <a:ext cx="360000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7DB88F8-67BC-404C-9D7F-00977EE9C500}"/>
              </a:ext>
            </a:extLst>
          </p:cNvPr>
          <p:cNvSpPr/>
          <p:nvPr/>
        </p:nvSpPr>
        <p:spPr>
          <a:xfrm rot="5400000">
            <a:off x="3029238" y="3544368"/>
            <a:ext cx="360000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14A30AC-F404-4E36-ACD5-80173A5ED21F}"/>
              </a:ext>
            </a:extLst>
          </p:cNvPr>
          <p:cNvSpPr/>
          <p:nvPr/>
        </p:nvSpPr>
        <p:spPr>
          <a:xfrm rot="5400000">
            <a:off x="4067654" y="3544368"/>
            <a:ext cx="360000" cy="195209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9586E4A-26AA-439B-9B9C-40B3F98A1CAA}"/>
              </a:ext>
            </a:extLst>
          </p:cNvPr>
          <p:cNvGrpSpPr/>
          <p:nvPr/>
        </p:nvGrpSpPr>
        <p:grpSpPr>
          <a:xfrm>
            <a:off x="1651845" y="1483551"/>
            <a:ext cx="1057576" cy="1955037"/>
            <a:chOff x="1547832" y="1712151"/>
            <a:chExt cx="1057576" cy="1955037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6B71F1CD-C5FB-4ED8-BCC8-2FB88018FD16}"/>
                </a:ext>
              </a:extLst>
            </p:cNvPr>
            <p:cNvSpPr/>
            <p:nvPr/>
          </p:nvSpPr>
          <p:spPr>
            <a:xfrm>
              <a:off x="1547832" y="2525360"/>
              <a:ext cx="1057576" cy="77916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Linear</a:t>
              </a:r>
            </a:p>
          </p:txBody>
        </p: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DFAFFE57-22AC-481F-B103-63DD80DFF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5303" y="2166022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B659E594-6F57-47B2-910A-DD0444BB85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8003" y="3315672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FF604D94-72D1-4D48-A92C-0E771A2E534D}"/>
                </a:ext>
              </a:extLst>
            </p:cNvPr>
            <p:cNvSpPr/>
            <p:nvPr/>
          </p:nvSpPr>
          <p:spPr>
            <a:xfrm>
              <a:off x="1678818" y="1712151"/>
              <a:ext cx="7729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class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FE1579B7-3F39-4F1D-B6D0-CDBB94B0CAD1}"/>
              </a:ext>
            </a:extLst>
          </p:cNvPr>
          <p:cNvSpPr txBox="1"/>
          <p:nvPr/>
        </p:nvSpPr>
        <p:spPr>
          <a:xfrm>
            <a:off x="5310684" y="1778248"/>
            <a:ext cx="33688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Input: 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sequence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output: same as input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6021EE1-9C6B-4609-8648-254394AAF352}"/>
              </a:ext>
            </a:extLst>
          </p:cNvPr>
          <p:cNvSpPr txBox="1"/>
          <p:nvPr/>
        </p:nvSpPr>
        <p:spPr>
          <a:xfrm>
            <a:off x="2466489" y="6140237"/>
            <a:ext cx="152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sentence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52EFE22A-44CC-4B39-BA69-C466A73F90B9}"/>
              </a:ext>
            </a:extLst>
          </p:cNvPr>
          <p:cNvGrpSpPr/>
          <p:nvPr/>
        </p:nvGrpSpPr>
        <p:grpSpPr>
          <a:xfrm>
            <a:off x="2667940" y="1485901"/>
            <a:ext cx="1057576" cy="1955037"/>
            <a:chOff x="1547832" y="1712151"/>
            <a:chExt cx="1057576" cy="1955037"/>
          </a:xfrm>
        </p:grpSpPr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772EF457-3BE5-4850-87AE-54F1D6862526}"/>
                </a:ext>
              </a:extLst>
            </p:cNvPr>
            <p:cNvSpPr/>
            <p:nvPr/>
          </p:nvSpPr>
          <p:spPr>
            <a:xfrm>
              <a:off x="1547832" y="2525360"/>
              <a:ext cx="1057576" cy="77916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Linear</a:t>
              </a:r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BA5E6BDD-9A3F-4615-BFB5-19D08DA5D1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5303" y="2166022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FC550BFB-FD99-48DE-AD10-0A8C9E3B1E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8003" y="3315672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A777AE2-0D8D-4B43-B6B0-4CE7F45C5B0A}"/>
                </a:ext>
              </a:extLst>
            </p:cNvPr>
            <p:cNvSpPr/>
            <p:nvPr/>
          </p:nvSpPr>
          <p:spPr>
            <a:xfrm>
              <a:off x="1678818" y="1712151"/>
              <a:ext cx="7729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class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59" name="群組 58">
            <a:extLst>
              <a:ext uri="{FF2B5EF4-FFF2-40B4-BE49-F238E27FC236}">
                <a16:creationId xmlns:a16="http://schemas.microsoft.com/office/drawing/2014/main" id="{5954CBF2-769B-4B49-96E6-C1E72D41A7BD}"/>
              </a:ext>
            </a:extLst>
          </p:cNvPr>
          <p:cNvGrpSpPr/>
          <p:nvPr/>
        </p:nvGrpSpPr>
        <p:grpSpPr>
          <a:xfrm>
            <a:off x="3719260" y="1483551"/>
            <a:ext cx="1057576" cy="1955037"/>
            <a:chOff x="1547832" y="1712151"/>
            <a:chExt cx="1057576" cy="1955037"/>
          </a:xfrm>
        </p:grpSpPr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F47F49CD-0A7E-4932-84A0-DA6D403DD61B}"/>
                </a:ext>
              </a:extLst>
            </p:cNvPr>
            <p:cNvSpPr/>
            <p:nvPr/>
          </p:nvSpPr>
          <p:spPr>
            <a:xfrm>
              <a:off x="1547832" y="2525360"/>
              <a:ext cx="1057576" cy="779160"/>
            </a:xfrm>
            <a:prstGeom prst="round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Linear</a:t>
              </a:r>
            </a:p>
          </p:txBody>
        </p: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A8B63ED4-A7A3-46A6-B2E3-A2294FF0A3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65303" y="2166022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02DE35A7-FE8A-44C8-8A84-3257B03FE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78003" y="3315672"/>
              <a:ext cx="0" cy="3515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BF2C5C7-4EC0-4B57-B835-CA1C605FD1C2}"/>
                </a:ext>
              </a:extLst>
            </p:cNvPr>
            <p:cNvSpPr/>
            <p:nvPr/>
          </p:nvSpPr>
          <p:spPr>
            <a:xfrm>
              <a:off x="1678818" y="1712151"/>
              <a:ext cx="77296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新細明體" panose="02020500000000000000" pitchFamily="18" charset="-120"/>
                  <a:cs typeface="+mn-cs"/>
                </a:rPr>
                <a:t>class</a:t>
              </a:r>
              <a:endPara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endParaRPr>
            </a:p>
          </p:txBody>
        </p:sp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B3A7B649-D1AF-409C-A6B1-66595E916E0E}"/>
              </a:ext>
            </a:extLst>
          </p:cNvPr>
          <p:cNvGrpSpPr/>
          <p:nvPr/>
        </p:nvGrpSpPr>
        <p:grpSpPr>
          <a:xfrm>
            <a:off x="6130466" y="3853054"/>
            <a:ext cx="2579390" cy="1935930"/>
            <a:chOff x="832410" y="3275943"/>
            <a:chExt cx="2579390" cy="1935930"/>
          </a:xfrm>
        </p:grpSpPr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FA77F888-0D8F-4E74-9B9A-E7A5AAAFDEB8}"/>
                </a:ext>
              </a:extLst>
            </p:cNvPr>
            <p:cNvSpPr txBox="1"/>
            <p:nvPr/>
          </p:nvSpPr>
          <p:spPr>
            <a:xfrm>
              <a:off x="1016943" y="3275943"/>
              <a:ext cx="23948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800" dirty="0"/>
                <a:t>I  saw  a  saw</a:t>
              </a:r>
              <a:endParaRPr lang="zh-TW" altLang="en-US" sz="2800" dirty="0"/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2DD2AFC3-6A0E-4D6F-83D1-538CFD89221C}"/>
                </a:ext>
              </a:extLst>
            </p:cNvPr>
            <p:cNvCxnSpPr>
              <a:cxnSpLocks/>
            </p:cNvCxnSpPr>
            <p:nvPr/>
          </p:nvCxnSpPr>
          <p:spPr>
            <a:xfrm>
              <a:off x="1117600" y="3799163"/>
              <a:ext cx="0" cy="8760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B90C7B69-0E52-4C3B-863C-4E9C8685D441}"/>
                </a:ext>
              </a:extLst>
            </p:cNvPr>
            <p:cNvCxnSpPr>
              <a:cxnSpLocks/>
            </p:cNvCxnSpPr>
            <p:nvPr/>
          </p:nvCxnSpPr>
          <p:spPr>
            <a:xfrm>
              <a:off x="1654201" y="3799163"/>
              <a:ext cx="0" cy="8760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單箭頭接點 43">
              <a:extLst>
                <a:ext uri="{FF2B5EF4-FFF2-40B4-BE49-F238E27FC236}">
                  <a16:creationId xmlns:a16="http://schemas.microsoft.com/office/drawing/2014/main" id="{69373B27-D283-4B3F-9701-4DE8DA46642A}"/>
                </a:ext>
              </a:extLst>
            </p:cNvPr>
            <p:cNvCxnSpPr>
              <a:cxnSpLocks/>
            </p:cNvCxnSpPr>
            <p:nvPr/>
          </p:nvCxnSpPr>
          <p:spPr>
            <a:xfrm>
              <a:off x="2151078" y="3799163"/>
              <a:ext cx="0" cy="8760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885A3FE-D54F-49C8-A1A7-3D9284085976}"/>
                </a:ext>
              </a:extLst>
            </p:cNvPr>
            <p:cNvCxnSpPr>
              <a:cxnSpLocks/>
            </p:cNvCxnSpPr>
            <p:nvPr/>
          </p:nvCxnSpPr>
          <p:spPr>
            <a:xfrm>
              <a:off x="2653087" y="3799163"/>
              <a:ext cx="0" cy="8760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D136356B-8E18-4C9A-94D8-5ED1249FBE1C}"/>
                </a:ext>
              </a:extLst>
            </p:cNvPr>
            <p:cNvSpPr txBox="1"/>
            <p:nvPr/>
          </p:nvSpPr>
          <p:spPr>
            <a:xfrm>
              <a:off x="832410" y="4736754"/>
              <a:ext cx="570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</a:t>
              </a:r>
              <a:endParaRPr lang="zh-TW" altLang="en-US" sz="2400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CD5FB2C2-8A97-404D-9967-277BC8243B54}"/>
                </a:ext>
              </a:extLst>
            </p:cNvPr>
            <p:cNvSpPr txBox="1"/>
            <p:nvPr/>
          </p:nvSpPr>
          <p:spPr>
            <a:xfrm>
              <a:off x="1369011" y="4736754"/>
              <a:ext cx="570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V</a:t>
              </a:r>
              <a:endParaRPr lang="zh-TW" altLang="en-US" sz="2400" dirty="0"/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D232B883-33E9-455A-8604-E7B18A6345AB}"/>
                </a:ext>
              </a:extLst>
            </p:cNvPr>
            <p:cNvSpPr txBox="1"/>
            <p:nvPr/>
          </p:nvSpPr>
          <p:spPr>
            <a:xfrm>
              <a:off x="1775651" y="4735598"/>
              <a:ext cx="790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DET</a:t>
              </a:r>
              <a:endParaRPr lang="zh-TW" altLang="en-US" sz="2400" dirty="0"/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9F6A0F1C-9C86-488F-897A-87D6565FAEE1}"/>
                </a:ext>
              </a:extLst>
            </p:cNvPr>
            <p:cNvSpPr txBox="1"/>
            <p:nvPr/>
          </p:nvSpPr>
          <p:spPr>
            <a:xfrm>
              <a:off x="2272213" y="4750208"/>
              <a:ext cx="7903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N</a:t>
              </a:r>
              <a:endParaRPr lang="zh-TW" altLang="en-US" sz="2400" dirty="0"/>
            </a:p>
          </p:txBody>
        </p:sp>
      </p:grp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16B80916-476F-477F-86E2-B4E16B1A4566}"/>
              </a:ext>
            </a:extLst>
          </p:cNvPr>
          <p:cNvSpPr txBox="1"/>
          <p:nvPr/>
        </p:nvSpPr>
        <p:spPr>
          <a:xfrm>
            <a:off x="5310684" y="2760447"/>
            <a:ext cx="3237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Example: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POS tagging 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DBEE2685-DA11-4B86-BB62-9B5A6EB3F8D6}"/>
              </a:ext>
            </a:extLst>
          </p:cNvPr>
          <p:cNvSpPr/>
          <p:nvPr/>
        </p:nvSpPr>
        <p:spPr>
          <a:xfrm>
            <a:off x="6011715" y="3722225"/>
            <a:ext cx="2489081" cy="2243145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1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7" grpId="0"/>
      <p:bldP spid="10" grpId="0"/>
      <p:bldP spid="13" grpId="0"/>
      <p:bldP spid="16" grpId="0"/>
      <p:bldP spid="24" grpId="0" animBg="1"/>
      <p:bldP spid="25" grpId="0" animBg="1"/>
      <p:bldP spid="26" grpId="0" animBg="1"/>
      <p:bldP spid="33" grpId="0"/>
      <p:bldP spid="34" grpId="0"/>
      <p:bldP spid="50" grpId="0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AE3E5A-4F2B-4799-AD3D-DD850AEF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to use BERT – Case 3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37488D5-6648-4F62-831F-A49F15AC400B}"/>
              </a:ext>
            </a:extLst>
          </p:cNvPr>
          <p:cNvSpPr txBox="1"/>
          <p:nvPr/>
        </p:nvSpPr>
        <p:spPr>
          <a:xfrm>
            <a:off x="3943350" y="1849115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/>
              <a:t>Input: two sequences</a:t>
            </a:r>
          </a:p>
          <a:p>
            <a:r>
              <a:rPr lang="en-US" altLang="zh-TW" sz="2400" dirty="0"/>
              <a:t>Output:</a:t>
            </a:r>
            <a:r>
              <a:rPr lang="zh-TW" altLang="en-US" sz="2400" dirty="0"/>
              <a:t> </a:t>
            </a:r>
            <a:r>
              <a:rPr lang="en-US" altLang="zh-TW" sz="2400" dirty="0"/>
              <a:t>a class</a:t>
            </a:r>
            <a:endParaRPr lang="zh-TW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A72CD18-5931-4D3B-9FF9-9C601F8632EF}"/>
              </a:ext>
            </a:extLst>
          </p:cNvPr>
          <p:cNvSpPr/>
          <p:nvPr/>
        </p:nvSpPr>
        <p:spPr>
          <a:xfrm>
            <a:off x="4305149" y="4170839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2400" dirty="0"/>
              <a:t>premise: A person on a horse jumps over a broken down airplane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D99D7B5-4E8B-4D47-81D2-D794129285E0}"/>
              </a:ext>
            </a:extLst>
          </p:cNvPr>
          <p:cNvSpPr/>
          <p:nvPr/>
        </p:nvSpPr>
        <p:spPr>
          <a:xfrm>
            <a:off x="286657" y="5542376"/>
            <a:ext cx="464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dirty="0"/>
              <a:t>hypothesis: A person is at a diner</a:t>
            </a:r>
            <a:r>
              <a:rPr lang="en-US" altLang="zh-TW" sz="2400" dirty="0"/>
              <a:t>.</a:t>
            </a:r>
            <a:endParaRPr lang="zh-TW" altLang="en-US" sz="2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1B63FEB-C62C-4CFD-9194-80C73FF1389F}"/>
              </a:ext>
            </a:extLst>
          </p:cNvPr>
          <p:cNvSpPr/>
          <p:nvPr/>
        </p:nvSpPr>
        <p:spPr>
          <a:xfrm>
            <a:off x="4731658" y="5511598"/>
            <a:ext cx="21218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contradiction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843D0D42-E176-4AC7-926B-9B58977FBB09}"/>
              </a:ext>
            </a:extLst>
          </p:cNvPr>
          <p:cNvSpPr/>
          <p:nvPr/>
        </p:nvSpPr>
        <p:spPr>
          <a:xfrm>
            <a:off x="1524196" y="4315799"/>
            <a:ext cx="1597235" cy="70056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81A9D23A-8FCC-4500-BA3C-AAE1D038E331}"/>
              </a:ext>
            </a:extLst>
          </p:cNvPr>
          <p:cNvCxnSpPr/>
          <p:nvPr/>
        </p:nvCxnSpPr>
        <p:spPr>
          <a:xfrm flipH="1" flipV="1">
            <a:off x="2302507" y="5040222"/>
            <a:ext cx="0" cy="502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520361E-2F3C-4495-9B70-32A7325665B4}"/>
              </a:ext>
            </a:extLst>
          </p:cNvPr>
          <p:cNvSpPr txBox="1"/>
          <p:nvPr/>
        </p:nvSpPr>
        <p:spPr>
          <a:xfrm>
            <a:off x="984631" y="2977560"/>
            <a:ext cx="26357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contradiction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entailment</a:t>
            </a:r>
          </a:p>
          <a:p>
            <a:r>
              <a:rPr lang="en-US" altLang="zh-TW" sz="2400" dirty="0">
                <a:solidFill>
                  <a:srgbClr val="00B050"/>
                </a:solidFill>
              </a:rPr>
              <a:t>neutral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4" name="圓角矩形 15">
            <a:extLst>
              <a:ext uri="{FF2B5EF4-FFF2-40B4-BE49-F238E27FC236}">
                <a16:creationId xmlns:a16="http://schemas.microsoft.com/office/drawing/2014/main" id="{39CBE3D2-8C4B-430A-ADDC-51027AF5D572}"/>
              </a:ext>
            </a:extLst>
          </p:cNvPr>
          <p:cNvSpPr/>
          <p:nvPr/>
        </p:nvSpPr>
        <p:spPr>
          <a:xfrm>
            <a:off x="4305149" y="4240531"/>
            <a:ext cx="4501835" cy="77514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66E5794-FE84-42E5-AC38-8A61A15737CA}"/>
              </a:ext>
            </a:extLst>
          </p:cNvPr>
          <p:cNvCxnSpPr/>
          <p:nvPr/>
        </p:nvCxnSpPr>
        <p:spPr>
          <a:xfrm flipH="1">
            <a:off x="3121431" y="4675545"/>
            <a:ext cx="101788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C9D90D93-FEB8-4456-87E0-CD07FE203605}"/>
              </a:ext>
            </a:extLst>
          </p:cNvPr>
          <p:cNvCxnSpPr/>
          <p:nvPr/>
        </p:nvCxnSpPr>
        <p:spPr>
          <a:xfrm flipV="1">
            <a:off x="2305179" y="3886588"/>
            <a:ext cx="1" cy="4413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8">
            <a:extLst>
              <a:ext uri="{FF2B5EF4-FFF2-40B4-BE49-F238E27FC236}">
                <a16:creationId xmlns:a16="http://schemas.microsoft.com/office/drawing/2014/main" id="{A8C0F74F-9108-4621-8602-A01E66F012CB}"/>
              </a:ext>
            </a:extLst>
          </p:cNvPr>
          <p:cNvSpPr/>
          <p:nvPr/>
        </p:nvSpPr>
        <p:spPr>
          <a:xfrm>
            <a:off x="229823" y="5511599"/>
            <a:ext cx="4366367" cy="52322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DE4F8A25-BA7E-430C-9351-7EEA4DE10033}"/>
              </a:ext>
            </a:extLst>
          </p:cNvPr>
          <p:cNvSpPr txBox="1"/>
          <p:nvPr/>
        </p:nvSpPr>
        <p:spPr>
          <a:xfrm>
            <a:off x="3943350" y="2759845"/>
            <a:ext cx="4736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Example: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t>Natural Language Inference</a:t>
            </a:r>
            <a:r>
              <a:rPr lang="en-US" altLang="zh-TW" sz="2400" dirty="0">
                <a:solidFill>
                  <a:prstClr val="black"/>
                </a:solidFill>
                <a:latin typeface="Calibri" panose="020F0502020204030204"/>
                <a:ea typeface="新細明體" panose="02020500000000000000" pitchFamily="18" charset="-120"/>
              </a:rPr>
              <a:t>e (NLI)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2995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 animBg="1"/>
      <p:bldP spid="13" grpId="0"/>
      <p:bldP spid="14" grpId="0" animBg="1"/>
      <p:bldP spid="17" grpId="0" animBg="1"/>
    </p:bldLst>
  </p:timing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2357</TotalTime>
  <Words>1419</Words>
  <Application>Microsoft Office PowerPoint</Application>
  <PresentationFormat>全屏显示(4:3)</PresentationFormat>
  <Paragraphs>437</Paragraphs>
  <Slides>23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-apple-system</vt:lpstr>
      <vt:lpstr>Helvetica Neue Medium</vt:lpstr>
      <vt:lpstr>Lucida Grande</vt:lpstr>
      <vt:lpstr>微軟正黑體</vt:lpstr>
      <vt:lpstr>Myriad Pro</vt:lpstr>
      <vt:lpstr>Arial</vt:lpstr>
      <vt:lpstr>Arial</vt:lpstr>
      <vt:lpstr>Calibri</vt:lpstr>
      <vt:lpstr>Calibri Light</vt:lpstr>
      <vt:lpstr>Cambria Math</vt:lpstr>
      <vt:lpstr>Office 佈景主題</vt:lpstr>
      <vt:lpstr>Masking Input</vt:lpstr>
      <vt:lpstr>Masking Input</vt:lpstr>
      <vt:lpstr>Next Sentence Prediction </vt:lpstr>
      <vt:lpstr>PowerPoint 演示文稿</vt:lpstr>
      <vt:lpstr>GLUE</vt:lpstr>
      <vt:lpstr>How to use BERT – Case 1</vt:lpstr>
      <vt:lpstr>Pre-train v.s. Random Initialization </vt:lpstr>
      <vt:lpstr>How to use BERT – Case 2</vt:lpstr>
      <vt:lpstr>How to use BERT – Case 3</vt:lpstr>
      <vt:lpstr>How to use BERT – Case 3</vt:lpstr>
      <vt:lpstr>How to use BERT – Case 4 </vt:lpstr>
      <vt:lpstr>How to use BERT – Case 4 </vt:lpstr>
      <vt:lpstr>How to use BERT – Case 4 </vt:lpstr>
      <vt:lpstr>Pre-training a seq2seq model</vt:lpstr>
      <vt:lpstr>MASS / BART</vt:lpstr>
      <vt:lpstr>T5 – Comparison </vt:lpstr>
      <vt:lpstr>Why does BERT work?</vt:lpstr>
      <vt:lpstr>Why does BERT work?</vt:lpstr>
      <vt:lpstr>PowerPoint 演示文稿</vt:lpstr>
      <vt:lpstr>Why does BERT work?</vt:lpstr>
      <vt:lpstr>Multi-lingual BERT</vt:lpstr>
      <vt:lpstr>Zero-shot Reading Comprehension</vt:lpstr>
      <vt:lpstr>Zero-shot Reading Comprehension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Self-supervised Learning</dc:title>
  <dc:creator>Hung-yi Lee</dc:creator>
  <cp:lastModifiedBy>duan chao</cp:lastModifiedBy>
  <cp:revision>99</cp:revision>
  <dcterms:created xsi:type="dcterms:W3CDTF">2021-04-13T12:44:22Z</dcterms:created>
  <dcterms:modified xsi:type="dcterms:W3CDTF">2022-02-24T06:50:59Z</dcterms:modified>
</cp:coreProperties>
</file>