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74" r:id="rId3"/>
    <p:sldId id="285" r:id="rId4"/>
    <p:sldId id="286" r:id="rId5"/>
    <p:sldId id="267" r:id="rId6"/>
    <p:sldId id="291" r:id="rId7"/>
    <p:sldId id="302" r:id="rId8"/>
    <p:sldId id="296" r:id="rId9"/>
    <p:sldId id="300" r:id="rId10"/>
    <p:sldId id="287" r:id="rId11"/>
    <p:sldId id="268" r:id="rId12"/>
    <p:sldId id="256" r:id="rId13"/>
    <p:sldId id="303" r:id="rId14"/>
    <p:sldId id="304" r:id="rId15"/>
    <p:sldId id="293" r:id="rId16"/>
    <p:sldId id="298" r:id="rId17"/>
    <p:sldId id="301" r:id="rId18"/>
    <p:sldId id="292" r:id="rId19"/>
    <p:sldId id="289" r:id="rId20"/>
    <p:sldId id="297" r:id="rId21"/>
    <p:sldId id="299" r:id="rId22"/>
    <p:sldId id="294" r:id="rId23"/>
  </p:sldIdLst>
  <p:sldSz cx="24384000" cy="13716000"/>
  <p:notesSz cx="6858000" cy="9144000"/>
  <p:defaultTextStyle>
    <a:defPPr>
      <a:defRPr lang="x-none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2334"/>
    <a:srgbClr val="3A3A3A"/>
    <a:srgbClr val="DADAD8"/>
    <a:srgbClr val="555555"/>
    <a:srgbClr val="3B3B39"/>
    <a:srgbClr val="7E7C80"/>
    <a:srgbClr val="878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2" autoAdjust="0"/>
    <p:restoredTop sz="92846" autoAdjust="0"/>
  </p:normalViewPr>
  <p:slideViewPr>
    <p:cSldViewPr showGuides="1">
      <p:cViewPr varScale="1">
        <p:scale>
          <a:sx n="41" d="100"/>
          <a:sy n="41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05426-692F-486B-8C2C-E38073BC210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D09B5EF-C5F4-455F-BD4D-F5B5F6AE236D}">
      <dgm:prSet phldrT="[Szöveg]"/>
      <dgm:spPr/>
      <dgm:t>
        <a:bodyPr/>
        <a:lstStyle/>
        <a:p>
          <a:r>
            <a:rPr lang="hu-HU" dirty="0"/>
            <a:t>Windows 2019 Server AD DS</a:t>
          </a:r>
        </a:p>
      </dgm:t>
    </dgm:pt>
    <dgm:pt modelId="{34BD4D2F-4AC9-45F9-A48A-FF488D285D78}" type="parTrans" cxnId="{0619C652-3A75-490D-8AD6-DE869462DE29}">
      <dgm:prSet/>
      <dgm:spPr/>
      <dgm:t>
        <a:bodyPr/>
        <a:lstStyle/>
        <a:p>
          <a:endParaRPr lang="hu-HU"/>
        </a:p>
      </dgm:t>
    </dgm:pt>
    <dgm:pt modelId="{08B7B965-BCF9-44AE-AF82-4489AD161A3E}" type="sibTrans" cxnId="{0619C652-3A75-490D-8AD6-DE869462DE29}">
      <dgm:prSet/>
      <dgm:spPr/>
      <dgm:t>
        <a:bodyPr/>
        <a:lstStyle/>
        <a:p>
          <a:pPr algn="ctr"/>
          <a:r>
            <a:rPr lang="hu-HU" dirty="0"/>
            <a:t>SITE 1</a:t>
          </a:r>
        </a:p>
      </dgm:t>
    </dgm:pt>
    <dgm:pt modelId="{B943C048-FC1F-4FC0-8F26-ED4B6CBE4861}" type="asst">
      <dgm:prSet phldrT="[Szöveg]"/>
      <dgm:spPr/>
      <dgm:t>
        <a:bodyPr/>
        <a:lstStyle/>
        <a:p>
          <a:r>
            <a:rPr lang="hu-HU" dirty="0"/>
            <a:t>Windows 2019 Server AD DS Replika</a:t>
          </a:r>
        </a:p>
      </dgm:t>
    </dgm:pt>
    <dgm:pt modelId="{DEB2B445-8085-4907-A646-A7ACBCDBFC58}" type="parTrans" cxnId="{EB136F7B-A419-4CE5-8947-A47E96F0FE3A}">
      <dgm:prSet/>
      <dgm:spPr/>
      <dgm:t>
        <a:bodyPr/>
        <a:lstStyle/>
        <a:p>
          <a:endParaRPr lang="hu-HU"/>
        </a:p>
      </dgm:t>
    </dgm:pt>
    <dgm:pt modelId="{3F150F04-83D2-467A-9422-6AA4FF6B08B9}" type="sibTrans" cxnId="{EB136F7B-A419-4CE5-8947-A47E96F0FE3A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hu-HU" dirty="0"/>
        </a:p>
      </dgm:t>
    </dgm:pt>
    <dgm:pt modelId="{65BCE8E6-8EB5-4CD5-9204-8480CEE4D274}">
      <dgm:prSet phldrT="[Szöveg]"/>
      <dgm:spPr/>
      <dgm:t>
        <a:bodyPr/>
        <a:lstStyle/>
        <a:p>
          <a:r>
            <a:rPr lang="hu-HU" dirty="0"/>
            <a:t>Windows SQL Server </a:t>
          </a:r>
          <a:r>
            <a:rPr lang="hu-HU" dirty="0" err="1"/>
            <a:t>Fail</a:t>
          </a:r>
          <a:r>
            <a:rPr lang="hu-HU" dirty="0"/>
            <a:t>-over </a:t>
          </a:r>
          <a:r>
            <a:rPr lang="hu-HU" dirty="0" err="1"/>
            <a:t>Cluster</a:t>
          </a:r>
          <a:r>
            <a:rPr lang="hu-HU" dirty="0"/>
            <a:t> </a:t>
          </a:r>
          <a:r>
            <a:rPr lang="hu-HU" dirty="0" err="1"/>
            <a:t>Node</a:t>
          </a:r>
          <a:r>
            <a:rPr lang="hu-HU" dirty="0"/>
            <a:t> 1</a:t>
          </a:r>
        </a:p>
      </dgm:t>
    </dgm:pt>
    <dgm:pt modelId="{A182975D-B4D4-4A0A-9657-60F07FEC24BB}" type="parTrans" cxnId="{FE75FF6C-0185-4001-8208-A905C8049982}">
      <dgm:prSet/>
      <dgm:spPr/>
      <dgm:t>
        <a:bodyPr/>
        <a:lstStyle/>
        <a:p>
          <a:endParaRPr lang="hu-HU"/>
        </a:p>
      </dgm:t>
    </dgm:pt>
    <dgm:pt modelId="{15A990EB-3907-4458-8E79-8A46CE442A0A}" type="sibTrans" cxnId="{FE75FF6C-0185-4001-8208-A905C8049982}">
      <dgm:prSet/>
      <dgm:spPr/>
      <dgm:t>
        <a:bodyPr/>
        <a:lstStyle/>
        <a:p>
          <a:pPr algn="ctr"/>
          <a:r>
            <a:rPr lang="hu-HU" dirty="0"/>
            <a:t>SITE 1</a:t>
          </a:r>
        </a:p>
      </dgm:t>
    </dgm:pt>
    <dgm:pt modelId="{B847D35E-8A05-4FD9-B85B-E65B7769EBFC}">
      <dgm:prSet phldrT="[Szöveg]"/>
      <dgm:spPr/>
      <dgm:t>
        <a:bodyPr/>
        <a:lstStyle/>
        <a:p>
          <a:r>
            <a:rPr lang="hu-HU" dirty="0"/>
            <a:t>Windows SQL Server </a:t>
          </a:r>
          <a:r>
            <a:rPr lang="hu-HU" dirty="0" err="1"/>
            <a:t>Fail</a:t>
          </a:r>
          <a:r>
            <a:rPr lang="hu-HU" dirty="0"/>
            <a:t>-over </a:t>
          </a:r>
          <a:r>
            <a:rPr lang="hu-HU" dirty="0" err="1"/>
            <a:t>Cluster</a:t>
          </a:r>
          <a:r>
            <a:rPr lang="hu-HU" dirty="0"/>
            <a:t> </a:t>
          </a:r>
          <a:r>
            <a:rPr lang="hu-HU" dirty="0" err="1"/>
            <a:t>Node</a:t>
          </a:r>
          <a:r>
            <a:rPr lang="hu-HU" dirty="0"/>
            <a:t> 2</a:t>
          </a:r>
        </a:p>
      </dgm:t>
    </dgm:pt>
    <dgm:pt modelId="{F9B28C41-FAC7-4908-8954-1B126933AA56}" type="parTrans" cxnId="{0DE9D976-7C26-4EBF-B4CD-DDCBB59AC067}">
      <dgm:prSet/>
      <dgm:spPr/>
      <dgm:t>
        <a:bodyPr/>
        <a:lstStyle/>
        <a:p>
          <a:endParaRPr lang="hu-HU"/>
        </a:p>
      </dgm:t>
    </dgm:pt>
    <dgm:pt modelId="{CEF86437-520B-4B14-BE2D-5747E8ACF6B9}" type="sibTrans" cxnId="{0DE9D976-7C26-4EBF-B4CD-DDCBB59AC067}">
      <dgm:prSet/>
      <dgm:spPr/>
      <dgm:t>
        <a:bodyPr/>
        <a:lstStyle/>
        <a:p>
          <a:pPr algn="ctr"/>
          <a:r>
            <a:rPr lang="hu-HU" dirty="0"/>
            <a:t>SITE 2</a:t>
          </a:r>
        </a:p>
      </dgm:t>
    </dgm:pt>
    <dgm:pt modelId="{0A60C3D8-42BF-465D-BC87-8730CFAB0788}" type="pres">
      <dgm:prSet presAssocID="{B9205426-692F-486B-8C2C-E38073BC21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09D10E-D15B-4F3F-AC70-4C21A2B64916}" type="pres">
      <dgm:prSet presAssocID="{BD09B5EF-C5F4-455F-BD4D-F5B5F6AE236D}" presName="hierRoot1" presStyleCnt="0">
        <dgm:presLayoutVars>
          <dgm:hierBranch val="init"/>
        </dgm:presLayoutVars>
      </dgm:prSet>
      <dgm:spPr/>
    </dgm:pt>
    <dgm:pt modelId="{77D655B7-A0EF-4DAE-81A5-BAE861DA4E9F}" type="pres">
      <dgm:prSet presAssocID="{BD09B5EF-C5F4-455F-BD4D-F5B5F6AE236D}" presName="rootComposite1" presStyleCnt="0"/>
      <dgm:spPr/>
    </dgm:pt>
    <dgm:pt modelId="{73437B74-FCB8-4767-B360-AF3B0F2A7E39}" type="pres">
      <dgm:prSet presAssocID="{BD09B5EF-C5F4-455F-BD4D-F5B5F6AE236D}" presName="rootText1" presStyleLbl="node0" presStyleIdx="0" presStyleCnt="1">
        <dgm:presLayoutVars>
          <dgm:chMax/>
          <dgm:chPref val="3"/>
        </dgm:presLayoutVars>
      </dgm:prSet>
      <dgm:spPr/>
    </dgm:pt>
    <dgm:pt modelId="{25972221-1877-4A8B-8D5A-D72FB6B6DBB2}" type="pres">
      <dgm:prSet presAssocID="{BD09B5EF-C5F4-455F-BD4D-F5B5F6AE236D}" presName="titleText1" presStyleLbl="fgAcc0" presStyleIdx="0" presStyleCnt="1">
        <dgm:presLayoutVars>
          <dgm:chMax val="0"/>
          <dgm:chPref val="0"/>
        </dgm:presLayoutVars>
      </dgm:prSet>
      <dgm:spPr/>
    </dgm:pt>
    <dgm:pt modelId="{A53F6DD3-CF9F-4290-9106-90D3152E9DD5}" type="pres">
      <dgm:prSet presAssocID="{BD09B5EF-C5F4-455F-BD4D-F5B5F6AE236D}" presName="rootConnector1" presStyleLbl="node1" presStyleIdx="0" presStyleCnt="2"/>
      <dgm:spPr/>
    </dgm:pt>
    <dgm:pt modelId="{E7CF3B9C-22AB-45C8-B43B-0082E8881698}" type="pres">
      <dgm:prSet presAssocID="{BD09B5EF-C5F4-455F-BD4D-F5B5F6AE236D}" presName="hierChild2" presStyleCnt="0"/>
      <dgm:spPr/>
    </dgm:pt>
    <dgm:pt modelId="{DD0490A8-31E6-4462-A42A-009EAB557A7D}" type="pres">
      <dgm:prSet presAssocID="{A182975D-B4D4-4A0A-9657-60F07FEC24BB}" presName="Name37" presStyleLbl="parChTrans1D2" presStyleIdx="0" presStyleCnt="3"/>
      <dgm:spPr/>
    </dgm:pt>
    <dgm:pt modelId="{3208AE61-2C91-46A4-8A84-382870803A2A}" type="pres">
      <dgm:prSet presAssocID="{65BCE8E6-8EB5-4CD5-9204-8480CEE4D274}" presName="hierRoot2" presStyleCnt="0">
        <dgm:presLayoutVars>
          <dgm:hierBranch val="init"/>
        </dgm:presLayoutVars>
      </dgm:prSet>
      <dgm:spPr/>
    </dgm:pt>
    <dgm:pt modelId="{687D82A7-F6BF-417C-AA89-6D3935B39353}" type="pres">
      <dgm:prSet presAssocID="{65BCE8E6-8EB5-4CD5-9204-8480CEE4D274}" presName="rootComposite" presStyleCnt="0"/>
      <dgm:spPr/>
    </dgm:pt>
    <dgm:pt modelId="{58F39F0C-6FC7-440C-9185-C1D3FEB49173}" type="pres">
      <dgm:prSet presAssocID="{65BCE8E6-8EB5-4CD5-9204-8480CEE4D274}" presName="rootText" presStyleLbl="node1" presStyleIdx="0" presStyleCnt="2">
        <dgm:presLayoutVars>
          <dgm:chMax/>
          <dgm:chPref val="3"/>
        </dgm:presLayoutVars>
      </dgm:prSet>
      <dgm:spPr/>
    </dgm:pt>
    <dgm:pt modelId="{BB13DC7C-2625-406C-8628-A4878AB7A379}" type="pres">
      <dgm:prSet presAssocID="{65BCE8E6-8EB5-4CD5-9204-8480CEE4D274}" presName="titleText2" presStyleLbl="fgAcc1" presStyleIdx="0" presStyleCnt="2">
        <dgm:presLayoutVars>
          <dgm:chMax val="0"/>
          <dgm:chPref val="0"/>
        </dgm:presLayoutVars>
      </dgm:prSet>
      <dgm:spPr/>
    </dgm:pt>
    <dgm:pt modelId="{67D30B0E-6220-41CF-B13E-BA1361C46B4A}" type="pres">
      <dgm:prSet presAssocID="{65BCE8E6-8EB5-4CD5-9204-8480CEE4D274}" presName="rootConnector" presStyleLbl="node2" presStyleIdx="0" presStyleCnt="0"/>
      <dgm:spPr/>
    </dgm:pt>
    <dgm:pt modelId="{8122168A-745C-4B78-9608-A4D9817416F2}" type="pres">
      <dgm:prSet presAssocID="{65BCE8E6-8EB5-4CD5-9204-8480CEE4D274}" presName="hierChild4" presStyleCnt="0"/>
      <dgm:spPr/>
    </dgm:pt>
    <dgm:pt modelId="{E20CDE8D-B8BC-4696-AF01-283293751352}" type="pres">
      <dgm:prSet presAssocID="{65BCE8E6-8EB5-4CD5-9204-8480CEE4D274}" presName="hierChild5" presStyleCnt="0"/>
      <dgm:spPr/>
    </dgm:pt>
    <dgm:pt modelId="{B3932DFF-C18A-459C-937A-8C62A4D78316}" type="pres">
      <dgm:prSet presAssocID="{F9B28C41-FAC7-4908-8954-1B126933AA56}" presName="Name37" presStyleLbl="parChTrans1D2" presStyleIdx="1" presStyleCnt="3"/>
      <dgm:spPr/>
    </dgm:pt>
    <dgm:pt modelId="{0697679B-0FDC-456E-9596-3506182D143D}" type="pres">
      <dgm:prSet presAssocID="{B847D35E-8A05-4FD9-B85B-E65B7769EBFC}" presName="hierRoot2" presStyleCnt="0">
        <dgm:presLayoutVars>
          <dgm:hierBranch val="init"/>
        </dgm:presLayoutVars>
      </dgm:prSet>
      <dgm:spPr/>
    </dgm:pt>
    <dgm:pt modelId="{2B580F1C-0AF2-45CE-8554-E4F72242B20D}" type="pres">
      <dgm:prSet presAssocID="{B847D35E-8A05-4FD9-B85B-E65B7769EBFC}" presName="rootComposite" presStyleCnt="0"/>
      <dgm:spPr/>
    </dgm:pt>
    <dgm:pt modelId="{E819CEAF-6D02-4FF8-A25F-0CF53E07204E}" type="pres">
      <dgm:prSet presAssocID="{B847D35E-8A05-4FD9-B85B-E65B7769EBFC}" presName="rootText" presStyleLbl="node1" presStyleIdx="1" presStyleCnt="2">
        <dgm:presLayoutVars>
          <dgm:chMax/>
          <dgm:chPref val="3"/>
        </dgm:presLayoutVars>
      </dgm:prSet>
      <dgm:spPr/>
    </dgm:pt>
    <dgm:pt modelId="{9E2E313B-BF40-4B64-BD5C-90361DC3276D}" type="pres">
      <dgm:prSet presAssocID="{B847D35E-8A05-4FD9-B85B-E65B7769EBFC}" presName="titleText2" presStyleLbl="fgAcc1" presStyleIdx="1" presStyleCnt="2" custLinFactNeighborX="1924" custLinFactNeighborY="-3354">
        <dgm:presLayoutVars>
          <dgm:chMax val="0"/>
          <dgm:chPref val="0"/>
        </dgm:presLayoutVars>
      </dgm:prSet>
      <dgm:spPr/>
    </dgm:pt>
    <dgm:pt modelId="{12D028AA-A2F5-4E70-8199-0C2BFBA8BB90}" type="pres">
      <dgm:prSet presAssocID="{B847D35E-8A05-4FD9-B85B-E65B7769EBFC}" presName="rootConnector" presStyleLbl="node2" presStyleIdx="0" presStyleCnt="0"/>
      <dgm:spPr/>
    </dgm:pt>
    <dgm:pt modelId="{50A1A942-4F40-4919-AE90-072233E03515}" type="pres">
      <dgm:prSet presAssocID="{B847D35E-8A05-4FD9-B85B-E65B7769EBFC}" presName="hierChild4" presStyleCnt="0"/>
      <dgm:spPr/>
    </dgm:pt>
    <dgm:pt modelId="{E1F9C54D-D970-4410-9AB0-CDF0101F3A70}" type="pres">
      <dgm:prSet presAssocID="{B847D35E-8A05-4FD9-B85B-E65B7769EBFC}" presName="hierChild5" presStyleCnt="0"/>
      <dgm:spPr/>
    </dgm:pt>
    <dgm:pt modelId="{514302FE-D80A-4876-B181-D391397B6744}" type="pres">
      <dgm:prSet presAssocID="{BD09B5EF-C5F4-455F-BD4D-F5B5F6AE236D}" presName="hierChild3" presStyleCnt="0"/>
      <dgm:spPr/>
    </dgm:pt>
    <dgm:pt modelId="{E18B460E-CCBD-4DFE-A08B-1A70A481ABFF}" type="pres">
      <dgm:prSet presAssocID="{DEB2B445-8085-4907-A646-A7ACBCDBFC58}" presName="Name96" presStyleLbl="parChTrans1D2" presStyleIdx="2" presStyleCnt="3"/>
      <dgm:spPr/>
    </dgm:pt>
    <dgm:pt modelId="{489EEBF1-B62C-44F4-862A-AAEF1BC3C1A7}" type="pres">
      <dgm:prSet presAssocID="{B943C048-FC1F-4FC0-8F26-ED4B6CBE4861}" presName="hierRoot3" presStyleCnt="0">
        <dgm:presLayoutVars>
          <dgm:hierBranch val="init"/>
        </dgm:presLayoutVars>
      </dgm:prSet>
      <dgm:spPr/>
    </dgm:pt>
    <dgm:pt modelId="{E5002A57-84DF-4C09-9879-F296E623F5B3}" type="pres">
      <dgm:prSet presAssocID="{B943C048-FC1F-4FC0-8F26-ED4B6CBE4861}" presName="rootComposite3" presStyleCnt="0"/>
      <dgm:spPr/>
    </dgm:pt>
    <dgm:pt modelId="{6CEB501D-C435-4851-976D-AE8271424A65}" type="pres">
      <dgm:prSet presAssocID="{B943C048-FC1F-4FC0-8F26-ED4B6CBE4861}" presName="rootText3" presStyleLbl="asst1" presStyleIdx="0" presStyleCnt="1">
        <dgm:presLayoutVars>
          <dgm:chPref val="3"/>
        </dgm:presLayoutVars>
      </dgm:prSet>
      <dgm:spPr/>
    </dgm:pt>
    <dgm:pt modelId="{7683DF3B-8B68-44D3-AB6E-6A01C3234C2E}" type="pres">
      <dgm:prSet presAssocID="{B943C048-FC1F-4FC0-8F26-ED4B6CBE4861}" presName="titleText3" presStyleLbl="fgAcc2" presStyleIdx="0" presStyleCnt="1" custAng="10800000" custFlipVert="1" custScaleX="34027" custScaleY="8939" custLinFactY="-279006" custLinFactNeighborX="-68892" custLinFactNeighborY="-300000">
        <dgm:presLayoutVars>
          <dgm:chMax val="0"/>
          <dgm:chPref val="0"/>
        </dgm:presLayoutVars>
      </dgm:prSet>
      <dgm:spPr/>
    </dgm:pt>
    <dgm:pt modelId="{30CDA1D0-6DA3-4D2B-8D6F-B4A0B76D4345}" type="pres">
      <dgm:prSet presAssocID="{B943C048-FC1F-4FC0-8F26-ED4B6CBE4861}" presName="rootConnector3" presStyleLbl="asst1" presStyleIdx="0" presStyleCnt="1"/>
      <dgm:spPr/>
    </dgm:pt>
    <dgm:pt modelId="{F7EA8C84-605C-43FD-A9FD-09B5BA11AF7F}" type="pres">
      <dgm:prSet presAssocID="{B943C048-FC1F-4FC0-8F26-ED4B6CBE4861}" presName="hierChild6" presStyleCnt="0"/>
      <dgm:spPr/>
    </dgm:pt>
    <dgm:pt modelId="{ED9B9B4E-EDC9-43AC-946E-FF2F9FAEF98A}" type="pres">
      <dgm:prSet presAssocID="{B943C048-FC1F-4FC0-8F26-ED4B6CBE4861}" presName="hierChild7" presStyleCnt="0"/>
      <dgm:spPr/>
    </dgm:pt>
  </dgm:ptLst>
  <dgm:cxnLst>
    <dgm:cxn modelId="{5BFCF30B-4027-40EF-B1FC-75F4A5A9FFAD}" type="presOf" srcId="{15A990EB-3907-4458-8E79-8A46CE442A0A}" destId="{BB13DC7C-2625-406C-8628-A4878AB7A379}" srcOrd="0" destOrd="0" presId="urn:microsoft.com/office/officeart/2008/layout/NameandTitleOrganizationalChart"/>
    <dgm:cxn modelId="{1BBFA615-06B8-4EDE-B10C-2246F7380D4C}" type="presOf" srcId="{B847D35E-8A05-4FD9-B85B-E65B7769EBFC}" destId="{12D028AA-A2F5-4E70-8199-0C2BFBA8BB90}" srcOrd="1" destOrd="0" presId="urn:microsoft.com/office/officeart/2008/layout/NameandTitleOrganizationalChart"/>
    <dgm:cxn modelId="{BC035326-5079-4714-A43D-CCEFE6B474D5}" type="presOf" srcId="{08B7B965-BCF9-44AE-AF82-4489AD161A3E}" destId="{25972221-1877-4A8B-8D5A-D72FB6B6DBB2}" srcOrd="0" destOrd="0" presId="urn:microsoft.com/office/officeart/2008/layout/NameandTitleOrganizationalChart"/>
    <dgm:cxn modelId="{D9B9BB3D-D333-48EF-B265-3740AABEE078}" type="presOf" srcId="{F9B28C41-FAC7-4908-8954-1B126933AA56}" destId="{B3932DFF-C18A-459C-937A-8C62A4D78316}" srcOrd="0" destOrd="0" presId="urn:microsoft.com/office/officeart/2008/layout/NameandTitleOrganizationalChart"/>
    <dgm:cxn modelId="{CF98D561-FA8A-4997-9EB5-1C310D0D90F5}" type="presOf" srcId="{65BCE8E6-8EB5-4CD5-9204-8480CEE4D274}" destId="{58F39F0C-6FC7-440C-9185-C1D3FEB49173}" srcOrd="0" destOrd="0" presId="urn:microsoft.com/office/officeart/2008/layout/NameandTitleOrganizationalChart"/>
    <dgm:cxn modelId="{FE75FF6C-0185-4001-8208-A905C8049982}" srcId="{BD09B5EF-C5F4-455F-BD4D-F5B5F6AE236D}" destId="{65BCE8E6-8EB5-4CD5-9204-8480CEE4D274}" srcOrd="1" destOrd="0" parTransId="{A182975D-B4D4-4A0A-9657-60F07FEC24BB}" sibTransId="{15A990EB-3907-4458-8E79-8A46CE442A0A}"/>
    <dgm:cxn modelId="{0619C652-3A75-490D-8AD6-DE869462DE29}" srcId="{B9205426-692F-486B-8C2C-E38073BC210D}" destId="{BD09B5EF-C5F4-455F-BD4D-F5B5F6AE236D}" srcOrd="0" destOrd="0" parTransId="{34BD4D2F-4AC9-45F9-A48A-FF488D285D78}" sibTransId="{08B7B965-BCF9-44AE-AF82-4489AD161A3E}"/>
    <dgm:cxn modelId="{FBC86155-4132-4532-8E67-AA853E0A8A82}" type="presOf" srcId="{3F150F04-83D2-467A-9422-6AA4FF6B08B9}" destId="{7683DF3B-8B68-44D3-AB6E-6A01C3234C2E}" srcOrd="0" destOrd="0" presId="urn:microsoft.com/office/officeart/2008/layout/NameandTitleOrganizationalChart"/>
    <dgm:cxn modelId="{0DE9D976-7C26-4EBF-B4CD-DDCBB59AC067}" srcId="{BD09B5EF-C5F4-455F-BD4D-F5B5F6AE236D}" destId="{B847D35E-8A05-4FD9-B85B-E65B7769EBFC}" srcOrd="2" destOrd="0" parTransId="{F9B28C41-FAC7-4908-8954-1B126933AA56}" sibTransId="{CEF86437-520B-4B14-BE2D-5747E8ACF6B9}"/>
    <dgm:cxn modelId="{EB136F7B-A419-4CE5-8947-A47E96F0FE3A}" srcId="{BD09B5EF-C5F4-455F-BD4D-F5B5F6AE236D}" destId="{B943C048-FC1F-4FC0-8F26-ED4B6CBE4861}" srcOrd="0" destOrd="0" parTransId="{DEB2B445-8085-4907-A646-A7ACBCDBFC58}" sibTransId="{3F150F04-83D2-467A-9422-6AA4FF6B08B9}"/>
    <dgm:cxn modelId="{14F3597B-3174-4354-A1AF-35DD8079C797}" type="presOf" srcId="{BD09B5EF-C5F4-455F-BD4D-F5B5F6AE236D}" destId="{73437B74-FCB8-4767-B360-AF3B0F2A7E39}" srcOrd="0" destOrd="0" presId="urn:microsoft.com/office/officeart/2008/layout/NameandTitleOrganizationalChart"/>
    <dgm:cxn modelId="{2B058E7F-C97B-454C-947C-2D7071AF08F1}" type="presOf" srcId="{B9205426-692F-486B-8C2C-E38073BC210D}" destId="{0A60C3D8-42BF-465D-BC87-8730CFAB0788}" srcOrd="0" destOrd="0" presId="urn:microsoft.com/office/officeart/2008/layout/NameandTitleOrganizationalChart"/>
    <dgm:cxn modelId="{68809390-298C-47E5-BF16-E183B615AD41}" type="presOf" srcId="{A182975D-B4D4-4A0A-9657-60F07FEC24BB}" destId="{DD0490A8-31E6-4462-A42A-009EAB557A7D}" srcOrd="0" destOrd="0" presId="urn:microsoft.com/office/officeart/2008/layout/NameandTitleOrganizationalChart"/>
    <dgm:cxn modelId="{A2B9C9A1-C878-4AE3-B7C3-7DEF753FBBDC}" type="presOf" srcId="{65BCE8E6-8EB5-4CD5-9204-8480CEE4D274}" destId="{67D30B0E-6220-41CF-B13E-BA1361C46B4A}" srcOrd="1" destOrd="0" presId="urn:microsoft.com/office/officeart/2008/layout/NameandTitleOrganizationalChart"/>
    <dgm:cxn modelId="{705DBFBE-741F-40D7-A83F-209F17D7134A}" type="presOf" srcId="{B943C048-FC1F-4FC0-8F26-ED4B6CBE4861}" destId="{6CEB501D-C435-4851-976D-AE8271424A65}" srcOrd="0" destOrd="0" presId="urn:microsoft.com/office/officeart/2008/layout/NameandTitleOrganizationalChart"/>
    <dgm:cxn modelId="{2A5A48C0-7F02-485E-A968-E9055362100D}" type="presOf" srcId="{BD09B5EF-C5F4-455F-BD4D-F5B5F6AE236D}" destId="{A53F6DD3-CF9F-4290-9106-90D3152E9DD5}" srcOrd="1" destOrd="0" presId="urn:microsoft.com/office/officeart/2008/layout/NameandTitleOrganizationalChart"/>
    <dgm:cxn modelId="{90D9D4D9-99C7-4FC0-802F-C5424EC61300}" type="presOf" srcId="{B943C048-FC1F-4FC0-8F26-ED4B6CBE4861}" destId="{30CDA1D0-6DA3-4D2B-8D6F-B4A0B76D4345}" srcOrd="1" destOrd="0" presId="urn:microsoft.com/office/officeart/2008/layout/NameandTitleOrganizationalChart"/>
    <dgm:cxn modelId="{322034DA-D4F0-4B8F-9D6E-4FC363E63F7D}" type="presOf" srcId="{DEB2B445-8085-4907-A646-A7ACBCDBFC58}" destId="{E18B460E-CCBD-4DFE-A08B-1A70A481ABFF}" srcOrd="0" destOrd="0" presId="urn:microsoft.com/office/officeart/2008/layout/NameandTitleOrganizationalChart"/>
    <dgm:cxn modelId="{9BCC54F7-B2B1-495A-84EC-890FB4611973}" type="presOf" srcId="{CEF86437-520B-4B14-BE2D-5747E8ACF6B9}" destId="{9E2E313B-BF40-4B64-BD5C-90361DC3276D}" srcOrd="0" destOrd="0" presId="urn:microsoft.com/office/officeart/2008/layout/NameandTitleOrganizationalChart"/>
    <dgm:cxn modelId="{5B6307FA-A9EA-46F1-8850-283975781C0C}" type="presOf" srcId="{B847D35E-8A05-4FD9-B85B-E65B7769EBFC}" destId="{E819CEAF-6D02-4FF8-A25F-0CF53E07204E}" srcOrd="0" destOrd="0" presId="urn:microsoft.com/office/officeart/2008/layout/NameandTitleOrganizationalChart"/>
    <dgm:cxn modelId="{EF756543-EDDA-48FF-A1F2-D606057814A3}" type="presParOf" srcId="{0A60C3D8-42BF-465D-BC87-8730CFAB0788}" destId="{AA09D10E-D15B-4F3F-AC70-4C21A2B64916}" srcOrd="0" destOrd="0" presId="urn:microsoft.com/office/officeart/2008/layout/NameandTitleOrganizationalChart"/>
    <dgm:cxn modelId="{74D315EB-A966-4259-BB20-0E9E0DC944EB}" type="presParOf" srcId="{AA09D10E-D15B-4F3F-AC70-4C21A2B64916}" destId="{77D655B7-A0EF-4DAE-81A5-BAE861DA4E9F}" srcOrd="0" destOrd="0" presId="urn:microsoft.com/office/officeart/2008/layout/NameandTitleOrganizationalChart"/>
    <dgm:cxn modelId="{8D6E34D1-0FE0-41B9-9602-EBE40D12CEB6}" type="presParOf" srcId="{77D655B7-A0EF-4DAE-81A5-BAE861DA4E9F}" destId="{73437B74-FCB8-4767-B360-AF3B0F2A7E39}" srcOrd="0" destOrd="0" presId="urn:microsoft.com/office/officeart/2008/layout/NameandTitleOrganizationalChart"/>
    <dgm:cxn modelId="{4CCD5508-899A-45CC-B48A-83D1836D8F28}" type="presParOf" srcId="{77D655B7-A0EF-4DAE-81A5-BAE861DA4E9F}" destId="{25972221-1877-4A8B-8D5A-D72FB6B6DBB2}" srcOrd="1" destOrd="0" presId="urn:microsoft.com/office/officeart/2008/layout/NameandTitleOrganizationalChart"/>
    <dgm:cxn modelId="{3003FBC5-BCFC-491E-964C-A0E82B6BFC20}" type="presParOf" srcId="{77D655B7-A0EF-4DAE-81A5-BAE861DA4E9F}" destId="{A53F6DD3-CF9F-4290-9106-90D3152E9DD5}" srcOrd="2" destOrd="0" presId="urn:microsoft.com/office/officeart/2008/layout/NameandTitleOrganizationalChart"/>
    <dgm:cxn modelId="{C8CBC9FA-BD04-412F-9EE2-514D38BE038B}" type="presParOf" srcId="{AA09D10E-D15B-4F3F-AC70-4C21A2B64916}" destId="{E7CF3B9C-22AB-45C8-B43B-0082E8881698}" srcOrd="1" destOrd="0" presId="urn:microsoft.com/office/officeart/2008/layout/NameandTitleOrganizationalChart"/>
    <dgm:cxn modelId="{D6C178B8-90F2-48FD-923C-0B701EDA613E}" type="presParOf" srcId="{E7CF3B9C-22AB-45C8-B43B-0082E8881698}" destId="{DD0490A8-31E6-4462-A42A-009EAB557A7D}" srcOrd="0" destOrd="0" presId="urn:microsoft.com/office/officeart/2008/layout/NameandTitleOrganizationalChart"/>
    <dgm:cxn modelId="{EBDA014E-544D-4930-8A8F-FEDC8E7C22BB}" type="presParOf" srcId="{E7CF3B9C-22AB-45C8-B43B-0082E8881698}" destId="{3208AE61-2C91-46A4-8A84-382870803A2A}" srcOrd="1" destOrd="0" presId="urn:microsoft.com/office/officeart/2008/layout/NameandTitleOrganizationalChart"/>
    <dgm:cxn modelId="{398BB2B2-01A2-41D5-B107-A3775963A54D}" type="presParOf" srcId="{3208AE61-2C91-46A4-8A84-382870803A2A}" destId="{687D82A7-F6BF-417C-AA89-6D3935B39353}" srcOrd="0" destOrd="0" presId="urn:microsoft.com/office/officeart/2008/layout/NameandTitleOrganizationalChart"/>
    <dgm:cxn modelId="{D79B95F9-FA11-4678-8C2D-C7C4D06CBD19}" type="presParOf" srcId="{687D82A7-F6BF-417C-AA89-6D3935B39353}" destId="{58F39F0C-6FC7-440C-9185-C1D3FEB49173}" srcOrd="0" destOrd="0" presId="urn:microsoft.com/office/officeart/2008/layout/NameandTitleOrganizationalChart"/>
    <dgm:cxn modelId="{992DF2E7-4124-4BDD-841C-F71759164CA9}" type="presParOf" srcId="{687D82A7-F6BF-417C-AA89-6D3935B39353}" destId="{BB13DC7C-2625-406C-8628-A4878AB7A379}" srcOrd="1" destOrd="0" presId="urn:microsoft.com/office/officeart/2008/layout/NameandTitleOrganizationalChart"/>
    <dgm:cxn modelId="{875DAA1A-BFB8-4107-BB2F-A8A3E1C6D173}" type="presParOf" srcId="{687D82A7-F6BF-417C-AA89-6D3935B39353}" destId="{67D30B0E-6220-41CF-B13E-BA1361C46B4A}" srcOrd="2" destOrd="0" presId="urn:microsoft.com/office/officeart/2008/layout/NameandTitleOrganizationalChart"/>
    <dgm:cxn modelId="{54051F54-4B54-436F-93CE-2D365788310F}" type="presParOf" srcId="{3208AE61-2C91-46A4-8A84-382870803A2A}" destId="{8122168A-745C-4B78-9608-A4D9817416F2}" srcOrd="1" destOrd="0" presId="urn:microsoft.com/office/officeart/2008/layout/NameandTitleOrganizationalChart"/>
    <dgm:cxn modelId="{EDE72D44-6632-4670-843F-52EC76A5F3FF}" type="presParOf" srcId="{3208AE61-2C91-46A4-8A84-382870803A2A}" destId="{E20CDE8D-B8BC-4696-AF01-283293751352}" srcOrd="2" destOrd="0" presId="urn:microsoft.com/office/officeart/2008/layout/NameandTitleOrganizationalChart"/>
    <dgm:cxn modelId="{922E666B-4EF1-467D-BD4B-B4B4E401C748}" type="presParOf" srcId="{E7CF3B9C-22AB-45C8-B43B-0082E8881698}" destId="{B3932DFF-C18A-459C-937A-8C62A4D78316}" srcOrd="2" destOrd="0" presId="urn:microsoft.com/office/officeart/2008/layout/NameandTitleOrganizationalChart"/>
    <dgm:cxn modelId="{02551BC7-98A7-4AD9-9B13-D7B93919D963}" type="presParOf" srcId="{E7CF3B9C-22AB-45C8-B43B-0082E8881698}" destId="{0697679B-0FDC-456E-9596-3506182D143D}" srcOrd="3" destOrd="0" presId="urn:microsoft.com/office/officeart/2008/layout/NameandTitleOrganizationalChart"/>
    <dgm:cxn modelId="{B30A2E74-B65D-474B-BFAE-370CC95CA2DD}" type="presParOf" srcId="{0697679B-0FDC-456E-9596-3506182D143D}" destId="{2B580F1C-0AF2-45CE-8554-E4F72242B20D}" srcOrd="0" destOrd="0" presId="urn:microsoft.com/office/officeart/2008/layout/NameandTitleOrganizationalChart"/>
    <dgm:cxn modelId="{94622ECD-62E0-4B6C-A1AC-10603F2625FE}" type="presParOf" srcId="{2B580F1C-0AF2-45CE-8554-E4F72242B20D}" destId="{E819CEAF-6D02-4FF8-A25F-0CF53E07204E}" srcOrd="0" destOrd="0" presId="urn:microsoft.com/office/officeart/2008/layout/NameandTitleOrganizationalChart"/>
    <dgm:cxn modelId="{E3D79635-06BB-4C7A-B9D9-38588C2383B1}" type="presParOf" srcId="{2B580F1C-0AF2-45CE-8554-E4F72242B20D}" destId="{9E2E313B-BF40-4B64-BD5C-90361DC3276D}" srcOrd="1" destOrd="0" presId="urn:microsoft.com/office/officeart/2008/layout/NameandTitleOrganizationalChart"/>
    <dgm:cxn modelId="{8A09CFCC-7AB7-4364-8928-6C70FA8F24C2}" type="presParOf" srcId="{2B580F1C-0AF2-45CE-8554-E4F72242B20D}" destId="{12D028AA-A2F5-4E70-8199-0C2BFBA8BB90}" srcOrd="2" destOrd="0" presId="urn:microsoft.com/office/officeart/2008/layout/NameandTitleOrganizationalChart"/>
    <dgm:cxn modelId="{12625ACE-C07A-4B23-8FAD-DF0BD1896357}" type="presParOf" srcId="{0697679B-0FDC-456E-9596-3506182D143D}" destId="{50A1A942-4F40-4919-AE90-072233E03515}" srcOrd="1" destOrd="0" presId="urn:microsoft.com/office/officeart/2008/layout/NameandTitleOrganizationalChart"/>
    <dgm:cxn modelId="{FEBDA666-EFE3-4C06-99C0-D20212CC4E00}" type="presParOf" srcId="{0697679B-0FDC-456E-9596-3506182D143D}" destId="{E1F9C54D-D970-4410-9AB0-CDF0101F3A70}" srcOrd="2" destOrd="0" presId="urn:microsoft.com/office/officeart/2008/layout/NameandTitleOrganizationalChart"/>
    <dgm:cxn modelId="{5BE77F4D-EC18-4109-ABCF-079DDD73E1A7}" type="presParOf" srcId="{AA09D10E-D15B-4F3F-AC70-4C21A2B64916}" destId="{514302FE-D80A-4876-B181-D391397B6744}" srcOrd="2" destOrd="0" presId="urn:microsoft.com/office/officeart/2008/layout/NameandTitleOrganizationalChart"/>
    <dgm:cxn modelId="{22DC97A0-91A8-48FD-AE37-4C5368317831}" type="presParOf" srcId="{514302FE-D80A-4876-B181-D391397B6744}" destId="{E18B460E-CCBD-4DFE-A08B-1A70A481ABFF}" srcOrd="0" destOrd="0" presId="urn:microsoft.com/office/officeart/2008/layout/NameandTitleOrganizationalChart"/>
    <dgm:cxn modelId="{9E9241E2-F11A-4BAE-8D7D-04C351CC0D24}" type="presParOf" srcId="{514302FE-D80A-4876-B181-D391397B6744}" destId="{489EEBF1-B62C-44F4-862A-AAEF1BC3C1A7}" srcOrd="1" destOrd="0" presId="urn:microsoft.com/office/officeart/2008/layout/NameandTitleOrganizationalChart"/>
    <dgm:cxn modelId="{20F3874A-4F6C-48F5-A1F4-85599CB6B4C6}" type="presParOf" srcId="{489EEBF1-B62C-44F4-862A-AAEF1BC3C1A7}" destId="{E5002A57-84DF-4C09-9879-F296E623F5B3}" srcOrd="0" destOrd="0" presId="urn:microsoft.com/office/officeart/2008/layout/NameandTitleOrganizationalChart"/>
    <dgm:cxn modelId="{29711BBE-ED11-4470-976B-E68D2C099DE0}" type="presParOf" srcId="{E5002A57-84DF-4C09-9879-F296E623F5B3}" destId="{6CEB501D-C435-4851-976D-AE8271424A65}" srcOrd="0" destOrd="0" presId="urn:microsoft.com/office/officeart/2008/layout/NameandTitleOrganizationalChart"/>
    <dgm:cxn modelId="{076EACE5-CECD-40EF-A791-52B5C473A289}" type="presParOf" srcId="{E5002A57-84DF-4C09-9879-F296E623F5B3}" destId="{7683DF3B-8B68-44D3-AB6E-6A01C3234C2E}" srcOrd="1" destOrd="0" presId="urn:microsoft.com/office/officeart/2008/layout/NameandTitleOrganizationalChart"/>
    <dgm:cxn modelId="{360492B3-EE57-4A9C-BDC8-CBD74C7E92B1}" type="presParOf" srcId="{E5002A57-84DF-4C09-9879-F296E623F5B3}" destId="{30CDA1D0-6DA3-4D2B-8D6F-B4A0B76D4345}" srcOrd="2" destOrd="0" presId="urn:microsoft.com/office/officeart/2008/layout/NameandTitleOrganizationalChart"/>
    <dgm:cxn modelId="{F5F20246-527E-41A9-A2B3-0889ABE1BE3B}" type="presParOf" srcId="{489EEBF1-B62C-44F4-862A-AAEF1BC3C1A7}" destId="{F7EA8C84-605C-43FD-A9FD-09B5BA11AF7F}" srcOrd="1" destOrd="0" presId="urn:microsoft.com/office/officeart/2008/layout/NameandTitleOrganizationalChart"/>
    <dgm:cxn modelId="{71E73928-5BAA-47DB-94EB-063CFDE3AAC9}" type="presParOf" srcId="{489EEBF1-B62C-44F4-862A-AAEF1BC3C1A7}" destId="{ED9B9B4E-EDC9-43AC-946E-FF2F9FAEF98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B460E-CCBD-4DFE-A08B-1A70A481ABFF}">
      <dsp:nvSpPr>
        <dsp:cNvPr id="0" name=""/>
        <dsp:cNvSpPr/>
      </dsp:nvSpPr>
      <dsp:spPr>
        <a:xfrm>
          <a:off x="7519590" y="2608394"/>
          <a:ext cx="356604" cy="2810271"/>
        </a:xfrm>
        <a:custGeom>
          <a:avLst/>
          <a:gdLst/>
          <a:ahLst/>
          <a:cxnLst/>
          <a:rect l="0" t="0" r="0" b="0"/>
          <a:pathLst>
            <a:path>
              <a:moveTo>
                <a:pt x="356604" y="0"/>
              </a:moveTo>
              <a:lnTo>
                <a:pt x="356604" y="2810271"/>
              </a:lnTo>
              <a:lnTo>
                <a:pt x="0" y="2810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32DFF-C18A-459C-937A-8C62A4D78316}">
      <dsp:nvSpPr>
        <dsp:cNvPr id="0" name=""/>
        <dsp:cNvSpPr/>
      </dsp:nvSpPr>
      <dsp:spPr>
        <a:xfrm>
          <a:off x="7876195" y="2608394"/>
          <a:ext cx="3378263" cy="5330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2415"/>
              </a:lnTo>
              <a:lnTo>
                <a:pt x="3378263" y="4722415"/>
              </a:lnTo>
              <a:lnTo>
                <a:pt x="3378263" y="5330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490A8-31E6-4462-A42A-009EAB557A7D}">
      <dsp:nvSpPr>
        <dsp:cNvPr id="0" name=""/>
        <dsp:cNvSpPr/>
      </dsp:nvSpPr>
      <dsp:spPr>
        <a:xfrm>
          <a:off x="4497931" y="2608394"/>
          <a:ext cx="3378263" cy="5330825"/>
        </a:xfrm>
        <a:custGeom>
          <a:avLst/>
          <a:gdLst/>
          <a:ahLst/>
          <a:cxnLst/>
          <a:rect l="0" t="0" r="0" b="0"/>
          <a:pathLst>
            <a:path>
              <a:moveTo>
                <a:pt x="3378263" y="0"/>
              </a:moveTo>
              <a:lnTo>
                <a:pt x="3378263" y="4722415"/>
              </a:lnTo>
              <a:lnTo>
                <a:pt x="0" y="4722415"/>
              </a:lnTo>
              <a:lnTo>
                <a:pt x="0" y="5330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37B74-FCB8-4767-B360-AF3B0F2A7E39}">
      <dsp:nvSpPr>
        <dsp:cNvPr id="0" name=""/>
        <dsp:cNvSpPr/>
      </dsp:nvSpPr>
      <dsp:spPr>
        <a:xfrm>
          <a:off x="5358145" y="925"/>
          <a:ext cx="5036098" cy="2607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6794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400" kern="1200" dirty="0"/>
            <a:t>Windows 2019 Server AD DS</a:t>
          </a:r>
        </a:p>
      </dsp:txBody>
      <dsp:txXfrm>
        <a:off x="5358145" y="925"/>
        <a:ext cx="5036098" cy="2607468"/>
      </dsp:txXfrm>
    </dsp:sp>
    <dsp:sp modelId="{25972221-1877-4A8B-8D5A-D72FB6B6DBB2}">
      <dsp:nvSpPr>
        <dsp:cNvPr id="0" name=""/>
        <dsp:cNvSpPr/>
      </dsp:nvSpPr>
      <dsp:spPr>
        <a:xfrm>
          <a:off x="6365365" y="2028957"/>
          <a:ext cx="4532488" cy="8691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60" tIns="37465" rIns="14986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900" kern="1200" dirty="0"/>
            <a:t>SITE 1</a:t>
          </a:r>
        </a:p>
      </dsp:txBody>
      <dsp:txXfrm>
        <a:off x="6365365" y="2028957"/>
        <a:ext cx="4532488" cy="869156"/>
      </dsp:txXfrm>
    </dsp:sp>
    <dsp:sp modelId="{58F39F0C-6FC7-440C-9185-C1D3FEB49173}">
      <dsp:nvSpPr>
        <dsp:cNvPr id="0" name=""/>
        <dsp:cNvSpPr/>
      </dsp:nvSpPr>
      <dsp:spPr>
        <a:xfrm>
          <a:off x="1979881" y="7939219"/>
          <a:ext cx="5036098" cy="2607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6794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400" kern="1200" dirty="0"/>
            <a:t>Windows SQL Server </a:t>
          </a:r>
          <a:r>
            <a:rPr lang="hu-HU" sz="5400" kern="1200" dirty="0" err="1"/>
            <a:t>Fail</a:t>
          </a:r>
          <a:r>
            <a:rPr lang="hu-HU" sz="5400" kern="1200" dirty="0"/>
            <a:t>-over </a:t>
          </a:r>
          <a:r>
            <a:rPr lang="hu-HU" sz="5400" kern="1200" dirty="0" err="1"/>
            <a:t>Cluster</a:t>
          </a:r>
          <a:r>
            <a:rPr lang="hu-HU" sz="5400" kern="1200" dirty="0"/>
            <a:t> </a:t>
          </a:r>
          <a:r>
            <a:rPr lang="hu-HU" sz="5400" kern="1200" dirty="0" err="1"/>
            <a:t>Node</a:t>
          </a:r>
          <a:r>
            <a:rPr lang="hu-HU" sz="5400" kern="1200" dirty="0"/>
            <a:t> 1</a:t>
          </a:r>
        </a:p>
      </dsp:txBody>
      <dsp:txXfrm>
        <a:off x="1979881" y="7939219"/>
        <a:ext cx="5036098" cy="2607468"/>
      </dsp:txXfrm>
    </dsp:sp>
    <dsp:sp modelId="{BB13DC7C-2625-406C-8628-A4878AB7A379}">
      <dsp:nvSpPr>
        <dsp:cNvPr id="0" name=""/>
        <dsp:cNvSpPr/>
      </dsp:nvSpPr>
      <dsp:spPr>
        <a:xfrm>
          <a:off x="2987101" y="9967250"/>
          <a:ext cx="4532488" cy="8691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000" kern="1200" dirty="0"/>
            <a:t>SITE 1</a:t>
          </a:r>
        </a:p>
      </dsp:txBody>
      <dsp:txXfrm>
        <a:off x="2987101" y="9967250"/>
        <a:ext cx="4532488" cy="869156"/>
      </dsp:txXfrm>
    </dsp:sp>
    <dsp:sp modelId="{E819CEAF-6D02-4FF8-A25F-0CF53E07204E}">
      <dsp:nvSpPr>
        <dsp:cNvPr id="0" name=""/>
        <dsp:cNvSpPr/>
      </dsp:nvSpPr>
      <dsp:spPr>
        <a:xfrm>
          <a:off x="8736409" y="7939219"/>
          <a:ext cx="5036098" cy="2607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6794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400" kern="1200" dirty="0"/>
            <a:t>Windows SQL Server </a:t>
          </a:r>
          <a:r>
            <a:rPr lang="hu-HU" sz="5400" kern="1200" dirty="0" err="1"/>
            <a:t>Fail</a:t>
          </a:r>
          <a:r>
            <a:rPr lang="hu-HU" sz="5400" kern="1200" dirty="0"/>
            <a:t>-over </a:t>
          </a:r>
          <a:r>
            <a:rPr lang="hu-HU" sz="5400" kern="1200" dirty="0" err="1"/>
            <a:t>Cluster</a:t>
          </a:r>
          <a:r>
            <a:rPr lang="hu-HU" sz="5400" kern="1200" dirty="0"/>
            <a:t> </a:t>
          </a:r>
          <a:r>
            <a:rPr lang="hu-HU" sz="5400" kern="1200" dirty="0" err="1"/>
            <a:t>Node</a:t>
          </a:r>
          <a:r>
            <a:rPr lang="hu-HU" sz="5400" kern="1200" dirty="0"/>
            <a:t> 2</a:t>
          </a:r>
        </a:p>
      </dsp:txBody>
      <dsp:txXfrm>
        <a:off x="8736409" y="7939219"/>
        <a:ext cx="5036098" cy="2607468"/>
      </dsp:txXfrm>
    </dsp:sp>
    <dsp:sp modelId="{9E2E313B-BF40-4B64-BD5C-90361DC3276D}">
      <dsp:nvSpPr>
        <dsp:cNvPr id="0" name=""/>
        <dsp:cNvSpPr/>
      </dsp:nvSpPr>
      <dsp:spPr>
        <a:xfrm>
          <a:off x="9830834" y="9938099"/>
          <a:ext cx="4532488" cy="8691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000" kern="1200" dirty="0"/>
            <a:t>SITE 2</a:t>
          </a:r>
        </a:p>
      </dsp:txBody>
      <dsp:txXfrm>
        <a:off x="9830834" y="9938099"/>
        <a:ext cx="4532488" cy="869156"/>
      </dsp:txXfrm>
    </dsp:sp>
    <dsp:sp modelId="{6CEB501D-C435-4851-976D-AE8271424A65}">
      <dsp:nvSpPr>
        <dsp:cNvPr id="0" name=""/>
        <dsp:cNvSpPr/>
      </dsp:nvSpPr>
      <dsp:spPr>
        <a:xfrm>
          <a:off x="2483491" y="4114932"/>
          <a:ext cx="5036098" cy="2607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6794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400" kern="1200" dirty="0"/>
            <a:t>Windows 2019 Server AD DS Replika</a:t>
          </a:r>
        </a:p>
      </dsp:txBody>
      <dsp:txXfrm>
        <a:off x="2483491" y="4114932"/>
        <a:ext cx="5036098" cy="2607468"/>
      </dsp:txXfrm>
    </dsp:sp>
    <dsp:sp modelId="{7683DF3B-8B68-44D3-AB6E-6A01C3234C2E}">
      <dsp:nvSpPr>
        <dsp:cNvPr id="0" name=""/>
        <dsp:cNvSpPr/>
      </dsp:nvSpPr>
      <dsp:spPr>
        <a:xfrm rot="10800000" flipV="1">
          <a:off x="1863298" y="1506227"/>
          <a:ext cx="1542269" cy="776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 dirty="0"/>
        </a:p>
      </dsp:txBody>
      <dsp:txXfrm rot="-10800000">
        <a:off x="1863298" y="1506227"/>
        <a:ext cx="1542269" cy="77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42DF6680-5C3E-D44D-B5F7-CD83A7367BB1}" type="datetimeFigureOut">
              <a:rPr lang="en-US" altLang="x-none"/>
              <a:pPr/>
              <a:t>12/2/2019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5AE6BB5D-973D-1449-80C8-3885C2A1F8A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501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760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A46630B-B521-431E-9B79-86F178D17C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A25A21F1-5418-4BF9-9927-E5374F2931A2}" type="slidenum">
              <a:rPr lang="en-US" altLang="hu-HU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hu-H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EEB23602-4C81-409F-85FC-5B237847C19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45DE8DB5-BDEE-4D93-B598-5A5218E8C0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7141F90-8026-407E-886C-E52082B407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CC5453-84BB-4D67-96DA-ADE8C2AE8C23}" type="slidenum">
              <a:t>16</a:t>
            </a:fld>
            <a:endParaRPr lang="en-US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D2EA549D-9314-49AA-94D3-B4A1997D3E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BB1FC2F-E19C-4BFE-BD8F-16B612EB0B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67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0" y="2278063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rgbClr val="262D30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lnSpc>
                <a:spcPct val="150000"/>
              </a:lnSpc>
              <a:defRPr sz="2200"/>
            </a:lvl1pPr>
            <a:lvl2pPr algn="just">
              <a:lnSpc>
                <a:spcPct val="150000"/>
              </a:lnSpc>
              <a:defRPr sz="2200"/>
            </a:lvl2pPr>
            <a:lvl3pPr algn="just">
              <a:lnSpc>
                <a:spcPct val="150000"/>
              </a:lnSpc>
              <a:defRPr sz="2200"/>
            </a:lvl3pPr>
            <a:lvl4pPr algn="just">
              <a:lnSpc>
                <a:spcPct val="150000"/>
              </a:lnSpc>
              <a:defRPr sz="2200"/>
            </a:lvl4pPr>
            <a:lvl5pPr algn="just">
              <a:lnSpc>
                <a:spcPct val="15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545675" y="124968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47C205F5-B05A-2C4F-8652-025C43E558A2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8368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G_Title and Content">
    <p:bg>
      <p:bgPr>
        <a:gradFill flip="none" rotWithShape="1">
          <a:gsLst>
            <a:gs pos="0">
              <a:srgbClr val="555555"/>
            </a:gs>
            <a:gs pos="100000">
              <a:srgbClr val="3A3A3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545675" y="124968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8FE0CC44-A574-4A4A-B264-09CF436B596E}" type="slidenum">
              <a:rPr lang="x-none" altLang="x-none"/>
              <a:pPr>
                <a:defRPr/>
              </a:pPr>
              <a:t>‹#›</a:t>
            </a:fld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0269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G_Title, Content, Photo">
    <p:bg>
      <p:bgPr>
        <a:gradFill flip="none" rotWithShape="1">
          <a:gsLst>
            <a:gs pos="0">
              <a:srgbClr val="555555"/>
            </a:gs>
            <a:gs pos="100000">
              <a:srgbClr val="3A3A3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68009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9492109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616209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3740309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864408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368009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92109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616209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740309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5864408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20" name="Rectangle 19"/>
          <p:cNvSpPr>
            <a:spLocks noGrp="1"/>
          </p:cNvSpPr>
          <p:nvPr userDrawn="1">
            <p:ph type="sldNum" sz="quarter" idx="21"/>
          </p:nvPr>
        </p:nvSpPr>
        <p:spPr>
          <a:xfrm>
            <a:off x="22545675" y="124968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58CD580B-ED4F-1148-B48B-24C3761D60A0}" type="slidenum">
              <a:rPr lang="x-none" altLang="x-none"/>
              <a:pPr>
                <a:defRPr/>
              </a:pPr>
              <a:t>‹#›</a:t>
            </a:fld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1325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bg">
    <p:bg>
      <p:bgPr>
        <a:solidFill>
          <a:srgbClr val="DA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545675" y="124968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A90807D5-BFF1-D44B-83F4-5C5872830F42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2024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xfrm>
            <a:off x="22545675" y="124968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C613AE58-5C94-A744-87B4-3CB9AE0743E2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6480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7" name="Rectangle 4"/>
          <p:cNvSpPr>
            <a:spLocks noGrp="1"/>
          </p:cNvSpPr>
          <p:nvPr>
            <p:ph type="sldNum" sz="quarter" idx="21"/>
          </p:nvPr>
        </p:nvSpPr>
        <p:spPr>
          <a:xfrm>
            <a:off x="22545675" y="124968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029EB264-65DE-DD49-A8CC-41DBB245A5C0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950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Rectangle 13"/>
          <p:cNvSpPr>
            <a:spLocks noGrp="1"/>
          </p:cNvSpPr>
          <p:nvPr>
            <p:ph type="sldNum" sz="quarter" idx="21"/>
          </p:nvPr>
        </p:nvSpPr>
        <p:spPr>
          <a:xfrm>
            <a:off x="22545675" y="124968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19736CF9-AD0F-5041-BB4D-55C7FC896206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2465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7282" y="545262"/>
            <a:ext cx="21937919" cy="2284721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148608E-6FEC-4708-AD3B-27F85E8965C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u-H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0E1149-222F-4D15-8452-3A7C5EB8FD1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A069B3-E52A-4B9B-84B8-8AC48645FC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xfrm>
            <a:off x="22545675" y="12352338"/>
            <a:ext cx="895350" cy="482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A710-6D68-48B2-8E46-51C205F511A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70539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Poppins" charset="0"/>
              </a:rPr>
              <a:t>Second level</a:t>
            </a:r>
          </a:p>
          <a:p>
            <a:pPr lvl="2"/>
            <a:r>
              <a:rPr lang="x-none" altLang="x-none">
                <a:sym typeface="Poppins" charset="0"/>
              </a:rPr>
              <a:t>Third level</a:t>
            </a:r>
          </a:p>
          <a:p>
            <a:pPr lvl="3"/>
            <a:r>
              <a:rPr lang="x-none" altLang="x-none">
                <a:sym typeface="Poppins" charset="0"/>
              </a:rPr>
              <a:t>Fourth level</a:t>
            </a:r>
          </a:p>
          <a:p>
            <a:pPr lvl="4"/>
            <a:r>
              <a:rPr lang="x-none" altLang="x-none">
                <a:sym typeface="Poppins" charset="0"/>
              </a:rPr>
              <a:t>Fifth level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F5C94BF-829A-497C-9294-73B9082AF9B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928" y="11644104"/>
            <a:ext cx="3814642" cy="2146654"/>
          </a:xfrm>
          <a:prstGeom prst="rect">
            <a:avLst/>
          </a:prstGeom>
        </p:spPr>
      </p:pic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4453B5-8D3A-499F-949A-0D5951B1865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12489" y="11616470"/>
            <a:ext cx="3310559" cy="19298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1pPr>
      <a:lvl2pPr indent="2286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2pPr>
      <a:lvl3pPr indent="4572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3pPr>
      <a:lvl4pPr indent="6858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4pPr>
      <a:lvl5pPr indent="9144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5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1.bin"/><Relationship Id="rId10" Type="http://schemas.openxmlformats.org/officeDocument/2006/relationships/diagramColors" Target="../diagrams/colors1.xml"/><Relationship Id="rId4" Type="http://schemas.openxmlformats.org/officeDocument/2006/relationships/image" Target="../media/image26.png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/>
          </p:cNvSpPr>
          <p:nvPr/>
        </p:nvSpPr>
        <p:spPr bwMode="auto">
          <a:xfrm>
            <a:off x="691385" y="9367135"/>
            <a:ext cx="23660894" cy="193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hu-HU" altLang="x-none" sz="10000" dirty="0">
                <a:solidFill>
                  <a:srgbClr val="3B3B39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Adatközponti rendszermérnök bemutató</a:t>
            </a:r>
            <a:endParaRPr lang="x-none" altLang="x-none" sz="10000" dirty="0">
              <a:solidFill>
                <a:srgbClr val="3B3B39"/>
              </a:solidFill>
              <a:latin typeface="+mn-lt"/>
              <a:ea typeface="Dosis" charset="0"/>
              <a:cs typeface="Dosis" charset="0"/>
              <a:sym typeface="Poppins Medium" charset="0"/>
            </a:endParaRPr>
          </a:p>
        </p:txBody>
      </p:sp>
      <p:sp>
        <p:nvSpPr>
          <p:cNvPr id="11267" name="Oval 5"/>
          <p:cNvSpPr>
            <a:spLocks noChangeArrowheads="1"/>
          </p:cNvSpPr>
          <p:nvPr/>
        </p:nvSpPr>
        <p:spPr bwMode="auto">
          <a:xfrm>
            <a:off x="-1075134" y="520700"/>
            <a:ext cx="8785225" cy="878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38100" tIns="38100" rIns="38100" bIns="38100" anchor="ctr">
            <a:spAutoFit/>
          </a:bodyPr>
          <a:lstStyle/>
          <a:p>
            <a:pPr eaLnBrk="1"/>
            <a:endParaRPr lang="en-US" altLang="x-none"/>
          </a:p>
        </p:txBody>
      </p:sp>
      <p:grpSp>
        <p:nvGrpSpPr>
          <p:cNvPr id="6" name="Group 5"/>
          <p:cNvGrpSpPr/>
          <p:nvPr/>
        </p:nvGrpSpPr>
        <p:grpSpPr>
          <a:xfrm>
            <a:off x="-4945063" y="-21162963"/>
            <a:ext cx="43360976" cy="54998938"/>
            <a:chOff x="-4945063" y="-21162963"/>
            <a:chExt cx="43360976" cy="54998938"/>
          </a:xfrm>
        </p:grpSpPr>
        <p:sp>
          <p:nvSpPr>
            <p:cNvPr id="10" name="Oval 9"/>
            <p:cNvSpPr/>
            <p:nvPr/>
          </p:nvSpPr>
          <p:spPr bwMode="auto">
            <a:xfrm>
              <a:off x="18456275" y="233363"/>
              <a:ext cx="16273463" cy="16273462"/>
            </a:xfrm>
            <a:prstGeom prst="ellipse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4945063" y="-21162963"/>
              <a:ext cx="43360976" cy="54998938"/>
              <a:chOff x="-4945063" y="-21162963"/>
              <a:chExt cx="43360976" cy="54998938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11687175" y="-7094538"/>
                <a:ext cx="16275050" cy="1627505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5863888" y="2536825"/>
                <a:ext cx="16275050" cy="1627505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-4945063" y="-3151188"/>
                <a:ext cx="20018376" cy="2001837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2752725" y="-21162963"/>
                <a:ext cx="24639588" cy="24639588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3776325" y="9196388"/>
                <a:ext cx="24639588" cy="2463958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4308138" y="3287713"/>
                <a:ext cx="379412" cy="377825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18268950" y="8867775"/>
                <a:ext cx="377825" cy="379413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19824700" y="3384550"/>
                <a:ext cx="379413" cy="379413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8375576" y="5993904"/>
            <a:ext cx="712879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Storage</a:t>
            </a:r>
          </a:p>
          <a:p>
            <a:pPr eaLnBrk="1">
              <a:defRPr/>
            </a:pPr>
            <a:endParaRPr lang="x-none" altLang="x-none" sz="10000" dirty="0">
              <a:solidFill>
                <a:schemeClr val="tx1"/>
              </a:solidFill>
              <a:latin typeface="Dosis" charset="0"/>
              <a:ea typeface="Dosis" charset="0"/>
              <a:cs typeface="Dosis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241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Ábra 9">
            <a:extLst>
              <a:ext uri="{FF2B5EF4-FFF2-40B4-BE49-F238E27FC236}">
                <a16:creationId xmlns:a16="http://schemas.microsoft.com/office/drawing/2014/main" id="{EBCE5BCC-97F7-4F76-AB91-16E6685A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00" y="1924049"/>
            <a:ext cx="9128064" cy="3487738"/>
          </a:xfrm>
          <a:prstGeom prst="rect">
            <a:avLst/>
          </a:prstGeom>
        </p:spPr>
      </p:pic>
      <p:pic>
        <p:nvPicPr>
          <p:cNvPr id="8" name="Kép helye 7" descr="A képen monitor, zöld, számítógép, mikrohullámú sütő látható&#10;&#10;Automatikusan generált leírás">
            <a:extLst>
              <a:ext uri="{FF2B5EF4-FFF2-40B4-BE49-F238E27FC236}">
                <a16:creationId xmlns:a16="http://schemas.microsoft.com/office/drawing/2014/main" id="{4EE90FFD-D5D8-4883-B649-0C1BA2AD06C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1920" b="21920"/>
          <a:stretch>
            <a:fillRect/>
          </a:stretch>
        </p:blipFill>
        <p:spPr>
          <a:xfrm>
            <a:off x="3009900" y="1924049"/>
            <a:ext cx="8280400" cy="3487738"/>
          </a:xfrm>
          <a:prstGeom prst="roundRect">
            <a:avLst>
              <a:gd name="adj" fmla="val 12190"/>
            </a:avLst>
          </a:prstGeom>
          <a:solidFill>
            <a:srgbClr val="DADAD8"/>
          </a:solidFill>
        </p:spPr>
      </p:pic>
      <p:grpSp>
        <p:nvGrpSpPr>
          <p:cNvPr id="3" name="Group 2"/>
          <p:cNvGrpSpPr/>
          <p:nvPr/>
        </p:nvGrpSpPr>
        <p:grpSpPr>
          <a:xfrm>
            <a:off x="3328988" y="5880100"/>
            <a:ext cx="7961312" cy="4530917"/>
            <a:chOff x="3328988" y="5880100"/>
            <a:chExt cx="7961312" cy="4530917"/>
          </a:xfrm>
        </p:grpSpPr>
        <p:sp>
          <p:nvSpPr>
            <p:cNvPr id="72" name="Rectangle 71"/>
            <p:cNvSpPr/>
            <p:nvPr/>
          </p:nvSpPr>
          <p:spPr>
            <a:xfrm>
              <a:off x="3335338" y="6754813"/>
              <a:ext cx="7777162" cy="24994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hu-HU" sz="3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Magas rendelkezésre állás</a:t>
              </a:r>
            </a:p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hu-HU" sz="3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Redundancia</a:t>
              </a:r>
            </a:p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hu-HU" sz="3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Flash alapú tárterület - gyorsaság</a:t>
              </a:r>
              <a:endParaRPr lang="en-US" sz="3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</p:txBody>
        </p:sp>
        <p:sp>
          <p:nvSpPr>
            <p:cNvPr id="73" name="Text Box 3"/>
            <p:cNvSpPr txBox="1">
              <a:spLocks/>
            </p:cNvSpPr>
            <p:nvPr/>
          </p:nvSpPr>
          <p:spPr bwMode="auto">
            <a:xfrm>
              <a:off x="3370263" y="5880100"/>
              <a:ext cx="7920037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hu-HU" altLang="x-none" sz="6000" dirty="0" err="1">
                  <a:solidFill>
                    <a:schemeClr val="bg2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Nimble</a:t>
              </a:r>
              <a:r>
                <a:rPr lang="hu-HU" altLang="x-none" sz="6000" dirty="0">
                  <a:solidFill>
                    <a:schemeClr val="bg2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 </a:t>
              </a:r>
              <a:r>
                <a:rPr lang="hu-HU" altLang="x-none" sz="6000" dirty="0" err="1">
                  <a:solidFill>
                    <a:schemeClr val="bg2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storage</a:t>
              </a:r>
              <a:endParaRPr lang="x-none" altLang="x-none" sz="6000" dirty="0">
                <a:solidFill>
                  <a:schemeClr val="bg2"/>
                </a:solidFill>
                <a:latin typeface="+mn-lt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35338" y="8304213"/>
              <a:ext cx="7777162" cy="6304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28988" y="9780588"/>
              <a:ext cx="7777162" cy="6304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542962" y="5880100"/>
            <a:ext cx="8442125" cy="4530917"/>
            <a:chOff x="13542963" y="5880100"/>
            <a:chExt cx="7961312" cy="4530917"/>
          </a:xfrm>
        </p:grpSpPr>
        <p:sp>
          <p:nvSpPr>
            <p:cNvPr id="91" name="Rectangle 90"/>
            <p:cNvSpPr/>
            <p:nvPr/>
          </p:nvSpPr>
          <p:spPr>
            <a:xfrm>
              <a:off x="13547725" y="6754813"/>
              <a:ext cx="7777163" cy="33304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hu-HU" sz="3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Fejlesztők részére</a:t>
              </a:r>
            </a:p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hu-HU" sz="3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Költséghatékony</a:t>
              </a:r>
            </a:p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endParaRPr lang="hu-HU" sz="3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endParaRPr lang="en-US" sz="3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92" name="Text Box 3"/>
            <p:cNvSpPr txBox="1">
              <a:spLocks/>
            </p:cNvSpPr>
            <p:nvPr/>
          </p:nvSpPr>
          <p:spPr bwMode="auto">
            <a:xfrm>
              <a:off x="13582650" y="5880100"/>
              <a:ext cx="7921625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hu-HU" altLang="x-none" sz="6000" dirty="0">
                  <a:solidFill>
                    <a:schemeClr val="bg2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ISCSI / NFS </a:t>
              </a:r>
              <a:r>
                <a:rPr lang="hu-HU" altLang="x-none" sz="6000" dirty="0" err="1">
                  <a:solidFill>
                    <a:schemeClr val="bg2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storage</a:t>
              </a:r>
              <a:endParaRPr lang="x-none" altLang="x-none" sz="6000" dirty="0">
                <a:solidFill>
                  <a:schemeClr val="bg2"/>
                </a:solidFill>
                <a:latin typeface="+mn-lt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47725" y="8304213"/>
              <a:ext cx="7777163" cy="6304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542963" y="9780588"/>
              <a:ext cx="7777162" cy="6304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3E0E328-4386-4094-A016-7DE7D6BA8678}"/>
              </a:ext>
            </a:extLst>
          </p:cNvPr>
          <p:cNvCxnSpPr/>
          <p:nvPr/>
        </p:nvCxnSpPr>
        <p:spPr bwMode="auto">
          <a:xfrm>
            <a:off x="23158660" y="3651715"/>
            <a:ext cx="0" cy="441200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F4581EE-B4B2-4518-8860-B79AFBE5E8F2}"/>
              </a:ext>
            </a:extLst>
          </p:cNvPr>
          <p:cNvGrpSpPr>
            <a:grpSpLocks/>
          </p:cNvGrpSpPr>
          <p:nvPr/>
        </p:nvGrpSpPr>
        <p:grpSpPr bwMode="auto">
          <a:xfrm>
            <a:off x="3982371" y="7180550"/>
            <a:ext cx="17471389" cy="5752119"/>
            <a:chOff x="1646238" y="2968625"/>
            <a:chExt cx="7223125" cy="2378075"/>
          </a:xfrm>
        </p:grpSpPr>
        <p:sp>
          <p:nvSpPr>
            <p:cNvPr id="3131" name="Rectangle 2">
              <a:extLst>
                <a:ext uri="{FF2B5EF4-FFF2-40B4-BE49-F238E27FC236}">
                  <a16:creationId xmlns:a16="http://schemas.microsoft.com/office/drawing/2014/main" id="{B15908A6-589D-4550-8A47-17A3D9470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8" y="2968625"/>
              <a:ext cx="7223125" cy="2378075"/>
            </a:xfrm>
            <a:prstGeom prst="rect">
              <a:avLst/>
            </a:prstGeom>
            <a:solidFill>
              <a:srgbClr val="DEE6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hu-HU" altLang="hu-HU" sz="4838"/>
            </a:p>
          </p:txBody>
        </p:sp>
        <p:sp>
          <p:nvSpPr>
            <p:cNvPr id="3132" name="Text Box 6">
              <a:extLst>
                <a:ext uri="{FF2B5EF4-FFF2-40B4-BE49-F238E27FC236}">
                  <a16:creationId xmlns:a16="http://schemas.microsoft.com/office/drawing/2014/main" id="{5B3FD816-774E-4E38-8F5B-D9C3989CB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5" y="2987675"/>
              <a:ext cx="3840163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17693" tIns="147552" rIns="217693" bIns="108847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 eaLnBrk="1"/>
              <a:r>
                <a:rPr lang="en-US" altLang="hu-HU" sz="4838">
                  <a:solidFill>
                    <a:srgbClr val="000000"/>
                  </a:solidFill>
                </a:rPr>
                <a:t>Logical Volume Management</a:t>
              </a:r>
            </a:p>
          </p:txBody>
        </p:sp>
      </p:grpSp>
      <p:sp>
        <p:nvSpPr>
          <p:cNvPr id="3075" name="Rectangle 4">
            <a:extLst>
              <a:ext uri="{FF2B5EF4-FFF2-40B4-BE49-F238E27FC236}">
                <a16:creationId xmlns:a16="http://schemas.microsoft.com/office/drawing/2014/main" id="{02EAD61F-C264-499A-83C9-D70FD2672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68" y="545261"/>
            <a:ext cx="21940992" cy="1443789"/>
          </a:xfrm>
        </p:spPr>
        <p:txBody>
          <a:bodyPr vert="horz" wrap="square" lIns="38100" tIns="77412" rIns="38100" bIns="38100" numCol="1" anchor="t" anchorCtr="0" compatLnSpc="1">
            <a:prstTxWarp prst="textNoShape">
              <a:avLst/>
            </a:prstTxWarp>
          </a:bodyPr>
          <a:lstStyle/>
          <a:p>
            <a:pPr eaLnBrk="1">
              <a:tabLst>
                <a:tab pos="1105875" algn="l"/>
                <a:tab pos="2211751" algn="l"/>
                <a:tab pos="3317626" algn="l"/>
                <a:tab pos="4423501" algn="l"/>
                <a:tab pos="5529377" algn="l"/>
                <a:tab pos="6635252" algn="l"/>
                <a:tab pos="7741128" algn="l"/>
                <a:tab pos="8847003" algn="l"/>
                <a:tab pos="9952878" algn="l"/>
                <a:tab pos="11058754" algn="l"/>
                <a:tab pos="12164629" algn="l"/>
                <a:tab pos="13270504" algn="l"/>
                <a:tab pos="14376380" algn="l"/>
                <a:tab pos="15482255" algn="l"/>
                <a:tab pos="16588130" algn="l"/>
                <a:tab pos="17694006" algn="l"/>
                <a:tab pos="18799881" algn="l"/>
                <a:tab pos="19905756" algn="l"/>
                <a:tab pos="21011632" algn="l"/>
              </a:tabLst>
            </a:pPr>
            <a:r>
              <a:rPr lang="en-US" altLang="hu-HU" sz="8708" dirty="0"/>
              <a:t>iSCSI </a:t>
            </a:r>
            <a:r>
              <a:rPr lang="hu-HU" altLang="hu-HU" sz="8708" dirty="0"/>
              <a:t>/ NFS </a:t>
            </a:r>
            <a:r>
              <a:rPr lang="en-US" altLang="hu-HU" sz="8708" dirty="0"/>
              <a:t>storage CentOS </a:t>
            </a:r>
            <a:r>
              <a:rPr lang="en-US" altLang="hu-HU" sz="8708" dirty="0" err="1"/>
              <a:t>alapokon</a:t>
            </a:r>
            <a:endParaRPr lang="en-US" altLang="hu-HU" sz="8708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2889EAB8-5994-4C80-869A-4244561978E2}"/>
              </a:ext>
            </a:extLst>
          </p:cNvPr>
          <p:cNvGrpSpPr>
            <a:grpSpLocks/>
          </p:cNvGrpSpPr>
          <p:nvPr/>
        </p:nvGrpSpPr>
        <p:grpSpPr bwMode="auto">
          <a:xfrm>
            <a:off x="4201242" y="8063719"/>
            <a:ext cx="17029805" cy="4646237"/>
            <a:chOff x="1736725" y="3333750"/>
            <a:chExt cx="7040563" cy="1920875"/>
          </a:xfrm>
        </p:grpSpPr>
        <p:sp>
          <p:nvSpPr>
            <p:cNvPr id="3129" name="Rectangle 3">
              <a:extLst>
                <a:ext uri="{FF2B5EF4-FFF2-40B4-BE49-F238E27FC236}">
                  <a16:creationId xmlns:a16="http://schemas.microsoft.com/office/drawing/2014/main" id="{42EC832B-759F-4AC6-8E91-3F46EDCD8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725" y="3333750"/>
              <a:ext cx="7040563" cy="1920875"/>
            </a:xfrm>
            <a:prstGeom prst="rect">
              <a:avLst/>
            </a:prstGeom>
            <a:solidFill>
              <a:srgbClr val="DDE8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hu-HU" altLang="hu-HU" sz="4838"/>
            </a:p>
          </p:txBody>
        </p:sp>
        <p:sp>
          <p:nvSpPr>
            <p:cNvPr id="3130" name="Text Box 5">
              <a:extLst>
                <a:ext uri="{FF2B5EF4-FFF2-40B4-BE49-F238E27FC236}">
                  <a16:creationId xmlns:a16="http://schemas.microsoft.com/office/drawing/2014/main" id="{46D2CFC0-5A07-4DAF-BCD7-B10BF4CEF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3333750"/>
              <a:ext cx="2874963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17693" tIns="147552" rIns="217693" bIns="108847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 eaLnBrk="1"/>
              <a:r>
                <a:rPr lang="en-US" altLang="hu-HU" sz="4838" dirty="0">
                  <a:solidFill>
                    <a:srgbClr val="000000"/>
                  </a:solidFill>
                </a:rPr>
                <a:t>RAID </a:t>
              </a:r>
              <a:r>
                <a:rPr lang="hu-HU" altLang="hu-HU" sz="4838" dirty="0">
                  <a:solidFill>
                    <a:srgbClr val="000000"/>
                  </a:solidFill>
                </a:rPr>
                <a:t>6</a:t>
              </a:r>
              <a:r>
                <a:rPr lang="en-US" altLang="hu-HU" sz="4838" dirty="0">
                  <a:solidFill>
                    <a:srgbClr val="000000"/>
                  </a:solidFill>
                </a:rPr>
                <a:t> </a:t>
              </a:r>
              <a:r>
                <a:rPr lang="en-US" altLang="hu-HU" sz="4838" dirty="0" err="1">
                  <a:solidFill>
                    <a:srgbClr val="000000"/>
                  </a:solidFill>
                </a:rPr>
                <a:t>tömb</a:t>
              </a:r>
              <a:r>
                <a:rPr lang="en-US" altLang="hu-HU" sz="4838" dirty="0">
                  <a:solidFill>
                    <a:srgbClr val="000000"/>
                  </a:solidFill>
                </a:rPr>
                <a:t> –</a:t>
              </a:r>
              <a:r>
                <a:rPr lang="hu-HU" altLang="hu-HU" sz="4838" dirty="0">
                  <a:solidFill>
                    <a:srgbClr val="000000"/>
                  </a:solidFill>
                </a:rPr>
                <a:t> 300 GB</a:t>
              </a:r>
              <a:r>
                <a:rPr lang="en-US" altLang="hu-HU" sz="4838" dirty="0">
                  <a:solidFill>
                    <a:srgbClr val="000000"/>
                  </a:solidFill>
                </a:rPr>
                <a:t> 300GB</a:t>
              </a:r>
            </a:p>
          </p:txBody>
        </p:sp>
      </p:grpSp>
      <p:grpSp>
        <p:nvGrpSpPr>
          <p:cNvPr id="3079" name="Group 7">
            <a:extLst>
              <a:ext uri="{FF2B5EF4-FFF2-40B4-BE49-F238E27FC236}">
                <a16:creationId xmlns:a16="http://schemas.microsoft.com/office/drawing/2014/main" id="{BD7F699C-4F5F-481C-A9B1-31CB0BEB200B}"/>
              </a:ext>
            </a:extLst>
          </p:cNvPr>
          <p:cNvGrpSpPr>
            <a:grpSpLocks/>
          </p:cNvGrpSpPr>
          <p:nvPr/>
        </p:nvGrpSpPr>
        <p:grpSpPr bwMode="auto">
          <a:xfrm>
            <a:off x="4423954" y="8946887"/>
            <a:ext cx="16584381" cy="3536517"/>
            <a:chOff x="1152" y="2330"/>
            <a:chExt cx="4319" cy="921"/>
          </a:xfrm>
        </p:grpSpPr>
        <p:sp>
          <p:nvSpPr>
            <p:cNvPr id="3103" name="Rectangle 8">
              <a:extLst>
                <a:ext uri="{FF2B5EF4-FFF2-40B4-BE49-F238E27FC236}">
                  <a16:creationId xmlns:a16="http://schemas.microsoft.com/office/drawing/2014/main" id="{CCBF0DE9-797D-4CE8-95BE-7BB67A467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30"/>
              <a:ext cx="4319" cy="921"/>
            </a:xfrm>
            <a:prstGeom prst="rect">
              <a:avLst/>
            </a:prstGeom>
            <a:solidFill>
              <a:srgbClr val="E8F2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hu-HU" altLang="hu-HU" sz="4838"/>
            </a:p>
          </p:txBody>
        </p:sp>
        <p:sp>
          <p:nvSpPr>
            <p:cNvPr id="3104" name="Text Box 9">
              <a:extLst>
                <a:ext uri="{FF2B5EF4-FFF2-40B4-BE49-F238E27FC236}">
                  <a16:creationId xmlns:a16="http://schemas.microsoft.com/office/drawing/2014/main" id="{C170ACC3-C08B-49A2-A10D-3BD626175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345"/>
              <a:ext cx="1549" cy="217"/>
            </a:xfrm>
            <a:prstGeom prst="rect">
              <a:avLst/>
            </a:prstGeom>
            <a:solidFill>
              <a:srgbClr val="E8F2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17693" tIns="147552" rIns="217693" bIns="108847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 eaLnBrk="1"/>
              <a:r>
                <a:rPr lang="en-US" altLang="hu-HU" sz="4838">
                  <a:solidFill>
                    <a:srgbClr val="000000"/>
                  </a:solidFill>
                </a:rPr>
                <a:t>Fizikai HDD csoportja</a:t>
              </a:r>
            </a:p>
          </p:txBody>
        </p:sp>
        <p:grpSp>
          <p:nvGrpSpPr>
            <p:cNvPr id="3105" name="Group 10">
              <a:extLst>
                <a:ext uri="{FF2B5EF4-FFF2-40B4-BE49-F238E27FC236}">
                  <a16:creationId xmlns:a16="http://schemas.microsoft.com/office/drawing/2014/main" id="{DFC38584-90B5-4CFB-88B6-8621D9410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563"/>
              <a:ext cx="527" cy="688"/>
              <a:chOff x="1200" y="2563"/>
              <a:chExt cx="527" cy="688"/>
            </a:xfrm>
          </p:grpSpPr>
          <p:pic>
            <p:nvPicPr>
              <p:cNvPr id="3127" name="Picture 11">
                <a:extLst>
                  <a:ext uri="{FF2B5EF4-FFF2-40B4-BE49-F238E27FC236}">
                    <a16:creationId xmlns:a16="http://schemas.microsoft.com/office/drawing/2014/main" id="{37B55EE6-3C85-44EC-A870-927CC9F72C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2563"/>
                <a:ext cx="527" cy="527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28" name="Text Box 12">
                <a:extLst>
                  <a:ext uri="{FF2B5EF4-FFF2-40B4-BE49-F238E27FC236}">
                    <a16:creationId xmlns:a16="http://schemas.microsoft.com/office/drawing/2014/main" id="{E177B5D7-98F2-4860-A639-572E048B6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" y="3091"/>
                <a:ext cx="351" cy="160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17693" tIns="130350" rIns="217693" bIns="108847"/>
              <a:lstStyle>
                <a:lvl1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eaLnBrk="1"/>
                <a:r>
                  <a:rPr lang="en-US" altLang="hu-HU" sz="2419" dirty="0">
                    <a:solidFill>
                      <a:srgbClr val="000000"/>
                    </a:solidFill>
                  </a:rPr>
                  <a:t>50 GB</a:t>
                </a:r>
              </a:p>
            </p:txBody>
          </p:sp>
        </p:grpSp>
        <p:grpSp>
          <p:nvGrpSpPr>
            <p:cNvPr id="3106" name="Group 13">
              <a:extLst>
                <a:ext uri="{FF2B5EF4-FFF2-40B4-BE49-F238E27FC236}">
                  <a16:creationId xmlns:a16="http://schemas.microsoft.com/office/drawing/2014/main" id="{8F71E747-D518-47B5-A5BD-9A89B1579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563"/>
              <a:ext cx="527" cy="688"/>
              <a:chOff x="2256" y="2563"/>
              <a:chExt cx="527" cy="688"/>
            </a:xfrm>
          </p:grpSpPr>
          <p:pic>
            <p:nvPicPr>
              <p:cNvPr id="3125" name="Picture 14">
                <a:extLst>
                  <a:ext uri="{FF2B5EF4-FFF2-40B4-BE49-F238E27FC236}">
                    <a16:creationId xmlns:a16="http://schemas.microsoft.com/office/drawing/2014/main" id="{5090EE10-D569-4332-8708-8FCDFAF478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2563"/>
                <a:ext cx="527" cy="527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26" name="Text Box 15">
                <a:extLst>
                  <a:ext uri="{FF2B5EF4-FFF2-40B4-BE49-F238E27FC236}">
                    <a16:creationId xmlns:a16="http://schemas.microsoft.com/office/drawing/2014/main" id="{2E005C64-7E36-46A4-B28C-0455B34FB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3091"/>
                <a:ext cx="398" cy="160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17693" tIns="130350" rIns="217693" bIns="108847"/>
              <a:lstStyle>
                <a:lvl1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eaLnBrk="1"/>
                <a:r>
                  <a:rPr lang="en-US" altLang="hu-HU" sz="2419" dirty="0">
                    <a:solidFill>
                      <a:srgbClr val="000000"/>
                    </a:solidFill>
                  </a:rPr>
                  <a:t>50 GB</a:t>
                </a:r>
              </a:p>
            </p:txBody>
          </p:sp>
        </p:grpSp>
        <p:grpSp>
          <p:nvGrpSpPr>
            <p:cNvPr id="3107" name="Group 16">
              <a:extLst>
                <a:ext uri="{FF2B5EF4-FFF2-40B4-BE49-F238E27FC236}">
                  <a16:creationId xmlns:a16="http://schemas.microsoft.com/office/drawing/2014/main" id="{80700473-055E-45CC-BAD5-E6521F5DF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561"/>
              <a:ext cx="527" cy="688"/>
              <a:chOff x="1728" y="2561"/>
              <a:chExt cx="527" cy="688"/>
            </a:xfrm>
          </p:grpSpPr>
          <p:pic>
            <p:nvPicPr>
              <p:cNvPr id="3123" name="Picture 17">
                <a:extLst>
                  <a:ext uri="{FF2B5EF4-FFF2-40B4-BE49-F238E27FC236}">
                    <a16:creationId xmlns:a16="http://schemas.microsoft.com/office/drawing/2014/main" id="{ED55E689-5905-47E7-AC9A-9BAB1651B4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8" y="2561"/>
                <a:ext cx="527" cy="527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24" name="Text Box 18">
                <a:extLst>
                  <a:ext uri="{FF2B5EF4-FFF2-40B4-BE49-F238E27FC236}">
                    <a16:creationId xmlns:a16="http://schemas.microsoft.com/office/drawing/2014/main" id="{AB89C635-AAA6-4D3B-A7BF-0692F8EFA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3089"/>
                <a:ext cx="410" cy="160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17693" tIns="130350" rIns="217693" bIns="108847"/>
              <a:lstStyle>
                <a:lvl1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eaLnBrk="1"/>
                <a:r>
                  <a:rPr lang="en-US" altLang="hu-HU" sz="2419" dirty="0">
                    <a:solidFill>
                      <a:srgbClr val="000000"/>
                    </a:solidFill>
                  </a:rPr>
                  <a:t>50 GB</a:t>
                </a:r>
              </a:p>
            </p:txBody>
          </p:sp>
        </p:grpSp>
        <p:grpSp>
          <p:nvGrpSpPr>
            <p:cNvPr id="3108" name="Group 19">
              <a:extLst>
                <a:ext uri="{FF2B5EF4-FFF2-40B4-BE49-F238E27FC236}">
                  <a16:creationId xmlns:a16="http://schemas.microsoft.com/office/drawing/2014/main" id="{7B0717F5-4363-4EC5-B7B7-7471A167A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563"/>
              <a:ext cx="527" cy="688"/>
              <a:chOff x="2784" y="2563"/>
              <a:chExt cx="527" cy="688"/>
            </a:xfrm>
          </p:grpSpPr>
          <p:pic>
            <p:nvPicPr>
              <p:cNvPr id="3121" name="Picture 20">
                <a:extLst>
                  <a:ext uri="{FF2B5EF4-FFF2-40B4-BE49-F238E27FC236}">
                    <a16:creationId xmlns:a16="http://schemas.microsoft.com/office/drawing/2014/main" id="{D4987A0F-F6F1-4364-9694-7C17E52B8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563"/>
                <a:ext cx="527" cy="527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22" name="Text Box 21">
                <a:extLst>
                  <a:ext uri="{FF2B5EF4-FFF2-40B4-BE49-F238E27FC236}">
                    <a16:creationId xmlns:a16="http://schemas.microsoft.com/office/drawing/2014/main" id="{E1A1E92D-D346-457C-8858-C02BF988B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2" y="3091"/>
                <a:ext cx="398" cy="160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17693" tIns="130350" rIns="217693" bIns="108847"/>
              <a:lstStyle>
                <a:lvl1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eaLnBrk="1"/>
                <a:r>
                  <a:rPr lang="en-US" altLang="hu-HU" sz="2419" dirty="0">
                    <a:solidFill>
                      <a:srgbClr val="000000"/>
                    </a:solidFill>
                  </a:rPr>
                  <a:t>50 GB</a:t>
                </a:r>
              </a:p>
            </p:txBody>
          </p:sp>
        </p:grpSp>
        <p:grpSp>
          <p:nvGrpSpPr>
            <p:cNvPr id="3109" name="Group 22">
              <a:extLst>
                <a:ext uri="{FF2B5EF4-FFF2-40B4-BE49-F238E27FC236}">
                  <a16:creationId xmlns:a16="http://schemas.microsoft.com/office/drawing/2014/main" id="{446DBB29-52A6-4EA1-8CEB-E7C656EB63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561"/>
              <a:ext cx="527" cy="688"/>
              <a:chOff x="3312" y="2561"/>
              <a:chExt cx="527" cy="688"/>
            </a:xfrm>
          </p:grpSpPr>
          <p:pic>
            <p:nvPicPr>
              <p:cNvPr id="3119" name="Picture 23">
                <a:extLst>
                  <a:ext uri="{FF2B5EF4-FFF2-40B4-BE49-F238E27FC236}">
                    <a16:creationId xmlns:a16="http://schemas.microsoft.com/office/drawing/2014/main" id="{49423A41-BA82-45F8-A6B6-CBFA167E02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2" y="2561"/>
                <a:ext cx="527" cy="527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20" name="Text Box 24">
                <a:extLst>
                  <a:ext uri="{FF2B5EF4-FFF2-40B4-BE49-F238E27FC236}">
                    <a16:creationId xmlns:a16="http://schemas.microsoft.com/office/drawing/2014/main" id="{956C2B6C-B2A4-43AF-A380-724A4B1D0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0" y="3089"/>
                <a:ext cx="398" cy="160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17693" tIns="130350" rIns="217693" bIns="108847"/>
              <a:lstStyle>
                <a:lvl1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eaLnBrk="1"/>
                <a:r>
                  <a:rPr lang="en-US" altLang="hu-HU" sz="2419" dirty="0">
                    <a:solidFill>
                      <a:srgbClr val="000000"/>
                    </a:solidFill>
                  </a:rPr>
                  <a:t>50 GB</a:t>
                </a:r>
              </a:p>
            </p:txBody>
          </p:sp>
        </p:grpSp>
        <p:grpSp>
          <p:nvGrpSpPr>
            <p:cNvPr id="3110" name="Group 25">
              <a:extLst>
                <a:ext uri="{FF2B5EF4-FFF2-40B4-BE49-F238E27FC236}">
                  <a16:creationId xmlns:a16="http://schemas.microsoft.com/office/drawing/2014/main" id="{C6C18952-DD73-4FE4-B6DD-8F647C562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561"/>
              <a:ext cx="527" cy="688"/>
              <a:chOff x="3840" y="2561"/>
              <a:chExt cx="527" cy="688"/>
            </a:xfrm>
          </p:grpSpPr>
          <p:pic>
            <p:nvPicPr>
              <p:cNvPr id="3117" name="Picture 26">
                <a:extLst>
                  <a:ext uri="{FF2B5EF4-FFF2-40B4-BE49-F238E27FC236}">
                    <a16:creationId xmlns:a16="http://schemas.microsoft.com/office/drawing/2014/main" id="{5B671A08-DBE4-4D6D-B4A4-2DAC8FB5B6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0" y="2561"/>
                <a:ext cx="527" cy="527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18" name="Text Box 27">
                <a:extLst>
                  <a:ext uri="{FF2B5EF4-FFF2-40B4-BE49-F238E27FC236}">
                    <a16:creationId xmlns:a16="http://schemas.microsoft.com/office/drawing/2014/main" id="{466EE8D6-61B6-4FBB-8B9D-76A093FA6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8" y="3089"/>
                <a:ext cx="398" cy="160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17693" tIns="130350" rIns="217693" bIns="108847"/>
              <a:lstStyle>
                <a:lvl1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eaLnBrk="1"/>
                <a:r>
                  <a:rPr lang="en-US" altLang="hu-HU" sz="2419" dirty="0">
                    <a:solidFill>
                      <a:srgbClr val="000000"/>
                    </a:solidFill>
                  </a:rPr>
                  <a:t>50 GB</a:t>
                </a:r>
              </a:p>
            </p:txBody>
          </p:sp>
        </p:grpSp>
        <p:grpSp>
          <p:nvGrpSpPr>
            <p:cNvPr id="3111" name="Group 28">
              <a:extLst>
                <a:ext uri="{FF2B5EF4-FFF2-40B4-BE49-F238E27FC236}">
                  <a16:creationId xmlns:a16="http://schemas.microsoft.com/office/drawing/2014/main" id="{FBFEEFC5-270B-4227-8080-12D09EEF77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563"/>
              <a:ext cx="527" cy="688"/>
              <a:chOff x="4368" y="2563"/>
              <a:chExt cx="527" cy="688"/>
            </a:xfrm>
          </p:grpSpPr>
          <p:pic>
            <p:nvPicPr>
              <p:cNvPr id="3115" name="Picture 29">
                <a:extLst>
                  <a:ext uri="{FF2B5EF4-FFF2-40B4-BE49-F238E27FC236}">
                    <a16:creationId xmlns:a16="http://schemas.microsoft.com/office/drawing/2014/main" id="{FAA594BE-9210-496B-84E7-E7F4F9C523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" y="2563"/>
                <a:ext cx="527" cy="527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16" name="Text Box 30">
                <a:extLst>
                  <a:ext uri="{FF2B5EF4-FFF2-40B4-BE49-F238E27FC236}">
                    <a16:creationId xmlns:a16="http://schemas.microsoft.com/office/drawing/2014/main" id="{7E77FDA8-9E4A-4B5E-A604-1B0CFDE69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6" y="3091"/>
                <a:ext cx="355" cy="160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17693" tIns="130350" rIns="217693" bIns="108847"/>
              <a:lstStyle>
                <a:lvl1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eaLnBrk="1"/>
                <a:r>
                  <a:rPr lang="en-US" altLang="hu-HU" sz="2419" dirty="0">
                    <a:solidFill>
                      <a:srgbClr val="000000"/>
                    </a:solidFill>
                  </a:rPr>
                  <a:t>50 GB</a:t>
                </a:r>
              </a:p>
            </p:txBody>
          </p:sp>
        </p:grpSp>
        <p:grpSp>
          <p:nvGrpSpPr>
            <p:cNvPr id="3112" name="Group 31">
              <a:extLst>
                <a:ext uri="{FF2B5EF4-FFF2-40B4-BE49-F238E27FC236}">
                  <a16:creationId xmlns:a16="http://schemas.microsoft.com/office/drawing/2014/main" id="{4A1A0671-463B-4058-86DD-A966F741C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563"/>
              <a:ext cx="527" cy="688"/>
              <a:chOff x="4896" y="2563"/>
              <a:chExt cx="527" cy="688"/>
            </a:xfrm>
          </p:grpSpPr>
          <p:pic>
            <p:nvPicPr>
              <p:cNvPr id="3113" name="Picture 32">
                <a:extLst>
                  <a:ext uri="{FF2B5EF4-FFF2-40B4-BE49-F238E27FC236}">
                    <a16:creationId xmlns:a16="http://schemas.microsoft.com/office/drawing/2014/main" id="{265D23B7-2CF7-48E4-8D13-BC9ED02721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6" y="2563"/>
                <a:ext cx="527" cy="527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14" name="Text Box 33">
                <a:extLst>
                  <a:ext uri="{FF2B5EF4-FFF2-40B4-BE49-F238E27FC236}">
                    <a16:creationId xmlns:a16="http://schemas.microsoft.com/office/drawing/2014/main" id="{AC159A0E-2A4B-4701-A9AB-753468098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4" y="3091"/>
                <a:ext cx="359" cy="160"/>
              </a:xfrm>
              <a:prstGeom prst="rect">
                <a:avLst/>
              </a:prstGeom>
              <a:solidFill>
                <a:srgbClr val="E8F2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17693" tIns="130350" rIns="217693" bIns="108847"/>
              <a:lstStyle>
                <a:lvl1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eaLnBrk="1"/>
                <a:r>
                  <a:rPr lang="en-US" altLang="hu-HU" sz="2419" dirty="0">
                    <a:solidFill>
                      <a:srgbClr val="000000"/>
                    </a:solidFill>
                  </a:rPr>
                  <a:t>50 GB</a:t>
                </a:r>
              </a:p>
            </p:txBody>
          </p:sp>
        </p:grpSp>
      </p:grp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00514AFB-6EC3-469D-A6CE-328C00516B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16909" y="4769114"/>
            <a:ext cx="0" cy="4527203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AFFEE78D-B667-457F-94C5-CF7264B36CBC}"/>
              </a:ext>
            </a:extLst>
          </p:cNvPr>
          <p:cNvGrpSpPr/>
          <p:nvPr/>
        </p:nvGrpSpPr>
        <p:grpSpPr>
          <a:xfrm>
            <a:off x="3982371" y="2211764"/>
            <a:ext cx="17471389" cy="4972627"/>
            <a:chOff x="3982371" y="2211764"/>
            <a:chExt cx="17471389" cy="4972627"/>
          </a:xfrm>
        </p:grpSpPr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FE5E698A-A671-433D-A0CC-C5D6F663A582}"/>
                </a:ext>
              </a:extLst>
            </p:cNvPr>
            <p:cNvGrpSpPr/>
            <p:nvPr/>
          </p:nvGrpSpPr>
          <p:grpSpPr>
            <a:xfrm>
              <a:off x="3982371" y="2211764"/>
              <a:ext cx="17471389" cy="4972627"/>
              <a:chOff x="3982371" y="2211764"/>
              <a:chExt cx="17471389" cy="4972627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579CF6AF-49A6-4E93-9C42-0AAE08714F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371" y="2211764"/>
                <a:ext cx="17471389" cy="4972627"/>
                <a:chOff x="1646238" y="914400"/>
                <a:chExt cx="7223125" cy="2055813"/>
              </a:xfrm>
            </p:grpSpPr>
            <p:sp>
              <p:nvSpPr>
                <p:cNvPr id="3080" name="Rectangle 1">
                  <a:extLst>
                    <a:ext uri="{FF2B5EF4-FFF2-40B4-BE49-F238E27FC236}">
                      <a16:creationId xmlns:a16="http://schemas.microsoft.com/office/drawing/2014/main" id="{5D74694C-308E-47F8-9D0F-BF397CB7A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6238" y="914400"/>
                  <a:ext cx="7223125" cy="1920875"/>
                </a:xfrm>
                <a:prstGeom prst="rect">
                  <a:avLst/>
                </a:prstGeom>
                <a:solidFill>
                  <a:srgbClr val="DEE7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hu-HU" altLang="hu-HU" sz="4838"/>
                </a:p>
              </p:txBody>
            </p:sp>
            <p:cxnSp>
              <p:nvCxnSpPr>
                <p:cNvPr id="3081" name="AutoShape 34">
                  <a:extLst>
                    <a:ext uri="{FF2B5EF4-FFF2-40B4-BE49-F238E27FC236}">
                      <a16:creationId xmlns:a16="http://schemas.microsoft.com/office/drawing/2014/main" id="{7C6B2E3D-0774-4570-AED0-A309D49C8901}"/>
                    </a:ext>
                  </a:extLst>
                </p:cNvPr>
                <p:cNvCxnSpPr>
                  <a:cxnSpLocks noChangeShapeType="1"/>
                  <a:stCxn id="3131" idx="1"/>
                  <a:endCxn id="3101" idx="2"/>
                </p:cNvCxnSpPr>
                <p:nvPr/>
              </p:nvCxnSpPr>
              <p:spPr bwMode="auto">
                <a:xfrm rot="-5400000">
                  <a:off x="2045494" y="2588419"/>
                  <a:ext cx="531813" cy="231775"/>
                </a:xfrm>
                <a:prstGeom prst="bentConnector3">
                  <a:avLst>
                    <a:gd name="adj1" fmla="val 38477"/>
                  </a:avLst>
                </a:prstGeom>
                <a:noFill/>
                <a:ln w="9525">
                  <a:solidFill>
                    <a:srgbClr val="3465A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82" name="AutoShape 35">
                  <a:extLst>
                    <a:ext uri="{FF2B5EF4-FFF2-40B4-BE49-F238E27FC236}">
                      <a16:creationId xmlns:a16="http://schemas.microsoft.com/office/drawing/2014/main" id="{E84BE241-C770-47E3-AE76-D356CB22622F}"/>
                    </a:ext>
                  </a:extLst>
                </p:cNvPr>
                <p:cNvCxnSpPr>
                  <a:cxnSpLocks noChangeShapeType="1"/>
                  <a:stCxn id="3099" idx="2"/>
                  <a:endCxn id="3131" idx="0"/>
                </p:cNvCxnSpPr>
                <p:nvPr/>
              </p:nvCxnSpPr>
              <p:spPr bwMode="auto">
                <a:xfrm rot="16200000" flipH="1">
                  <a:off x="4059237" y="2544763"/>
                  <a:ext cx="530225" cy="317500"/>
                </a:xfrm>
                <a:prstGeom prst="bentConnector3">
                  <a:avLst>
                    <a:gd name="adj1" fmla="val 61519"/>
                  </a:avLst>
                </a:prstGeom>
                <a:noFill/>
                <a:ln w="9525">
                  <a:solidFill>
                    <a:srgbClr val="3465A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83" name="AutoShape 36">
                  <a:extLst>
                    <a:ext uri="{FF2B5EF4-FFF2-40B4-BE49-F238E27FC236}">
                      <a16:creationId xmlns:a16="http://schemas.microsoft.com/office/drawing/2014/main" id="{F48EAD6D-1F71-4FBD-A523-AD2BCE073694}"/>
                    </a:ext>
                  </a:extLst>
                </p:cNvPr>
                <p:cNvCxnSpPr>
                  <a:cxnSpLocks noChangeShapeType="1"/>
                  <a:endCxn id="3131" idx="0"/>
                </p:cNvCxnSpPr>
                <p:nvPr/>
              </p:nvCxnSpPr>
              <p:spPr bwMode="auto">
                <a:xfrm rot="5400000">
                  <a:off x="6071394" y="2521744"/>
                  <a:ext cx="407987" cy="485775"/>
                </a:xfrm>
                <a:prstGeom prst="bentConnector3">
                  <a:avLst>
                    <a:gd name="adj1" fmla="val 27912"/>
                  </a:avLst>
                </a:prstGeom>
                <a:noFill/>
                <a:ln w="9525">
                  <a:solidFill>
                    <a:srgbClr val="3465A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84" name="AutoShape 37">
                  <a:extLst>
                    <a:ext uri="{FF2B5EF4-FFF2-40B4-BE49-F238E27FC236}">
                      <a16:creationId xmlns:a16="http://schemas.microsoft.com/office/drawing/2014/main" id="{98FA64EA-C844-4A9D-9904-D2B89FF3120C}"/>
                    </a:ext>
                  </a:extLst>
                </p:cNvPr>
                <p:cNvCxnSpPr>
                  <a:cxnSpLocks noChangeShapeType="1"/>
                  <a:stCxn id="3131" idx="3"/>
                  <a:endCxn id="3088" idx="2"/>
                </p:cNvCxnSpPr>
                <p:nvPr/>
              </p:nvCxnSpPr>
              <p:spPr bwMode="auto">
                <a:xfrm rot="-5400000">
                  <a:off x="7668418" y="2545557"/>
                  <a:ext cx="436563" cy="41275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rgbClr val="3465A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085" name="Group 38">
                  <a:extLst>
                    <a:ext uri="{FF2B5EF4-FFF2-40B4-BE49-F238E27FC236}">
                      <a16:creationId xmlns:a16="http://schemas.microsoft.com/office/drawing/2014/main" id="{EEC7772D-276B-47DE-A87D-A8C23A3D2A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0875" y="1509713"/>
                  <a:ext cx="1228725" cy="1049337"/>
                  <a:chOff x="1210" y="951"/>
                  <a:chExt cx="774" cy="661"/>
                </a:xfrm>
              </p:grpSpPr>
              <p:sp>
                <p:nvSpPr>
                  <p:cNvPr id="3100" name="Rectangle 39">
                    <a:extLst>
                      <a:ext uri="{FF2B5EF4-FFF2-40B4-BE49-F238E27FC236}">
                        <a16:creationId xmlns:a16="http://schemas.microsoft.com/office/drawing/2014/main" id="{37E975D1-8C55-4E36-A2AA-0E127FC0F6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951"/>
                    <a:ext cx="748" cy="645"/>
                  </a:xfrm>
                  <a:prstGeom prst="rect">
                    <a:avLst/>
                  </a:prstGeom>
                  <a:solidFill>
                    <a:srgbClr val="FFDBB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3465A4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hu-HU" altLang="hu-HU" sz="4838"/>
                  </a:p>
                </p:txBody>
              </p:sp>
              <p:sp>
                <p:nvSpPr>
                  <p:cNvPr id="3101" name="Rectangle 40">
                    <a:extLst>
                      <a:ext uri="{FF2B5EF4-FFF2-40B4-BE49-F238E27FC236}">
                        <a16:creationId xmlns:a16="http://schemas.microsoft.com/office/drawing/2014/main" id="{B8B5A909-FA80-4212-9428-88BB45C934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0" y="1169"/>
                    <a:ext cx="659" cy="443"/>
                  </a:xfrm>
                  <a:prstGeom prst="rect">
                    <a:avLst/>
                  </a:prstGeom>
                  <a:blipFill dpi="0" rotWithShape="0">
                    <a:blip r:embed="rId5"/>
                    <a:srcRect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3465A4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217693" tIns="147552" rIns="217693" bIns="108847" anchor="ctr" anchorCtr="1"/>
                  <a:lstStyle>
                    <a:lvl1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1pPr>
                    <a:lvl2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2pPr>
                    <a:lvl3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3pPr>
                    <a:lvl4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4pPr>
                    <a:lvl5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9pPr>
                  </a:lstStyle>
                  <a:p>
                    <a:pPr algn="ctr" eaLnBrk="1"/>
                    <a:r>
                      <a:rPr lang="en-US" altLang="hu-HU" sz="4838">
                        <a:solidFill>
                          <a:srgbClr val="000000"/>
                        </a:solidFill>
                      </a:rPr>
                      <a:t>100GB</a:t>
                    </a:r>
                  </a:p>
                </p:txBody>
              </p:sp>
              <p:sp>
                <p:nvSpPr>
                  <p:cNvPr id="3102" name="Text Box 41">
                    <a:extLst>
                      <a:ext uri="{FF2B5EF4-FFF2-40B4-BE49-F238E27FC236}">
                        <a16:creationId xmlns:a16="http://schemas.microsoft.com/office/drawing/2014/main" id="{BCB97B5E-80FA-4096-905C-8B8FEF5B28E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0" y="951"/>
                    <a:ext cx="723" cy="217"/>
                  </a:xfrm>
                  <a:prstGeom prst="rect">
                    <a:avLst/>
                  </a:prstGeom>
                  <a:solidFill>
                    <a:srgbClr val="FFDBB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17693" tIns="147552" rIns="217693" bIns="108847"/>
                  <a:lstStyle>
                    <a:lvl1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1pPr>
                    <a:lvl2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2pPr>
                    <a:lvl3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3pPr>
                    <a:lvl4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4pPr>
                    <a:lvl5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9pPr>
                  </a:lstStyle>
                  <a:p>
                    <a:pPr eaLnBrk="1"/>
                    <a:r>
                      <a:rPr lang="en-US" altLang="hu-HU" sz="4838">
                        <a:solidFill>
                          <a:srgbClr val="000000"/>
                        </a:solidFill>
                      </a:rPr>
                      <a:t>Titkosítás</a:t>
                    </a:r>
                  </a:p>
                </p:txBody>
              </p:sp>
            </p:grpSp>
            <p:grpSp>
              <p:nvGrpSpPr>
                <p:cNvPr id="3086" name="Group 42">
                  <a:extLst>
                    <a:ext uri="{FF2B5EF4-FFF2-40B4-BE49-F238E27FC236}">
                      <a16:creationId xmlns:a16="http://schemas.microsoft.com/office/drawing/2014/main" id="{87C94CE3-C10F-4519-9D03-16D652A380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7600" y="1509713"/>
                  <a:ext cx="1228725" cy="1049337"/>
                  <a:chOff x="2304" y="951"/>
                  <a:chExt cx="774" cy="661"/>
                </a:xfrm>
              </p:grpSpPr>
              <p:grpSp>
                <p:nvGrpSpPr>
                  <p:cNvPr id="3096" name="Group 43">
                    <a:extLst>
                      <a:ext uri="{FF2B5EF4-FFF2-40B4-BE49-F238E27FC236}">
                        <a16:creationId xmlns:a16="http://schemas.microsoft.com/office/drawing/2014/main" id="{62085CD6-87EC-4489-9886-803B4C5343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04" y="951"/>
                    <a:ext cx="774" cy="661"/>
                    <a:chOff x="2304" y="951"/>
                    <a:chExt cx="774" cy="661"/>
                  </a:xfrm>
                </p:grpSpPr>
                <p:sp>
                  <p:nvSpPr>
                    <p:cNvPr id="3098" name="Rectangle 44">
                      <a:extLst>
                        <a:ext uri="{FF2B5EF4-FFF2-40B4-BE49-F238E27FC236}">
                          <a16:creationId xmlns:a16="http://schemas.microsoft.com/office/drawing/2014/main" id="{D761BD0D-A896-41C2-9CCA-F255AE3406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0" y="951"/>
                      <a:ext cx="748" cy="645"/>
                    </a:xfrm>
                    <a:prstGeom prst="rect">
                      <a:avLst/>
                    </a:prstGeom>
                    <a:solidFill>
                      <a:srgbClr val="FFDBB6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3465A4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hu-HU" altLang="hu-HU" sz="4838"/>
                    </a:p>
                  </p:txBody>
                </p:sp>
                <p:sp>
                  <p:nvSpPr>
                    <p:cNvPr id="3099" name="Rectangle 45">
                      <a:extLst>
                        <a:ext uri="{FF2B5EF4-FFF2-40B4-BE49-F238E27FC236}">
                          <a16:creationId xmlns:a16="http://schemas.microsoft.com/office/drawing/2014/main" id="{24BBE19E-4CB8-4B36-AA84-3B44CCF47A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169"/>
                      <a:ext cx="659" cy="443"/>
                    </a:xfrm>
                    <a:prstGeom prst="rect">
                      <a:avLst/>
                    </a:prstGeom>
                    <a:blipFill dpi="0" rotWithShape="0">
                      <a:blip r:embed="rId5"/>
                      <a:srcRect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3465A4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217693" tIns="147552" rIns="217693" bIns="108847" anchor="ctr" anchorCtr="1"/>
                    <a:lstStyle>
                      <a:lvl1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algn="ctr" eaLnBrk="1"/>
                      <a:r>
                        <a:rPr lang="en-US" altLang="hu-HU" sz="4838">
                          <a:solidFill>
                            <a:srgbClr val="000000"/>
                          </a:solidFill>
                        </a:rPr>
                        <a:t>20GB</a:t>
                      </a:r>
                    </a:p>
                  </p:txBody>
                </p:sp>
              </p:grpSp>
              <p:sp>
                <p:nvSpPr>
                  <p:cNvPr id="3097" name="Text Box 46">
                    <a:extLst>
                      <a:ext uri="{FF2B5EF4-FFF2-40B4-BE49-F238E27FC236}">
                        <a16:creationId xmlns:a16="http://schemas.microsoft.com/office/drawing/2014/main" id="{8FD30459-4060-4DF2-9761-0475E4FBE2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5" y="951"/>
                    <a:ext cx="723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17693" tIns="147552" rIns="217693" bIns="108847"/>
                  <a:lstStyle>
                    <a:lvl1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1pPr>
                    <a:lvl2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2pPr>
                    <a:lvl3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3pPr>
                    <a:lvl4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4pPr>
                    <a:lvl5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9pPr>
                  </a:lstStyle>
                  <a:p>
                    <a:pPr eaLnBrk="1"/>
                    <a:r>
                      <a:rPr lang="en-US" altLang="hu-HU" sz="4838">
                        <a:solidFill>
                          <a:srgbClr val="000000"/>
                        </a:solidFill>
                      </a:rPr>
                      <a:t>Titkosítás</a:t>
                    </a:r>
                  </a:p>
                </p:txBody>
              </p:sp>
            </p:grpSp>
            <p:grpSp>
              <p:nvGrpSpPr>
                <p:cNvPr id="3087" name="Group 47">
                  <a:extLst>
                    <a:ext uri="{FF2B5EF4-FFF2-40B4-BE49-F238E27FC236}">
                      <a16:creationId xmlns:a16="http://schemas.microsoft.com/office/drawing/2014/main" id="{4BDC78E9-BFCB-4CAE-869C-83E411AE83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02325" y="1509713"/>
                  <a:ext cx="1228725" cy="1049337"/>
                  <a:chOff x="3718" y="951"/>
                  <a:chExt cx="774" cy="661"/>
                </a:xfrm>
              </p:grpSpPr>
              <p:grpSp>
                <p:nvGrpSpPr>
                  <p:cNvPr id="3092" name="Group 48">
                    <a:extLst>
                      <a:ext uri="{FF2B5EF4-FFF2-40B4-BE49-F238E27FC236}">
                        <a16:creationId xmlns:a16="http://schemas.microsoft.com/office/drawing/2014/main" id="{BFCA9C6B-8C5D-4D08-B135-39FDC4AE6AB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18" y="951"/>
                    <a:ext cx="774" cy="661"/>
                    <a:chOff x="3718" y="951"/>
                    <a:chExt cx="774" cy="661"/>
                  </a:xfrm>
                </p:grpSpPr>
                <p:sp>
                  <p:nvSpPr>
                    <p:cNvPr id="3094" name="Rectangle 49">
                      <a:extLst>
                        <a:ext uri="{FF2B5EF4-FFF2-40B4-BE49-F238E27FC236}">
                          <a16:creationId xmlns:a16="http://schemas.microsoft.com/office/drawing/2014/main" id="{B684A27F-DFE7-4CA2-AA38-30B00CB3ED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951"/>
                      <a:ext cx="748" cy="645"/>
                    </a:xfrm>
                    <a:prstGeom prst="rect">
                      <a:avLst/>
                    </a:prstGeom>
                    <a:solidFill>
                      <a:srgbClr val="FFDBB6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3465A4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hu-HU" altLang="hu-HU" sz="4838"/>
                    </a:p>
                  </p:txBody>
                </p:sp>
                <p:sp>
                  <p:nvSpPr>
                    <p:cNvPr id="3095" name="Rectangle 50">
                      <a:extLst>
                        <a:ext uri="{FF2B5EF4-FFF2-40B4-BE49-F238E27FC236}">
                          <a16:creationId xmlns:a16="http://schemas.microsoft.com/office/drawing/2014/main" id="{E81C5A15-9A56-4CA2-9EE3-E43E3B9B15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18" y="1169"/>
                      <a:ext cx="659" cy="443"/>
                    </a:xfrm>
                    <a:prstGeom prst="rect">
                      <a:avLst/>
                    </a:prstGeom>
                    <a:blipFill dpi="0" rotWithShape="0">
                      <a:blip r:embed="rId5"/>
                      <a:srcRect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3465A4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217693" tIns="147552" rIns="217693" bIns="108847" anchor="ctr" anchorCtr="1"/>
                    <a:lstStyle>
                      <a:lvl1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algn="ctr" eaLnBrk="1"/>
                      <a:r>
                        <a:rPr lang="en-US" altLang="hu-HU" sz="4838">
                          <a:solidFill>
                            <a:srgbClr val="000000"/>
                          </a:solidFill>
                        </a:rPr>
                        <a:t>10GB</a:t>
                      </a:r>
                    </a:p>
                  </p:txBody>
                </p:sp>
              </p:grpSp>
              <p:sp>
                <p:nvSpPr>
                  <p:cNvPr id="3093" name="Text Box 51">
                    <a:extLst>
                      <a:ext uri="{FF2B5EF4-FFF2-40B4-BE49-F238E27FC236}">
                        <a16:creationId xmlns:a16="http://schemas.microsoft.com/office/drawing/2014/main" id="{D4734AEB-3F1F-4FEE-AF67-8706AAADD4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8" y="951"/>
                    <a:ext cx="723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17693" tIns="147552" rIns="217693" bIns="108847"/>
                  <a:lstStyle>
                    <a:lvl1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1pPr>
                    <a:lvl2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2pPr>
                    <a:lvl3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3pPr>
                    <a:lvl4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4pPr>
                    <a:lvl5pPr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457200" algn="l"/>
                        <a:tab pos="914400" algn="l"/>
                      </a:tabLs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9pPr>
                  </a:lstStyle>
                  <a:p>
                    <a:pPr eaLnBrk="1"/>
                    <a:r>
                      <a:rPr lang="en-US" altLang="hu-HU" sz="4838">
                        <a:solidFill>
                          <a:srgbClr val="000000"/>
                        </a:solidFill>
                      </a:rPr>
                      <a:t>Titkosítás</a:t>
                    </a:r>
                  </a:p>
                </p:txBody>
              </p:sp>
            </p:grpSp>
            <p:sp>
              <p:nvSpPr>
                <p:cNvPr id="3088" name="Rectangle 52">
                  <a:extLst>
                    <a:ext uri="{FF2B5EF4-FFF2-40B4-BE49-F238E27FC236}">
                      <a16:creationId xmlns:a16="http://schemas.microsoft.com/office/drawing/2014/main" id="{251F192E-D424-41B5-A71B-45C1599E1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97763" y="1509713"/>
                  <a:ext cx="1189037" cy="1025525"/>
                </a:xfrm>
                <a:prstGeom prst="rect">
                  <a:avLst/>
                </a:prstGeom>
                <a:solidFill>
                  <a:srgbClr val="FFDB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hu-HU" altLang="hu-HU" sz="4838"/>
                </a:p>
              </p:txBody>
            </p:sp>
            <p:sp>
              <p:nvSpPr>
                <p:cNvPr id="3089" name="Rectangle 53">
                  <a:extLst>
                    <a:ext uri="{FF2B5EF4-FFF2-40B4-BE49-F238E27FC236}">
                      <a16:creationId xmlns:a16="http://schemas.microsoft.com/office/drawing/2014/main" id="{BB89A876-5779-434F-93EE-8656A06E1A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6488" y="1855788"/>
                  <a:ext cx="1047750" cy="704850"/>
                </a:xfrm>
                <a:prstGeom prst="rect">
                  <a:avLst/>
                </a:prstGeom>
                <a:blipFill dpi="0" rotWithShape="0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17693" tIns="147552" rIns="217693" bIns="108847" anchor="ctr" anchorCtr="1"/>
                <a:lstStyle>
                  <a:lvl1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1pPr>
                  <a:lvl2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2pPr>
                  <a:lvl3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3pPr>
                  <a:lvl4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4pPr>
                  <a:lvl5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9pPr>
                </a:lstStyle>
                <a:p>
                  <a:pPr algn="ctr" eaLnBrk="1"/>
                  <a:r>
                    <a:rPr lang="en-US" altLang="hu-HU" sz="4838">
                      <a:solidFill>
                        <a:srgbClr val="000000"/>
                      </a:solidFill>
                    </a:rPr>
                    <a:t>10GB</a:t>
                  </a:r>
                </a:p>
              </p:txBody>
            </p:sp>
            <p:sp>
              <p:nvSpPr>
                <p:cNvPr id="3090" name="Text Box 54">
                  <a:extLst>
                    <a:ext uri="{FF2B5EF4-FFF2-40B4-BE49-F238E27FC236}">
                      <a16:creationId xmlns:a16="http://schemas.microsoft.com/office/drawing/2014/main" id="{8208CA80-25F6-4C40-A823-0DBE9E9FAE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37450" y="1509713"/>
                  <a:ext cx="1149350" cy="346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217693" tIns="147552" rIns="217693" bIns="108847"/>
                <a:lstStyle>
                  <a:lvl1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1pPr>
                  <a:lvl2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2pPr>
                  <a:lvl3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3pPr>
                  <a:lvl4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4pPr>
                  <a:lvl5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9pPr>
                </a:lstStyle>
                <a:p>
                  <a:pPr eaLnBrk="1"/>
                  <a:r>
                    <a:rPr lang="en-US" altLang="hu-HU" sz="4838">
                      <a:solidFill>
                        <a:srgbClr val="000000"/>
                      </a:solidFill>
                    </a:rPr>
                    <a:t>Titkosítás</a:t>
                  </a:r>
                </a:p>
              </p:txBody>
            </p:sp>
            <p:sp>
              <p:nvSpPr>
                <p:cNvPr id="3091" name="Text Box 55">
                  <a:extLst>
                    <a:ext uri="{FF2B5EF4-FFF2-40B4-BE49-F238E27FC236}">
                      <a16:creationId xmlns:a16="http://schemas.microsoft.com/office/drawing/2014/main" id="{0A5CB889-5D6C-4897-A05A-54520D5BE3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4663" y="933450"/>
                  <a:ext cx="2460625" cy="346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17693" tIns="147552" rIns="217693" bIns="108847"/>
                <a:lstStyle>
                  <a:lvl1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1pPr>
                  <a:lvl2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2pPr>
                  <a:lvl3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3pPr>
                  <a:lvl4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4pPr>
                  <a:lvl5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DejaVu Sans" charset="0"/>
                    </a:defRPr>
                  </a:lvl9pPr>
                </a:lstStyle>
                <a:p>
                  <a:pPr eaLnBrk="1"/>
                  <a:r>
                    <a:rPr lang="en-US" altLang="hu-HU" sz="4838" dirty="0">
                      <a:solidFill>
                        <a:srgbClr val="000000"/>
                      </a:solidFill>
                    </a:rPr>
                    <a:t>ISCSI - </a:t>
                  </a:r>
                  <a:r>
                    <a:rPr lang="en-US" altLang="hu-HU" sz="4838" dirty="0" err="1">
                      <a:solidFill>
                        <a:srgbClr val="000000"/>
                      </a:solidFill>
                    </a:rPr>
                    <a:t>TargetCLI</a:t>
                  </a:r>
                  <a:endParaRPr lang="en-US" altLang="hu-HU" sz="4838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7" name="Egyenes összekötő 6">
                <a:extLst>
                  <a:ext uri="{FF2B5EF4-FFF2-40B4-BE49-F238E27FC236}">
                    <a16:creationId xmlns:a16="http://schemas.microsoft.com/office/drawing/2014/main" id="{19AFD1A1-0C04-4478-80CA-FF99D430E1C1}"/>
                  </a:ext>
                </a:extLst>
              </p:cNvPr>
              <p:cNvCxnSpPr>
                <a:stCxn id="3080" idx="0"/>
                <a:endCxn id="3080" idx="2"/>
              </p:cNvCxnSpPr>
              <p:nvPr/>
            </p:nvCxnSpPr>
            <p:spPr bwMode="auto">
              <a:xfrm>
                <a:off x="12718066" y="2211764"/>
                <a:ext cx="0" cy="4646237"/>
              </a:xfrm>
              <a:prstGeom prst="lin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25400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80EEEF72-92C4-49C0-8C23-ABC43F9BD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2682" y="2257842"/>
              <a:ext cx="5951792" cy="837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17693" tIns="147552" rIns="217693" bIns="108847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 eaLnBrk="1"/>
              <a:r>
                <a:rPr lang="hu-HU" altLang="hu-HU" sz="4838" dirty="0">
                  <a:solidFill>
                    <a:srgbClr val="000000"/>
                  </a:solidFill>
                </a:rPr>
                <a:t>NFS szerver</a:t>
              </a:r>
              <a:endParaRPr lang="en-US" altLang="hu-HU" sz="4838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1966865" y="5851029"/>
            <a:ext cx="1982283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x-none" sz="10000" dirty="0">
                <a:solidFill>
                  <a:srgbClr val="FEFCFF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Failover cluster – MS SQL Cluster</a:t>
            </a:r>
            <a:endParaRPr kumimoji="0" lang="hu-HU" altLang="x-none" sz="10000" b="0" i="0" u="none" strike="noStrike" kern="1200" cap="none" spc="0" normalizeH="0" baseline="0" noProof="0" dirty="0">
              <a:ln>
                <a:noFill/>
              </a:ln>
              <a:solidFill>
                <a:srgbClr val="FEFCFF"/>
              </a:solidFill>
              <a:effectLst/>
              <a:uLnTx/>
              <a:uFillTx/>
              <a:latin typeface="+mn-lt"/>
              <a:ea typeface="Dosis" charset="0"/>
              <a:cs typeface="Dosis" charset="0"/>
              <a:sym typeface="Poppins Medium" charset="0"/>
            </a:endParaRPr>
          </a:p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0000" b="0" i="0" u="none" strike="noStrike" kern="1200" cap="none" spc="0" normalizeH="0" baseline="0" noProof="0" dirty="0">
              <a:ln>
                <a:noFill/>
              </a:ln>
              <a:solidFill>
                <a:srgbClr val="FEFCFF"/>
              </a:solidFill>
              <a:effectLst/>
              <a:uLnTx/>
              <a:uFillTx/>
              <a:latin typeface="Dosis" charset="0"/>
              <a:ea typeface="Dosis" charset="0"/>
              <a:cs typeface="Dosis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479040" y="5562000"/>
            <a:ext cx="18145800" cy="35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</a:pPr>
            <a:endParaRPr lang="hu-HU" sz="10000" b="0" strike="noStrike" spc="-1" dirty="0">
              <a:latin typeface="Arial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4D7071F-07F1-41C2-8DE8-4E904F4F1194}"/>
              </a:ext>
            </a:extLst>
          </p:cNvPr>
          <p:cNvSpPr txBox="1"/>
          <p:nvPr/>
        </p:nvSpPr>
        <p:spPr>
          <a:xfrm>
            <a:off x="3479040" y="1228724"/>
            <a:ext cx="1757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Arial Black" panose="020B0A04020102020204" pitchFamily="34" charset="0"/>
              </a:rPr>
              <a:t>Failover cluster – MS SQL cluster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B56AD09-9423-4C43-99D2-C2108087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18" y="8139115"/>
            <a:ext cx="2369100" cy="239279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8037E3D-4A02-4260-9563-2A4912FF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011" y="8139115"/>
            <a:ext cx="2450857" cy="247536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B6327B1-470F-46E3-8B23-38589CA5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19" y="10112595"/>
            <a:ext cx="1819166" cy="205619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D119F8C-C410-4865-BA15-291AC3F6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1134" y="10114256"/>
            <a:ext cx="1816765" cy="2054530"/>
          </a:xfrm>
          <a:prstGeom prst="rect">
            <a:avLst/>
          </a:prstGeom>
        </p:spPr>
      </p:pic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5DCB479E-1096-42F4-9310-984678FEDF26}"/>
              </a:ext>
            </a:extLst>
          </p:cNvPr>
          <p:cNvSpPr/>
          <p:nvPr/>
        </p:nvSpPr>
        <p:spPr>
          <a:xfrm rot="18720589">
            <a:off x="7789947" y="6706924"/>
            <a:ext cx="2595839" cy="82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27FC690C-4E2D-44B6-B7E9-92B3EFC0E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25103">
            <a:off x="13306805" y="5947154"/>
            <a:ext cx="1627773" cy="2420322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CB92136A-E889-4709-BAC8-204703A82ACB}"/>
              </a:ext>
            </a:extLst>
          </p:cNvPr>
          <p:cNvSpPr/>
          <p:nvPr/>
        </p:nvSpPr>
        <p:spPr>
          <a:xfrm>
            <a:off x="4000500" y="2316330"/>
            <a:ext cx="15544800" cy="352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Magas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rendelkezésreállást</a:t>
            </a:r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igénylő</a:t>
            </a:r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szolgáltatások</a:t>
            </a:r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biztosítása</a:t>
            </a:r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 (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itt</a:t>
            </a:r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: MS SQL database  )</a:t>
            </a:r>
          </a:p>
          <a:p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Háttér</a:t>
            </a:r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: -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Egy</a:t>
            </a:r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entitás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 -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Saját</a:t>
            </a:r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 cluster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ip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 - </a:t>
            </a:r>
            <a:r>
              <a:rPr lang="en-GB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Közös</a:t>
            </a:r>
            <a:r>
              <a:rPr lang="en-GB" sz="3600" dirty="0">
                <a:solidFill>
                  <a:schemeClr val="tx1"/>
                </a:solidFill>
                <a:latin typeface="Arial Black" panose="020B0A04020102020204" pitchFamily="34" charset="0"/>
              </a:rPr>
              <a:t> disk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3DA83CD2-2973-41A3-9459-D28E1E4B1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117" y="8575890"/>
            <a:ext cx="3733800" cy="127635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224225F-AABB-468F-B40B-C9A69DDD6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87484" y="9190698"/>
            <a:ext cx="4029075" cy="291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1966864" y="5561856"/>
            <a:ext cx="1965818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hu-HU" altLang="x-none" sz="10000" dirty="0" err="1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Kubernetes</a:t>
            </a: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 </a:t>
            </a:r>
            <a:r>
              <a:rPr lang="hu-HU" altLang="x-none" sz="10000" dirty="0" err="1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cluster</a:t>
            </a: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, </a:t>
            </a:r>
            <a:r>
              <a:rPr lang="hu-HU" altLang="x-none" sz="10000" dirty="0" err="1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PostgreSQL</a:t>
            </a: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, </a:t>
            </a:r>
            <a:r>
              <a:rPr lang="hu-HU" altLang="x-none" sz="10000" dirty="0" err="1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Ansible</a:t>
            </a: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, </a:t>
            </a:r>
            <a:r>
              <a:rPr lang="hu-HU" altLang="x-none" sz="10000" dirty="0" err="1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Terraform</a:t>
            </a:r>
            <a:endParaRPr lang="hu-HU" altLang="x-none" sz="10000" dirty="0">
              <a:solidFill>
                <a:schemeClr val="tx1"/>
              </a:solidFill>
              <a:latin typeface="+mn-lt"/>
              <a:ea typeface="Dosis" charset="0"/>
              <a:cs typeface="Dosis" charset="0"/>
              <a:sym typeface="Poppins Medium" charset="0"/>
            </a:endParaRPr>
          </a:p>
          <a:p>
            <a:pPr eaLnBrk="1">
              <a:defRPr/>
            </a:pPr>
            <a:endParaRPr lang="x-none" altLang="x-none" sz="10000" dirty="0">
              <a:solidFill>
                <a:schemeClr val="tx1"/>
              </a:solidFill>
              <a:latin typeface="Dosis" charset="0"/>
              <a:ea typeface="Dosis" charset="0"/>
              <a:cs typeface="Dosis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>
            <a:extLst>
              <a:ext uri="{FF2B5EF4-FFF2-40B4-BE49-F238E27FC236}">
                <a16:creationId xmlns:a16="http://schemas.microsoft.com/office/drawing/2014/main" id="{F0D0A63B-0B82-4C3E-B8AD-74CBF395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604" y="221176"/>
            <a:ext cx="3328964" cy="32593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5AE538E-DF87-4E2C-9F56-001D88E114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98320" y="607440"/>
            <a:ext cx="21942601" cy="2289261"/>
          </a:xfrm>
        </p:spPr>
        <p:txBody>
          <a:bodyPr/>
          <a:lstStyle/>
          <a:p>
            <a:pPr lvl="0"/>
            <a:r>
              <a:rPr lang="en-US" dirty="0"/>
              <a:t>Kubernetes development cluster</a:t>
            </a:r>
          </a:p>
        </p:txBody>
      </p:sp>
      <p:sp>
        <p:nvSpPr>
          <p:cNvPr id="3" name="Egyenes összekötő 2">
            <a:extLst>
              <a:ext uri="{FF2B5EF4-FFF2-40B4-BE49-F238E27FC236}">
                <a16:creationId xmlns:a16="http://schemas.microsoft.com/office/drawing/2014/main" id="{2F7E092E-2872-4978-82B6-B2833CAFC670}"/>
              </a:ext>
            </a:extLst>
          </p:cNvPr>
          <p:cNvSpPr/>
          <p:nvPr/>
        </p:nvSpPr>
        <p:spPr>
          <a:xfrm>
            <a:off x="11776526" y="2875291"/>
            <a:ext cx="0" cy="8183521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144567" sp="144567"/>
              <a:ds d="144567" sp="144567"/>
              <a:ds d="720000" sp="144567"/>
              <a:ds d="720000" sp="144567"/>
              <a:ds d="720000" sp="144567"/>
            </a:custDash>
          </a:ln>
        </p:spPr>
        <p:txBody>
          <a:bodyPr wrap="none" lIns="217693" tIns="108847" rIns="217693" bIns="108847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4354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73E46F-BC65-4828-B2E9-4039112B7B3C}"/>
              </a:ext>
            </a:extLst>
          </p:cNvPr>
          <p:cNvSpPr txBox="1"/>
          <p:nvPr/>
        </p:nvSpPr>
        <p:spPr>
          <a:xfrm>
            <a:off x="5341407" y="2836107"/>
            <a:ext cx="2146259" cy="861855"/>
          </a:xfrm>
          <a:prstGeom prst="rect">
            <a:avLst/>
          </a:prstGeom>
          <a:noFill/>
          <a:ln>
            <a:noFill/>
          </a:ln>
        </p:spPr>
        <p:txBody>
          <a:bodyPr wrap="none" lIns="217693" tIns="108847" rIns="217693" bIns="108847" anchorCtr="0" compatLnSpc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4354">
                <a:latin typeface="Liberation Sans" pitchFamily="18"/>
                <a:ea typeface="Noto Sans CJK SC" pitchFamily="2"/>
                <a:cs typeface="Lohit Devanagari" pitchFamily="2"/>
              </a:rPr>
              <a:t>SITE 1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771F7C0-9BA4-4143-BB17-E246D4DBE070}"/>
              </a:ext>
            </a:extLst>
          </p:cNvPr>
          <p:cNvSpPr txBox="1"/>
          <p:nvPr/>
        </p:nvSpPr>
        <p:spPr>
          <a:xfrm>
            <a:off x="16621396" y="2836107"/>
            <a:ext cx="2146259" cy="861855"/>
          </a:xfrm>
          <a:prstGeom prst="rect">
            <a:avLst/>
          </a:prstGeom>
          <a:noFill/>
          <a:ln>
            <a:noFill/>
          </a:ln>
        </p:spPr>
        <p:txBody>
          <a:bodyPr wrap="none" lIns="217693" tIns="108847" rIns="217693" bIns="108847" anchorCtr="0" compatLnSpc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4354">
                <a:latin typeface="Liberation Sans" pitchFamily="18"/>
                <a:ea typeface="Noto Sans CJK SC" pitchFamily="2"/>
                <a:cs typeface="Lohit Devanagari" pitchFamily="2"/>
              </a:rPr>
              <a:t>SITE 2</a:t>
            </a:r>
          </a:p>
        </p:txBody>
      </p:sp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9D3865CD-21A6-49DD-87AE-087B1DAE93FF}"/>
              </a:ext>
            </a:extLst>
          </p:cNvPr>
          <p:cNvSpPr/>
          <p:nvPr/>
        </p:nvSpPr>
        <p:spPr>
          <a:xfrm>
            <a:off x="3096893" y="4384340"/>
            <a:ext cx="6414112" cy="1548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217693" tIns="108847" rIns="217693" bIns="108847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4354">
                <a:latin typeface="Liberation Sans" pitchFamily="18"/>
                <a:ea typeface="Noto Sans CJK SC" pitchFamily="2"/>
                <a:cs typeface="Lohit Devanagari" pitchFamily="2"/>
              </a:rPr>
              <a:t>K8S-WORKER-1</a:t>
            </a:r>
          </a:p>
        </p:txBody>
      </p:sp>
      <p:sp>
        <p:nvSpPr>
          <p:cNvPr id="7" name="Szabadkézi sokszög: alakzat 6">
            <a:extLst>
              <a:ext uri="{FF2B5EF4-FFF2-40B4-BE49-F238E27FC236}">
                <a16:creationId xmlns:a16="http://schemas.microsoft.com/office/drawing/2014/main" id="{CDCA2887-9315-4184-A557-36E62D9F914B}"/>
              </a:ext>
            </a:extLst>
          </p:cNvPr>
          <p:cNvSpPr/>
          <p:nvPr/>
        </p:nvSpPr>
        <p:spPr>
          <a:xfrm>
            <a:off x="14155708" y="4384340"/>
            <a:ext cx="6414112" cy="1548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217693" tIns="108847" rIns="217693" bIns="108847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4354">
                <a:latin typeface="Liberation Sans" pitchFamily="18"/>
                <a:ea typeface="Noto Sans CJK SC" pitchFamily="2"/>
                <a:cs typeface="Lohit Devanagari" pitchFamily="2"/>
              </a:rPr>
              <a:t>K8S-MASTER</a:t>
            </a:r>
          </a:p>
        </p:txBody>
      </p:sp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957A2CC0-A116-4E7D-8577-B48429725B49}"/>
              </a:ext>
            </a:extLst>
          </p:cNvPr>
          <p:cNvSpPr/>
          <p:nvPr/>
        </p:nvSpPr>
        <p:spPr>
          <a:xfrm>
            <a:off x="14155708" y="8144337"/>
            <a:ext cx="6414112" cy="1548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217693" tIns="108847" rIns="217693" bIns="108847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4354">
                <a:latin typeface="Liberation Sans" pitchFamily="18"/>
                <a:ea typeface="Noto Sans CJK SC" pitchFamily="2"/>
                <a:cs typeface="Lohit Devanagari" pitchFamily="2"/>
              </a:rPr>
              <a:t>K8S-WORKER-2</a:t>
            </a:r>
          </a:p>
        </p:txBody>
      </p:sp>
      <p:sp>
        <p:nvSpPr>
          <p:cNvPr id="9" name="Egyenes összekötő 8">
            <a:extLst>
              <a:ext uri="{FF2B5EF4-FFF2-40B4-BE49-F238E27FC236}">
                <a16:creationId xmlns:a16="http://schemas.microsoft.com/office/drawing/2014/main" id="{F7830631-3CEA-4FE3-AEE0-45C020FA4D77}"/>
              </a:ext>
            </a:extLst>
          </p:cNvPr>
          <p:cNvSpPr/>
          <p:nvPr/>
        </p:nvSpPr>
        <p:spPr>
          <a:xfrm>
            <a:off x="9511007" y="5047869"/>
            <a:ext cx="464470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217693" tIns="108847" rIns="217693" bIns="108847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4354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Egyenes összekötő 9">
            <a:extLst>
              <a:ext uri="{FF2B5EF4-FFF2-40B4-BE49-F238E27FC236}">
                <a16:creationId xmlns:a16="http://schemas.microsoft.com/office/drawing/2014/main" id="{86B47222-BD6C-4E1A-9297-041105DB049B}"/>
              </a:ext>
            </a:extLst>
          </p:cNvPr>
          <p:cNvSpPr/>
          <p:nvPr/>
        </p:nvSpPr>
        <p:spPr>
          <a:xfrm>
            <a:off x="17252176" y="5932574"/>
            <a:ext cx="0" cy="2211763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217693" tIns="108847" rIns="217693" bIns="108847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4354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0280861F-0C14-45B3-916B-39DA01D9F217}"/>
              </a:ext>
            </a:extLst>
          </p:cNvPr>
          <p:cNvSpPr/>
          <p:nvPr/>
        </p:nvSpPr>
        <p:spPr>
          <a:xfrm>
            <a:off x="3096893" y="11058813"/>
            <a:ext cx="12828223" cy="1548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1467E"/>
          </a:solidFill>
          <a:ln w="0">
            <a:solidFill>
              <a:srgbClr val="3465A4"/>
            </a:solidFill>
            <a:prstDash val="solid"/>
          </a:ln>
        </p:spPr>
        <p:txBody>
          <a:bodyPr wrap="none" lIns="217693" tIns="108847" rIns="217693" bIns="108847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4354">
                <a:latin typeface="Liberation Sans" pitchFamily="18"/>
                <a:ea typeface="Noto Sans CJK SC" pitchFamily="2"/>
                <a:cs typeface="Lohit Devanagari" pitchFamily="2"/>
              </a:rPr>
              <a:t>ANSIBLE ADMIN</a:t>
            </a:r>
          </a:p>
        </p:txBody>
      </p:sp>
      <p:sp>
        <p:nvSpPr>
          <p:cNvPr id="14" name="Egyenes összekötő 13">
            <a:extLst>
              <a:ext uri="{FF2B5EF4-FFF2-40B4-BE49-F238E27FC236}">
                <a16:creationId xmlns:a16="http://schemas.microsoft.com/office/drawing/2014/main" id="{E607ECB0-24DA-4C5B-A43F-8B2330CF7B93}"/>
              </a:ext>
            </a:extLst>
          </p:cNvPr>
          <p:cNvSpPr/>
          <p:nvPr/>
        </p:nvSpPr>
        <p:spPr>
          <a:xfrm flipV="1">
            <a:off x="12607475" y="9692569"/>
            <a:ext cx="1548234" cy="1366245"/>
          </a:xfrm>
          <a:prstGeom prst="line">
            <a:avLst/>
          </a:prstGeom>
          <a:noFill/>
          <a:ln w="25400">
            <a:solidFill>
              <a:srgbClr val="F10D0C"/>
            </a:solidFill>
            <a:custDash>
              <a:ds d="197000" sp="197000"/>
            </a:custDash>
            <a:tailEnd type="arrow"/>
          </a:ln>
        </p:spPr>
        <p:txBody>
          <a:bodyPr wrap="none" lIns="217693" tIns="108847" rIns="217693" bIns="108847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4354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0BEFC294-E30F-422D-8CAA-6B4FF878F3BB}"/>
              </a:ext>
            </a:extLst>
          </p:cNvPr>
          <p:cNvCxnSpPr>
            <a:stCxn id="11" idx="0"/>
          </p:cNvCxnSpPr>
          <p:nvPr/>
        </p:nvCxnSpPr>
        <p:spPr bwMode="auto">
          <a:xfrm flipV="1">
            <a:off x="9511005" y="5571663"/>
            <a:ext cx="4644703" cy="548715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dash"/>
            <a:miter lim="400000"/>
            <a:headEnd type="none" w="med" len="med"/>
            <a:tailEnd type="stealth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6EF5966F-3ECF-4B30-944F-CD2EDC5E30E1}"/>
              </a:ext>
            </a:extLst>
          </p:cNvPr>
          <p:cNvCxnSpPr/>
          <p:nvPr/>
        </p:nvCxnSpPr>
        <p:spPr bwMode="auto">
          <a:xfrm flipV="1">
            <a:off x="7727504" y="5932574"/>
            <a:ext cx="0" cy="5126239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dash"/>
            <a:miter lim="400000"/>
            <a:headEnd type="none" w="med" len="med"/>
            <a:tailEnd type="triangle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46F474-FAFC-4360-AAB9-4A5E8A653FDC}"/>
              </a:ext>
            </a:extLst>
          </p:cNvPr>
          <p:cNvSpPr txBox="1">
            <a:spLocks/>
          </p:cNvSpPr>
          <p:nvPr/>
        </p:nvSpPr>
        <p:spPr>
          <a:xfrm>
            <a:off x="4451648" y="1322587"/>
            <a:ext cx="15480704" cy="2223046"/>
          </a:xfrm>
          <a:prstGeom prst="rect">
            <a:avLst/>
          </a:prstGeom>
        </p:spPr>
        <p:txBody>
          <a:bodyPr vert="horz" lIns="182880" tIns="91440" rIns="182880" bIns="9144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1828800" fontAlgn="auto">
              <a:spcAft>
                <a:spcPts val="0"/>
              </a:spcAft>
              <a:defRPr/>
            </a:pPr>
            <a:r>
              <a:rPr lang="hu-HU" sz="12000" dirty="0" err="1">
                <a:solidFill>
                  <a:sysClr val="window" lastClr="FFFFFF"/>
                </a:solidFill>
                <a:latin typeface="Calibri" panose="020F0502020204030204"/>
              </a:rPr>
              <a:t>PostgreSQL</a:t>
            </a:r>
            <a:endParaRPr lang="hu-HU" sz="1200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D3D66B5-A5F9-4FC0-8A04-220F5E3F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56" y="1565521"/>
            <a:ext cx="2743928" cy="282624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CA57B5-A251-46D1-AF2E-14EE3AA8495B}"/>
              </a:ext>
            </a:extLst>
          </p:cNvPr>
          <p:cNvSpPr txBox="1">
            <a:spLocks/>
          </p:cNvSpPr>
          <p:nvPr/>
        </p:nvSpPr>
        <p:spPr>
          <a:xfrm>
            <a:off x="1766598" y="4697760"/>
            <a:ext cx="21236472" cy="7056784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 defTabSz="1828800" fontAlgn="auto">
              <a:spcBef>
                <a:spcPts val="2000"/>
              </a:spcBef>
              <a:spcAft>
                <a:spcPts val="0"/>
              </a:spcAft>
              <a:buFontTx/>
              <a:buChar char="-"/>
              <a:defRPr/>
            </a:pP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i</a:t>
            </a:r>
            <a:r>
              <a:rPr lang="hu-HU" sz="4800" dirty="0" err="1">
                <a:solidFill>
                  <a:sysClr val="window" lastClr="FFFFFF"/>
                </a:solidFill>
                <a:latin typeface="Calibri" panose="020F0502020204030204"/>
              </a:rPr>
              <a:t>ngyenes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 és nyílt forráskódú relációs-adatbázis kezelő rendszer </a:t>
            </a:r>
            <a:r>
              <a:rPr lang="en-US" sz="4800" dirty="0">
                <a:solidFill>
                  <a:sysClr val="window" lastClr="FFFFFF"/>
                </a:solidFill>
                <a:latin typeface="Calibri" panose="020F0502020204030204"/>
              </a:rPr>
              <a:t>(RDBMS)</a:t>
            </a:r>
            <a:endParaRPr lang="hu-HU" sz="4800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marL="685800" indent="-685800" algn="l" defTabSz="1828800" fontAlgn="auto">
              <a:spcBef>
                <a:spcPts val="2000"/>
              </a:spcBef>
              <a:spcAft>
                <a:spcPts val="0"/>
              </a:spcAft>
              <a:buFontTx/>
              <a:buChar char="-"/>
              <a:defRPr/>
            </a:pP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munkafeladatok lebonyolítása egyszerű gépeken keresztül, akár adattárházakon is</a:t>
            </a:r>
          </a:p>
          <a:p>
            <a:pPr marL="685800" indent="-685800" algn="l" defTabSz="1828800" fontAlgn="auto">
              <a:spcBef>
                <a:spcPts val="2000"/>
              </a:spcBef>
              <a:spcAft>
                <a:spcPts val="0"/>
              </a:spcAft>
              <a:buFontTx/>
              <a:buChar char="-"/>
              <a:defRPr/>
            </a:pP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webszolgáltatások kezelése számos, egyidejű felhasználóval</a:t>
            </a:r>
          </a:p>
          <a:p>
            <a:pPr marL="685800" indent="-685800" algn="l" defTabSz="1828800" fontAlgn="auto">
              <a:spcBef>
                <a:spcPts val="2000"/>
              </a:spcBef>
              <a:spcAft>
                <a:spcPts val="0"/>
              </a:spcAft>
              <a:buFontTx/>
              <a:buChar char="-"/>
              <a:defRPr/>
            </a:pP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e</a:t>
            </a:r>
            <a:r>
              <a:rPr lang="hu-HU" sz="4800" dirty="0" err="1">
                <a:solidFill>
                  <a:sysClr val="window" lastClr="FFFFFF"/>
                </a:solidFill>
                <a:latin typeface="Calibri" panose="020F0502020204030204"/>
              </a:rPr>
              <a:t>lérhető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 Mac OS X, </a:t>
            </a:r>
            <a:r>
              <a:rPr lang="en-US" sz="4800" dirty="0">
                <a:solidFill>
                  <a:sysClr val="window" lastClr="FFFFFF"/>
                </a:solidFill>
                <a:latin typeface="Calibri" panose="020F0502020204030204"/>
              </a:rPr>
              <a:t>Linux, FreeBSD, OpenBSD, 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és</a:t>
            </a:r>
            <a:r>
              <a:rPr lang="en-US" sz="4800" dirty="0">
                <a:solidFill>
                  <a:sysClr val="window" lastClr="FFFFFF"/>
                </a:solidFill>
                <a:latin typeface="Calibri" panose="020F0502020204030204"/>
              </a:rPr>
              <a:t> Windows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 rendszerekre</a:t>
            </a:r>
          </a:p>
          <a:p>
            <a:pPr marL="685800" indent="-685800" algn="l">
              <a:buFontTx/>
              <a:buChar char="-"/>
              <a:defRPr/>
            </a:pP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k</a:t>
            </a:r>
            <a:r>
              <a:rPr lang="hu-HU" sz="4800" dirty="0" err="1">
                <a:solidFill>
                  <a:sysClr val="window" lastClr="FFFFFF"/>
                </a:solidFill>
                <a:latin typeface="Calibri" panose="020F0502020204030204"/>
              </a:rPr>
              <a:t>ülönböző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 programnyelveken megírt (</a:t>
            </a:r>
            <a:r>
              <a:rPr lang="en-US" sz="4800" dirty="0">
                <a:solidFill>
                  <a:sysClr val="window" lastClr="FFFFFF"/>
                </a:solidFill>
              </a:rPr>
              <a:t>C/C++, Java, </a:t>
            </a:r>
            <a:r>
              <a:rPr lang="hu-HU" sz="4800" dirty="0" err="1">
                <a:solidFill>
                  <a:sysClr val="window" lastClr="FFFFFF"/>
                </a:solidFill>
              </a:rPr>
              <a:t>stb</a:t>
            </a:r>
            <a:r>
              <a:rPr lang="hu-HU" sz="4800" dirty="0">
                <a:solidFill>
                  <a:sysClr val="window" lastClr="FFFFFF"/>
                </a:solidFill>
              </a:rPr>
              <a:t>)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, </a:t>
            </a:r>
            <a:r>
              <a:rPr lang="hu-HU" sz="4800" dirty="0" err="1">
                <a:solidFill>
                  <a:sysClr val="window" lastClr="FFFFFF"/>
                </a:solidFill>
                <a:latin typeface="Calibri" panose="020F0502020204030204"/>
              </a:rPr>
              <a:t>testreszabható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 funkciók hozzáadásának lehetősége</a:t>
            </a:r>
          </a:p>
          <a:p>
            <a:pPr marL="685800" indent="-685800" algn="l" defTabSz="1828800" fontAlgn="auto">
              <a:spcBef>
                <a:spcPts val="2000"/>
              </a:spcBef>
              <a:spcAft>
                <a:spcPts val="0"/>
              </a:spcAft>
              <a:buFontTx/>
              <a:buChar char="-"/>
              <a:defRPr/>
            </a:pP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saját</a:t>
            </a:r>
            <a:r>
              <a:rPr lang="en-US" sz="4800" dirty="0">
                <a:solidFill>
                  <a:sysClr val="window" lastClr="FFFFFF"/>
                </a:solidFill>
                <a:latin typeface="Calibri" panose="020F0502020204030204"/>
              </a:rPr>
              <a:t> 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adat-</a:t>
            </a:r>
            <a:r>
              <a:rPr lang="en-US" sz="4800" dirty="0">
                <a:solidFill>
                  <a:sysClr val="window" lastClr="FFFFFF"/>
                </a:solidFill>
                <a:latin typeface="Calibri" panose="020F0502020204030204"/>
              </a:rPr>
              <a:t>,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 valamint</a:t>
            </a:r>
            <a:r>
              <a:rPr lang="en-US" sz="4800" dirty="0">
                <a:solidFill>
                  <a:sysClr val="window" lastClr="FFFFFF"/>
                </a:solidFill>
                <a:latin typeface="Calibri" panose="020F0502020204030204"/>
              </a:rPr>
              <a:t> index t</a:t>
            </a:r>
            <a:r>
              <a:rPr lang="hu-HU" sz="4800" dirty="0" err="1">
                <a:solidFill>
                  <a:sysClr val="window" lastClr="FFFFFF"/>
                </a:solidFill>
                <a:latin typeface="Calibri" panose="020F0502020204030204"/>
              </a:rPr>
              <a:t>ípusokat</a:t>
            </a:r>
            <a:r>
              <a:rPr lang="hu-HU" sz="4800" dirty="0">
                <a:solidFill>
                  <a:sysClr val="window" lastClr="FFFFFF"/>
                </a:solidFill>
                <a:latin typeface="Calibri" panose="020F0502020204030204"/>
              </a:rPr>
              <a:t> definiálhatunk</a:t>
            </a:r>
          </a:p>
          <a:p>
            <a:pPr marL="685800" indent="-685800" algn="l" defTabSz="1828800" fontAlgn="auto">
              <a:spcBef>
                <a:spcPts val="2000"/>
              </a:spcBef>
              <a:spcAft>
                <a:spcPts val="0"/>
              </a:spcAft>
              <a:buFontTx/>
              <a:buChar char="-"/>
              <a:defRPr/>
            </a:pPr>
            <a:endParaRPr lang="hu-HU" sz="4800" dirty="0">
              <a:solidFill>
                <a:sysClr val="window" lastClr="FFFFFF">
                  <a:lumMod val="75000"/>
                </a:sys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50874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7007424" y="5993904"/>
            <a:ext cx="1015312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hu-HU" altLang="x-none" sz="10000" dirty="0" err="1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Active</a:t>
            </a: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 </a:t>
            </a:r>
            <a:r>
              <a:rPr lang="hu-HU" altLang="x-none" sz="10000" dirty="0" err="1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Directory</a:t>
            </a:r>
            <a:endParaRPr lang="hu-HU" altLang="x-none" sz="10000" dirty="0">
              <a:solidFill>
                <a:schemeClr val="tx1"/>
              </a:solidFill>
              <a:latin typeface="+mn-lt"/>
              <a:ea typeface="Dosis" charset="0"/>
              <a:cs typeface="Dosis" charset="0"/>
              <a:sym typeface="Poppins Medium" charset="0"/>
            </a:endParaRPr>
          </a:p>
          <a:p>
            <a:pPr algn="ctr" eaLnBrk="1">
              <a:defRPr/>
            </a:pPr>
            <a:endParaRPr lang="x-none" altLang="x-none" sz="10000" dirty="0">
              <a:solidFill>
                <a:schemeClr val="tx1"/>
              </a:solidFill>
              <a:latin typeface="Dosis" charset="0"/>
              <a:ea typeface="Dosis" charset="0"/>
              <a:cs typeface="Dosis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776" y="545263"/>
            <a:ext cx="21980425" cy="912138"/>
          </a:xfrm>
        </p:spPr>
        <p:txBody>
          <a:bodyPr/>
          <a:lstStyle/>
          <a:p>
            <a:pPr algn="ctr"/>
            <a:r>
              <a:rPr lang="hu-HU" sz="6000" dirty="0"/>
              <a:t>WINDOWS SERVER 2019 ACTIVE DIRECTORY</a:t>
            </a:r>
          </a:p>
        </p:txBody>
      </p:sp>
      <p:pic>
        <p:nvPicPr>
          <p:cNvPr id="1026" name="Picture 2" descr="https://logodix.com/logo/6845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469" y="545263"/>
            <a:ext cx="40576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ktum 2"/>
          <p:cNvGraphicFramePr>
            <a:graphicFrameLocks noChangeAspect="1"/>
          </p:cNvGraphicFramePr>
          <p:nvPr/>
        </p:nvGraphicFramePr>
        <p:xfrm>
          <a:off x="11291888" y="5957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kép" r:id="rId5" imgW="1800360" imgH="1800360" progId="Paint.Picture">
                  <p:embed/>
                </p:oleObj>
              </mc:Choice>
              <mc:Fallback>
                <p:oleObj name="Bitkép" r:id="rId5" imgW="1800360" imgH="1800360" progId="Paint.Picture">
                  <p:embed/>
                  <p:pic>
                    <p:nvPicPr>
                      <p:cNvPr id="3" name="Objektum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91888" y="5957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20843191"/>
              </p:ext>
            </p:extLst>
          </p:nvPr>
        </p:nvGraphicFramePr>
        <p:xfrm>
          <a:off x="4064000" y="1439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909093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96104912-6304-4065-BDBC-0E421EE19B01}"/>
              </a:ext>
            </a:extLst>
          </p:cNvPr>
          <p:cNvGrpSpPr/>
          <p:nvPr/>
        </p:nvGrpSpPr>
        <p:grpSpPr>
          <a:xfrm>
            <a:off x="814736" y="1241376"/>
            <a:ext cx="5032243" cy="10196300"/>
            <a:chOff x="814736" y="1241376"/>
            <a:chExt cx="5032243" cy="10196300"/>
          </a:xfrm>
        </p:grpSpPr>
        <p:pic>
          <p:nvPicPr>
            <p:cNvPr id="9" name="iPhon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736" y="1241376"/>
              <a:ext cx="5032243" cy="101963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" name="Kép 13" descr="A képen asztal látható&#10;&#10;Automatikusan generált leírás">
              <a:extLst>
                <a:ext uri="{FF2B5EF4-FFF2-40B4-BE49-F238E27FC236}">
                  <a16:creationId xmlns:a16="http://schemas.microsoft.com/office/drawing/2014/main" id="{2CACACCC-39E2-4887-AD9E-CEE751F99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7257" y="4867623"/>
              <a:ext cx="4267200" cy="24384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7367464" y="3226913"/>
            <a:ext cx="16569665" cy="7752847"/>
            <a:chOff x="11183888" y="2719406"/>
            <a:chExt cx="10085388" cy="2814155"/>
          </a:xfrm>
        </p:grpSpPr>
        <p:sp>
          <p:nvSpPr>
            <p:cNvPr id="2" name="Rectangle 1"/>
            <p:cNvSpPr/>
            <p:nvPr/>
          </p:nvSpPr>
          <p:spPr>
            <a:xfrm>
              <a:off x="11207701" y="4029118"/>
              <a:ext cx="10061575" cy="15044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hu-HU" sz="3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Magas rendelkezésre állási igény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hu-HU" sz="3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Redundancia biztosítása a folyamatos elérhetőség érdekében a kritikus üzleti folyamatok támogatásához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hu-HU" sz="3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Ma 19:00-tól mobiltelefonon elérhető portál, innen a tanteremből WiFi-n keresztül:</a:t>
              </a: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11207701" y="2719406"/>
              <a:ext cx="5592762" cy="329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hu-HU" altLang="x-none" sz="5400" i="1" dirty="0">
                  <a:solidFill>
                    <a:schemeClr val="accent1"/>
                  </a:solidFill>
                  <a:latin typeface="+mn-lt"/>
                  <a:ea typeface="Dosis" charset="0"/>
                  <a:cs typeface="Dosis" charset="0"/>
                  <a:sym typeface="Poppins SemiBold" charset="0"/>
                </a:rPr>
                <a:t>Célunk</a:t>
              </a:r>
              <a:endParaRPr lang="x-none" altLang="x-none" sz="5400" i="1" dirty="0">
                <a:solidFill>
                  <a:schemeClr val="accent1"/>
                </a:solidFill>
                <a:latin typeface="+mn-lt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11183888" y="3127077"/>
              <a:ext cx="10061575" cy="630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hu-HU" altLang="x-none" sz="9000" dirty="0">
                  <a:solidFill>
                    <a:schemeClr val="bg2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Web alapú tartalomszolgáltatás</a:t>
              </a:r>
              <a:endParaRPr lang="x-none" altLang="x-none" sz="9000" dirty="0">
                <a:solidFill>
                  <a:schemeClr val="bg2"/>
                </a:solidFill>
                <a:latin typeface="+mn-lt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5D983289-B088-4FE4-8088-0FCE24837272}"/>
              </a:ext>
            </a:extLst>
          </p:cNvPr>
          <p:cNvSpPr txBox="1"/>
          <p:nvPr/>
        </p:nvSpPr>
        <p:spPr>
          <a:xfrm>
            <a:off x="11255896" y="10758541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>
                <a:solidFill>
                  <a:srgbClr val="00B050"/>
                </a:solidFill>
                <a:latin typeface="+mn-lt"/>
                <a:ea typeface="Dosis" charset="0"/>
                <a:cs typeface="Dosis" charset="0"/>
              </a:rPr>
              <a:t>http://www.santa.claus</a:t>
            </a:r>
            <a:endParaRPr lang="en-US" sz="6000" dirty="0">
              <a:solidFill>
                <a:srgbClr val="00B050"/>
              </a:solidFill>
              <a:latin typeface="+mn-lt"/>
              <a:ea typeface="Dosis" charset="0"/>
              <a:cs typeface="Dosis" charset="0"/>
            </a:endParaRPr>
          </a:p>
          <a:p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212020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8375576" y="5993904"/>
            <a:ext cx="878497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hu-HU" altLang="x-none" sz="10000" dirty="0" err="1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MojoPortal</a:t>
            </a:r>
            <a:endParaRPr lang="hu-HU" altLang="x-none" sz="10000" dirty="0">
              <a:solidFill>
                <a:schemeClr val="tx1"/>
              </a:solidFill>
              <a:latin typeface="+mn-lt"/>
              <a:ea typeface="Dosis" charset="0"/>
              <a:cs typeface="Dosis" charset="0"/>
              <a:sym typeface="Poppins Medium" charset="0"/>
            </a:endParaRPr>
          </a:p>
          <a:p>
            <a:pPr algn="ctr" eaLnBrk="1">
              <a:defRPr/>
            </a:pPr>
            <a:endParaRPr lang="x-none" altLang="x-none" sz="10000" dirty="0">
              <a:solidFill>
                <a:schemeClr val="tx1"/>
              </a:solidFill>
              <a:latin typeface="Dosis" charset="0"/>
              <a:ea typeface="Dosis" charset="0"/>
              <a:cs typeface="Dosis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2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32708"/>
            <a:ext cx="24384000" cy="1681836"/>
          </a:xfrm>
        </p:spPr>
        <p:txBody>
          <a:bodyPr/>
          <a:lstStyle/>
          <a:p>
            <a:pPr algn="ctr"/>
            <a:r>
              <a:rPr lang="hu-HU" dirty="0"/>
              <a:t>Rendszer éles indulása: </a:t>
            </a:r>
            <a:r>
              <a:rPr lang="hu-HU" dirty="0" err="1"/>
              <a:t>MojoPortal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338945" y="1097359"/>
            <a:ext cx="11809312" cy="12558807"/>
          </a:xfrm>
        </p:spPr>
        <p:txBody>
          <a:bodyPr/>
          <a:lstStyle/>
          <a:p>
            <a:r>
              <a:rPr lang="hu-HU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Feladat:</a:t>
            </a:r>
          </a:p>
          <a:p>
            <a:pPr marL="685800" indent="-685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u-HU" sz="4800" dirty="0"/>
          </a:p>
          <a:p>
            <a:pPr marL="685800" indent="-685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4800" dirty="0" err="1"/>
              <a:t>Webszolgáltatást</a:t>
            </a:r>
            <a:r>
              <a:rPr lang="hu-HU" sz="4800" dirty="0"/>
              <a:t> biztosító szerver </a:t>
            </a:r>
            <a:r>
              <a:rPr lang="hu-HU" sz="4800" dirty="0" err="1"/>
              <a:t>te-lepítése</a:t>
            </a:r>
            <a:r>
              <a:rPr lang="hu-HU" sz="4800" dirty="0"/>
              <a:t>, </a:t>
            </a:r>
            <a:r>
              <a:rPr lang="hu-HU" sz="4800" dirty="0" err="1"/>
              <a:t>IIS-role</a:t>
            </a:r>
            <a:r>
              <a:rPr lang="hu-HU" sz="4800" dirty="0"/>
              <a:t> üzembe helyezése</a:t>
            </a:r>
          </a:p>
          <a:p>
            <a:pPr marL="685800" indent="-685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4800" dirty="0" err="1"/>
              <a:t>Webroot</a:t>
            </a:r>
            <a:r>
              <a:rPr lang="hu-HU" sz="4800" dirty="0"/>
              <a:t> mappa jogosultságok beállítása</a:t>
            </a:r>
          </a:p>
          <a:p>
            <a:pPr algn="l">
              <a:lnSpc>
                <a:spcPct val="100000"/>
              </a:lnSpc>
            </a:pPr>
            <a:endParaRPr lang="hu-HU" sz="4800" dirty="0"/>
          </a:p>
          <a:p>
            <a:pPr marL="685800" indent="-685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4800" dirty="0"/>
              <a:t>Adatbázis-kapcsolat tesztelése a</a:t>
            </a:r>
            <a:br>
              <a:rPr lang="hu-HU" sz="4800" dirty="0"/>
            </a:br>
            <a:r>
              <a:rPr lang="hu-HU" sz="4800" dirty="0"/>
              <a:t>Microsoft Management </a:t>
            </a:r>
            <a:r>
              <a:rPr lang="hu-HU" sz="4800" dirty="0" err="1"/>
              <a:t>Studio</a:t>
            </a:r>
            <a:r>
              <a:rPr lang="hu-HU" sz="4800" dirty="0"/>
              <a:t> 18 segítségével</a:t>
            </a:r>
          </a:p>
          <a:p>
            <a:pPr marL="685800" indent="-685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4800" dirty="0"/>
              <a:t>Adatbázis konfigurálása</a:t>
            </a:r>
          </a:p>
          <a:p>
            <a:pPr algn="l">
              <a:lnSpc>
                <a:spcPct val="100000"/>
              </a:lnSpc>
            </a:pPr>
            <a:endParaRPr lang="hu-HU" sz="4800" dirty="0"/>
          </a:p>
          <a:p>
            <a:pPr marL="685800" indent="-685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4800" dirty="0" err="1"/>
              <a:t>Mojoportal</a:t>
            </a:r>
            <a:r>
              <a:rPr lang="hu-HU" sz="4800" dirty="0"/>
              <a:t> manuális konfigurálása</a:t>
            </a:r>
          </a:p>
          <a:p>
            <a:pPr marL="685800" indent="-685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4800" dirty="0"/>
              <a:t>Telepítés</a:t>
            </a:r>
          </a:p>
          <a:p>
            <a:pPr marL="685800" indent="-685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4800" dirty="0" err="1"/>
              <a:t>AD-integráció</a:t>
            </a:r>
            <a:endParaRPr lang="hu-HU" sz="4800" dirty="0"/>
          </a:p>
          <a:p>
            <a:pPr marL="685800" indent="-685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4800" dirty="0"/>
              <a:t>Tartalomfeltöltés</a:t>
            </a:r>
            <a:br>
              <a:rPr lang="hu-HU" sz="4800" dirty="0"/>
            </a:br>
            <a:r>
              <a:rPr lang="hu-HU" sz="4800" dirty="0"/>
              <a:t> </a:t>
            </a:r>
          </a:p>
        </p:txBody>
      </p:sp>
      <p:sp>
        <p:nvSpPr>
          <p:cNvPr id="9" name="Tartalom helye 4"/>
          <p:cNvSpPr txBox="1">
            <a:spLocks/>
          </p:cNvSpPr>
          <p:nvPr/>
        </p:nvSpPr>
        <p:spPr bwMode="auto">
          <a:xfrm>
            <a:off x="13136425" y="1313384"/>
            <a:ext cx="11080911" cy="242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just" defTabSz="8255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9B9A9C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indent="228600" algn="just" defTabSz="8255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9B9A9C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2pPr>
            <a:lvl3pPr indent="457200" algn="just" defTabSz="8255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9B9A9C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3pPr>
            <a:lvl4pPr indent="685800" algn="just" defTabSz="8255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9B9A9C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4pPr>
            <a:lvl5pPr indent="914400" algn="just" defTabSz="8255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9B9A9C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Architektúra:</a:t>
            </a:r>
          </a:p>
          <a:p>
            <a:pPr algn="l">
              <a:lnSpc>
                <a:spcPct val="100000"/>
              </a:lnSpc>
            </a:pPr>
            <a:r>
              <a:rPr lang="hu-HU" sz="4800" dirty="0"/>
              <a:t> „klasszikus” felépítés, Windows környezetben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761" y="3581082"/>
            <a:ext cx="9940948" cy="100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4415136" y="5093804"/>
            <a:ext cx="1612979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Köszönjük a figyelmet!</a:t>
            </a:r>
          </a:p>
          <a:p>
            <a:pPr algn="ctr" eaLnBrk="1">
              <a:defRPr/>
            </a:pPr>
            <a:r>
              <a:rPr lang="hu-HU" altLang="x-none" sz="11000" dirty="0">
                <a:solidFill>
                  <a:schemeClr val="accent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http://www.santa.claus</a:t>
            </a:r>
            <a:endParaRPr lang="x-none" altLang="x-none" sz="11000" dirty="0">
              <a:solidFill>
                <a:schemeClr val="accent1"/>
              </a:solidFill>
              <a:latin typeface="+mn-lt"/>
              <a:ea typeface="Dosis" charset="0"/>
              <a:cs typeface="Dosis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6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>
            <a:extLst>
              <a:ext uri="{FF2B5EF4-FFF2-40B4-BE49-F238E27FC236}">
                <a16:creationId xmlns:a16="http://schemas.microsoft.com/office/drawing/2014/main" id="{B6E72A8C-725A-47DA-BEA9-4AA655D72120}"/>
              </a:ext>
            </a:extLst>
          </p:cNvPr>
          <p:cNvSpPr txBox="1">
            <a:spLocks/>
          </p:cNvSpPr>
          <p:nvPr/>
        </p:nvSpPr>
        <p:spPr bwMode="auto">
          <a:xfrm>
            <a:off x="6071320" y="-221514"/>
            <a:ext cx="1396955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Virtuális gépek vázlata</a:t>
            </a:r>
            <a:endParaRPr lang="x-none" altLang="x-none" sz="10000" dirty="0">
              <a:solidFill>
                <a:schemeClr val="tx1"/>
              </a:solidFill>
              <a:latin typeface="+mn-lt"/>
              <a:ea typeface="Dosis" charset="0"/>
              <a:cs typeface="Dosis" charset="0"/>
              <a:sym typeface="Poppins Medium" charset="0"/>
            </a:endParaRPr>
          </a:p>
        </p:txBody>
      </p:sp>
      <p:pic>
        <p:nvPicPr>
          <p:cNvPr id="4" name="Kép 3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C2ED0CF8-31B3-4113-935F-40A7EC6B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72" y="1560940"/>
            <a:ext cx="17058851" cy="119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72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8159552" y="47988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Hálózati vázlat</a:t>
            </a:r>
            <a:endParaRPr lang="x-none" altLang="x-none" sz="10000" dirty="0">
              <a:solidFill>
                <a:schemeClr val="tx1"/>
              </a:solidFill>
              <a:latin typeface="+mn-lt"/>
              <a:ea typeface="Dosis" charset="0"/>
              <a:cs typeface="Dosis" charset="0"/>
              <a:sym typeface="Poppins Medium" charset="0"/>
            </a:endParaRPr>
          </a:p>
        </p:txBody>
      </p:sp>
      <p:pic>
        <p:nvPicPr>
          <p:cNvPr id="3" name="Kép 2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75B7FEDC-FA4C-41A6-BD8E-6D3B28FB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82" y="1495153"/>
            <a:ext cx="21921836" cy="117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96225" y="2505086"/>
            <a:ext cx="8591550" cy="8588375"/>
            <a:chOff x="7896225" y="1674813"/>
            <a:chExt cx="8591550" cy="8588375"/>
          </a:xfrm>
        </p:grpSpPr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7896225" y="1674813"/>
              <a:ext cx="8591550" cy="858837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8" name="Shape"/>
            <p:cNvSpPr/>
            <p:nvPr/>
          </p:nvSpPr>
          <p:spPr>
            <a:xfrm>
              <a:off x="10925969" y="1868742"/>
              <a:ext cx="2498725" cy="3284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59" extrusionOk="0">
                  <a:moveTo>
                    <a:pt x="10741" y="0"/>
                  </a:moveTo>
                  <a:cubicBezTo>
                    <a:pt x="10602" y="0"/>
                    <a:pt x="10463" y="40"/>
                    <a:pt x="10356" y="121"/>
                  </a:cubicBezTo>
                  <a:cubicBezTo>
                    <a:pt x="10144" y="284"/>
                    <a:pt x="10144" y="547"/>
                    <a:pt x="10356" y="709"/>
                  </a:cubicBezTo>
                  <a:cubicBezTo>
                    <a:pt x="10569" y="871"/>
                    <a:pt x="10914" y="871"/>
                    <a:pt x="11126" y="709"/>
                  </a:cubicBezTo>
                  <a:cubicBezTo>
                    <a:pt x="11339" y="547"/>
                    <a:pt x="11339" y="284"/>
                    <a:pt x="11126" y="121"/>
                  </a:cubicBezTo>
                  <a:cubicBezTo>
                    <a:pt x="11020" y="40"/>
                    <a:pt x="10881" y="0"/>
                    <a:pt x="10741" y="0"/>
                  </a:cubicBezTo>
                  <a:close/>
                  <a:moveTo>
                    <a:pt x="5253" y="1005"/>
                  </a:moveTo>
                  <a:cubicBezTo>
                    <a:pt x="5113" y="1005"/>
                    <a:pt x="4974" y="1046"/>
                    <a:pt x="4868" y="1128"/>
                  </a:cubicBezTo>
                  <a:cubicBezTo>
                    <a:pt x="4655" y="1290"/>
                    <a:pt x="4655" y="1552"/>
                    <a:pt x="4868" y="1715"/>
                  </a:cubicBezTo>
                  <a:cubicBezTo>
                    <a:pt x="5080" y="1877"/>
                    <a:pt x="5425" y="1877"/>
                    <a:pt x="5638" y="1715"/>
                  </a:cubicBezTo>
                  <a:cubicBezTo>
                    <a:pt x="5850" y="1552"/>
                    <a:pt x="5850" y="1290"/>
                    <a:pt x="5638" y="1128"/>
                  </a:cubicBezTo>
                  <a:cubicBezTo>
                    <a:pt x="5531" y="1046"/>
                    <a:pt x="5392" y="1005"/>
                    <a:pt x="5253" y="1005"/>
                  </a:cubicBezTo>
                  <a:close/>
                  <a:moveTo>
                    <a:pt x="16608" y="1015"/>
                  </a:moveTo>
                  <a:cubicBezTo>
                    <a:pt x="16469" y="1015"/>
                    <a:pt x="16329" y="1056"/>
                    <a:pt x="16223" y="1137"/>
                  </a:cubicBezTo>
                  <a:cubicBezTo>
                    <a:pt x="16011" y="1299"/>
                    <a:pt x="16011" y="1562"/>
                    <a:pt x="16223" y="1724"/>
                  </a:cubicBezTo>
                  <a:cubicBezTo>
                    <a:pt x="16436" y="1886"/>
                    <a:pt x="16780" y="1886"/>
                    <a:pt x="16992" y="1724"/>
                  </a:cubicBezTo>
                  <a:cubicBezTo>
                    <a:pt x="17205" y="1562"/>
                    <a:pt x="17205" y="1299"/>
                    <a:pt x="16992" y="1137"/>
                  </a:cubicBezTo>
                  <a:cubicBezTo>
                    <a:pt x="16886" y="1056"/>
                    <a:pt x="16747" y="1015"/>
                    <a:pt x="16608" y="1015"/>
                  </a:cubicBezTo>
                  <a:close/>
                  <a:moveTo>
                    <a:pt x="10838" y="1758"/>
                  </a:moveTo>
                  <a:cubicBezTo>
                    <a:pt x="8356" y="1755"/>
                    <a:pt x="5902" y="2648"/>
                    <a:pt x="4273" y="4346"/>
                  </a:cubicBezTo>
                  <a:cubicBezTo>
                    <a:pt x="2854" y="5825"/>
                    <a:pt x="2425" y="7672"/>
                    <a:pt x="3015" y="9417"/>
                  </a:cubicBezTo>
                  <a:cubicBezTo>
                    <a:pt x="3207" y="9985"/>
                    <a:pt x="3509" y="10534"/>
                    <a:pt x="3929" y="11043"/>
                  </a:cubicBezTo>
                  <a:cubicBezTo>
                    <a:pt x="4141" y="11300"/>
                    <a:pt x="4382" y="11545"/>
                    <a:pt x="4648" y="11777"/>
                  </a:cubicBezTo>
                  <a:cubicBezTo>
                    <a:pt x="4925" y="12019"/>
                    <a:pt x="5228" y="12247"/>
                    <a:pt x="5510" y="12487"/>
                  </a:cubicBezTo>
                  <a:cubicBezTo>
                    <a:pt x="5801" y="12735"/>
                    <a:pt x="6071" y="12998"/>
                    <a:pt x="6262" y="13297"/>
                  </a:cubicBezTo>
                  <a:cubicBezTo>
                    <a:pt x="6456" y="13601"/>
                    <a:pt x="6563" y="13932"/>
                    <a:pt x="6575" y="14270"/>
                  </a:cubicBezTo>
                  <a:lnTo>
                    <a:pt x="6575" y="15393"/>
                  </a:lnTo>
                  <a:cubicBezTo>
                    <a:pt x="6578" y="15680"/>
                    <a:pt x="6695" y="15958"/>
                    <a:pt x="6912" y="16192"/>
                  </a:cubicBezTo>
                  <a:cubicBezTo>
                    <a:pt x="7059" y="16352"/>
                    <a:pt x="7247" y="16482"/>
                    <a:pt x="7459" y="16582"/>
                  </a:cubicBezTo>
                  <a:lnTo>
                    <a:pt x="7459" y="17908"/>
                  </a:lnTo>
                  <a:cubicBezTo>
                    <a:pt x="7459" y="18512"/>
                    <a:pt x="7458" y="18815"/>
                    <a:pt x="7591" y="19135"/>
                  </a:cubicBezTo>
                  <a:cubicBezTo>
                    <a:pt x="7758" y="19487"/>
                    <a:pt x="8121" y="19763"/>
                    <a:pt x="8581" y="19891"/>
                  </a:cubicBezTo>
                  <a:cubicBezTo>
                    <a:pt x="9001" y="19993"/>
                    <a:pt x="9397" y="19992"/>
                    <a:pt x="10176" y="19992"/>
                  </a:cubicBezTo>
                  <a:lnTo>
                    <a:pt x="11467" y="19992"/>
                  </a:lnTo>
                  <a:cubicBezTo>
                    <a:pt x="12259" y="19992"/>
                    <a:pt x="12655" y="19993"/>
                    <a:pt x="13075" y="19891"/>
                  </a:cubicBezTo>
                  <a:cubicBezTo>
                    <a:pt x="13535" y="19763"/>
                    <a:pt x="13897" y="19487"/>
                    <a:pt x="14064" y="19135"/>
                  </a:cubicBezTo>
                  <a:cubicBezTo>
                    <a:pt x="14197" y="18815"/>
                    <a:pt x="14197" y="18513"/>
                    <a:pt x="14197" y="17918"/>
                  </a:cubicBezTo>
                  <a:lnTo>
                    <a:pt x="14197" y="16579"/>
                  </a:lnTo>
                  <a:cubicBezTo>
                    <a:pt x="14407" y="16479"/>
                    <a:pt x="14593" y="16350"/>
                    <a:pt x="14739" y="16192"/>
                  </a:cubicBezTo>
                  <a:cubicBezTo>
                    <a:pt x="14955" y="15958"/>
                    <a:pt x="15072" y="15680"/>
                    <a:pt x="15075" y="15393"/>
                  </a:cubicBezTo>
                  <a:lnTo>
                    <a:pt x="15075" y="14270"/>
                  </a:lnTo>
                  <a:cubicBezTo>
                    <a:pt x="15087" y="13932"/>
                    <a:pt x="15194" y="13601"/>
                    <a:pt x="15389" y="13297"/>
                  </a:cubicBezTo>
                  <a:cubicBezTo>
                    <a:pt x="15580" y="12998"/>
                    <a:pt x="15850" y="12735"/>
                    <a:pt x="16140" y="12487"/>
                  </a:cubicBezTo>
                  <a:cubicBezTo>
                    <a:pt x="16423" y="12247"/>
                    <a:pt x="16725" y="12019"/>
                    <a:pt x="17003" y="11777"/>
                  </a:cubicBezTo>
                  <a:cubicBezTo>
                    <a:pt x="17268" y="11545"/>
                    <a:pt x="17509" y="11300"/>
                    <a:pt x="17721" y="11043"/>
                  </a:cubicBezTo>
                  <a:cubicBezTo>
                    <a:pt x="18142" y="10534"/>
                    <a:pt x="18442" y="9985"/>
                    <a:pt x="18634" y="9417"/>
                  </a:cubicBezTo>
                  <a:cubicBezTo>
                    <a:pt x="19224" y="7672"/>
                    <a:pt x="18796" y="5825"/>
                    <a:pt x="17377" y="4346"/>
                  </a:cubicBezTo>
                  <a:cubicBezTo>
                    <a:pt x="15754" y="2654"/>
                    <a:pt x="13312" y="1761"/>
                    <a:pt x="10838" y="1758"/>
                  </a:cubicBezTo>
                  <a:close/>
                  <a:moveTo>
                    <a:pt x="10825" y="2600"/>
                  </a:moveTo>
                  <a:cubicBezTo>
                    <a:pt x="11905" y="2600"/>
                    <a:pt x="12985" y="2789"/>
                    <a:pt x="13967" y="3169"/>
                  </a:cubicBezTo>
                  <a:cubicBezTo>
                    <a:pt x="14959" y="3552"/>
                    <a:pt x="15821" y="4119"/>
                    <a:pt x="16478" y="4825"/>
                  </a:cubicBezTo>
                  <a:cubicBezTo>
                    <a:pt x="17536" y="5963"/>
                    <a:pt x="17977" y="7277"/>
                    <a:pt x="17726" y="8618"/>
                  </a:cubicBezTo>
                  <a:cubicBezTo>
                    <a:pt x="17604" y="9269"/>
                    <a:pt x="17318" y="9905"/>
                    <a:pt x="16875" y="10499"/>
                  </a:cubicBezTo>
                  <a:cubicBezTo>
                    <a:pt x="16667" y="10778"/>
                    <a:pt x="16425" y="11045"/>
                    <a:pt x="16149" y="11294"/>
                  </a:cubicBezTo>
                  <a:cubicBezTo>
                    <a:pt x="15866" y="11550"/>
                    <a:pt x="15548" y="11785"/>
                    <a:pt x="15258" y="12035"/>
                  </a:cubicBezTo>
                  <a:cubicBezTo>
                    <a:pt x="14914" y="12331"/>
                    <a:pt x="14612" y="12655"/>
                    <a:pt x="14394" y="13013"/>
                  </a:cubicBezTo>
                  <a:cubicBezTo>
                    <a:pt x="14166" y="13388"/>
                    <a:pt x="14037" y="13792"/>
                    <a:pt x="14013" y="14205"/>
                  </a:cubicBezTo>
                  <a:lnTo>
                    <a:pt x="14013" y="15262"/>
                  </a:lnTo>
                  <a:cubicBezTo>
                    <a:pt x="14024" y="15419"/>
                    <a:pt x="13962" y="15575"/>
                    <a:pt x="13837" y="15700"/>
                  </a:cubicBezTo>
                  <a:cubicBezTo>
                    <a:pt x="13687" y="15852"/>
                    <a:pt x="13461" y="15947"/>
                    <a:pt x="13213" y="15964"/>
                  </a:cubicBezTo>
                  <a:lnTo>
                    <a:pt x="11499" y="15964"/>
                  </a:lnTo>
                  <a:lnTo>
                    <a:pt x="11352" y="15964"/>
                  </a:lnTo>
                  <a:lnTo>
                    <a:pt x="11352" y="14591"/>
                  </a:lnTo>
                  <a:cubicBezTo>
                    <a:pt x="11352" y="14370"/>
                    <a:pt x="11117" y="14191"/>
                    <a:pt x="10828" y="14191"/>
                  </a:cubicBezTo>
                  <a:cubicBezTo>
                    <a:pt x="10539" y="14191"/>
                    <a:pt x="10304" y="14370"/>
                    <a:pt x="10304" y="14591"/>
                  </a:cubicBezTo>
                  <a:lnTo>
                    <a:pt x="10304" y="15964"/>
                  </a:lnTo>
                  <a:lnTo>
                    <a:pt x="10151" y="15964"/>
                  </a:lnTo>
                  <a:lnTo>
                    <a:pt x="8437" y="15964"/>
                  </a:lnTo>
                  <a:cubicBezTo>
                    <a:pt x="8190" y="15947"/>
                    <a:pt x="7963" y="15852"/>
                    <a:pt x="7813" y="15700"/>
                  </a:cubicBezTo>
                  <a:cubicBezTo>
                    <a:pt x="7688" y="15575"/>
                    <a:pt x="7626" y="15419"/>
                    <a:pt x="7638" y="15262"/>
                  </a:cubicBezTo>
                  <a:lnTo>
                    <a:pt x="7638" y="14205"/>
                  </a:lnTo>
                  <a:cubicBezTo>
                    <a:pt x="7613" y="13792"/>
                    <a:pt x="7485" y="13388"/>
                    <a:pt x="7257" y="13013"/>
                  </a:cubicBezTo>
                  <a:cubicBezTo>
                    <a:pt x="7038" y="12655"/>
                    <a:pt x="6736" y="12331"/>
                    <a:pt x="6392" y="12035"/>
                  </a:cubicBezTo>
                  <a:cubicBezTo>
                    <a:pt x="6102" y="11785"/>
                    <a:pt x="5785" y="11550"/>
                    <a:pt x="5501" y="11294"/>
                  </a:cubicBezTo>
                  <a:cubicBezTo>
                    <a:pt x="5225" y="11045"/>
                    <a:pt x="4983" y="10778"/>
                    <a:pt x="4775" y="10499"/>
                  </a:cubicBezTo>
                  <a:cubicBezTo>
                    <a:pt x="4332" y="9905"/>
                    <a:pt x="4046" y="9269"/>
                    <a:pt x="3924" y="8618"/>
                  </a:cubicBezTo>
                  <a:cubicBezTo>
                    <a:pt x="3673" y="7277"/>
                    <a:pt x="4115" y="5963"/>
                    <a:pt x="5173" y="4825"/>
                  </a:cubicBezTo>
                  <a:cubicBezTo>
                    <a:pt x="5829" y="4119"/>
                    <a:pt x="6692" y="3552"/>
                    <a:pt x="7683" y="3169"/>
                  </a:cubicBezTo>
                  <a:cubicBezTo>
                    <a:pt x="8665" y="2789"/>
                    <a:pt x="9745" y="2600"/>
                    <a:pt x="10825" y="2600"/>
                  </a:cubicBezTo>
                  <a:close/>
                  <a:moveTo>
                    <a:pt x="19670" y="3631"/>
                  </a:moveTo>
                  <a:cubicBezTo>
                    <a:pt x="19531" y="3631"/>
                    <a:pt x="19391" y="3672"/>
                    <a:pt x="19285" y="3753"/>
                  </a:cubicBezTo>
                  <a:cubicBezTo>
                    <a:pt x="19072" y="3915"/>
                    <a:pt x="19072" y="4178"/>
                    <a:pt x="19285" y="4341"/>
                  </a:cubicBezTo>
                  <a:cubicBezTo>
                    <a:pt x="19497" y="4503"/>
                    <a:pt x="19841" y="4503"/>
                    <a:pt x="20054" y="4341"/>
                  </a:cubicBezTo>
                  <a:cubicBezTo>
                    <a:pt x="20266" y="4178"/>
                    <a:pt x="20266" y="3915"/>
                    <a:pt x="20054" y="3753"/>
                  </a:cubicBezTo>
                  <a:cubicBezTo>
                    <a:pt x="19948" y="3672"/>
                    <a:pt x="19809" y="3631"/>
                    <a:pt x="19670" y="3631"/>
                  </a:cubicBezTo>
                  <a:close/>
                  <a:moveTo>
                    <a:pt x="1972" y="3641"/>
                  </a:moveTo>
                  <a:cubicBezTo>
                    <a:pt x="1833" y="3641"/>
                    <a:pt x="1693" y="3681"/>
                    <a:pt x="1587" y="3762"/>
                  </a:cubicBezTo>
                  <a:cubicBezTo>
                    <a:pt x="1374" y="3925"/>
                    <a:pt x="1374" y="4187"/>
                    <a:pt x="1587" y="4349"/>
                  </a:cubicBezTo>
                  <a:cubicBezTo>
                    <a:pt x="1799" y="4512"/>
                    <a:pt x="2143" y="4512"/>
                    <a:pt x="2356" y="4349"/>
                  </a:cubicBezTo>
                  <a:cubicBezTo>
                    <a:pt x="2568" y="4187"/>
                    <a:pt x="2568" y="3925"/>
                    <a:pt x="2356" y="3762"/>
                  </a:cubicBezTo>
                  <a:cubicBezTo>
                    <a:pt x="2250" y="3681"/>
                    <a:pt x="2111" y="3641"/>
                    <a:pt x="1972" y="3641"/>
                  </a:cubicBezTo>
                  <a:close/>
                  <a:moveTo>
                    <a:pt x="10828" y="3757"/>
                  </a:moveTo>
                  <a:cubicBezTo>
                    <a:pt x="9452" y="3757"/>
                    <a:pt x="8077" y="4158"/>
                    <a:pt x="7028" y="4959"/>
                  </a:cubicBezTo>
                  <a:cubicBezTo>
                    <a:pt x="5961" y="5773"/>
                    <a:pt x="5439" y="6844"/>
                    <a:pt x="5457" y="7911"/>
                  </a:cubicBezTo>
                  <a:cubicBezTo>
                    <a:pt x="5469" y="8140"/>
                    <a:pt x="5718" y="8319"/>
                    <a:pt x="6018" y="8316"/>
                  </a:cubicBezTo>
                  <a:cubicBezTo>
                    <a:pt x="6311" y="8313"/>
                    <a:pt x="6550" y="8135"/>
                    <a:pt x="6562" y="7911"/>
                  </a:cubicBezTo>
                  <a:cubicBezTo>
                    <a:pt x="6545" y="7060"/>
                    <a:pt x="6959" y="6205"/>
                    <a:pt x="7809" y="5556"/>
                  </a:cubicBezTo>
                  <a:cubicBezTo>
                    <a:pt x="8643" y="4920"/>
                    <a:pt x="9736" y="4602"/>
                    <a:pt x="10828" y="4602"/>
                  </a:cubicBezTo>
                  <a:cubicBezTo>
                    <a:pt x="11920" y="4602"/>
                    <a:pt x="13013" y="4920"/>
                    <a:pt x="13847" y="5556"/>
                  </a:cubicBezTo>
                  <a:cubicBezTo>
                    <a:pt x="14697" y="6205"/>
                    <a:pt x="15111" y="7060"/>
                    <a:pt x="15094" y="7911"/>
                  </a:cubicBezTo>
                  <a:cubicBezTo>
                    <a:pt x="15081" y="8154"/>
                    <a:pt x="15338" y="8355"/>
                    <a:pt x="15656" y="8351"/>
                  </a:cubicBezTo>
                  <a:cubicBezTo>
                    <a:pt x="15968" y="8348"/>
                    <a:pt x="16213" y="8148"/>
                    <a:pt x="16199" y="7911"/>
                  </a:cubicBezTo>
                  <a:cubicBezTo>
                    <a:pt x="16216" y="6844"/>
                    <a:pt x="15694" y="5773"/>
                    <a:pt x="14628" y="4959"/>
                  </a:cubicBezTo>
                  <a:cubicBezTo>
                    <a:pt x="13579" y="4158"/>
                    <a:pt x="12203" y="3757"/>
                    <a:pt x="10828" y="3757"/>
                  </a:cubicBezTo>
                  <a:close/>
                  <a:moveTo>
                    <a:pt x="10741" y="6359"/>
                  </a:moveTo>
                  <a:cubicBezTo>
                    <a:pt x="10238" y="6359"/>
                    <a:pt x="9734" y="6505"/>
                    <a:pt x="9350" y="6799"/>
                  </a:cubicBezTo>
                  <a:cubicBezTo>
                    <a:pt x="8602" y="7370"/>
                    <a:pt x="8584" y="8286"/>
                    <a:pt x="9294" y="8875"/>
                  </a:cubicBezTo>
                  <a:cubicBezTo>
                    <a:pt x="9098" y="8936"/>
                    <a:pt x="8910" y="9010"/>
                    <a:pt x="8731" y="9099"/>
                  </a:cubicBezTo>
                  <a:cubicBezTo>
                    <a:pt x="8018" y="9454"/>
                    <a:pt x="7509" y="10003"/>
                    <a:pt x="7305" y="10635"/>
                  </a:cubicBezTo>
                  <a:cubicBezTo>
                    <a:pt x="7280" y="10717"/>
                    <a:pt x="7282" y="10803"/>
                    <a:pt x="7312" y="10885"/>
                  </a:cubicBezTo>
                  <a:cubicBezTo>
                    <a:pt x="7342" y="10969"/>
                    <a:pt x="7400" y="11045"/>
                    <a:pt x="7480" y="11107"/>
                  </a:cubicBezTo>
                  <a:cubicBezTo>
                    <a:pt x="8424" y="11687"/>
                    <a:pt x="9597" y="12004"/>
                    <a:pt x="10808" y="12005"/>
                  </a:cubicBezTo>
                  <a:cubicBezTo>
                    <a:pt x="12024" y="12006"/>
                    <a:pt x="13204" y="11689"/>
                    <a:pt x="14151" y="11107"/>
                  </a:cubicBezTo>
                  <a:cubicBezTo>
                    <a:pt x="14242" y="11058"/>
                    <a:pt x="14312" y="10991"/>
                    <a:pt x="14353" y="10912"/>
                  </a:cubicBezTo>
                  <a:cubicBezTo>
                    <a:pt x="14396" y="10828"/>
                    <a:pt x="14405" y="10736"/>
                    <a:pt x="14378" y="10649"/>
                  </a:cubicBezTo>
                  <a:cubicBezTo>
                    <a:pt x="14195" y="10083"/>
                    <a:pt x="13768" y="9581"/>
                    <a:pt x="13164" y="9225"/>
                  </a:cubicBezTo>
                  <a:cubicBezTo>
                    <a:pt x="12881" y="9057"/>
                    <a:pt x="12565" y="8929"/>
                    <a:pt x="12233" y="8838"/>
                  </a:cubicBezTo>
                  <a:cubicBezTo>
                    <a:pt x="12898" y="8248"/>
                    <a:pt x="12865" y="7358"/>
                    <a:pt x="12133" y="6799"/>
                  </a:cubicBezTo>
                  <a:cubicBezTo>
                    <a:pt x="11748" y="6505"/>
                    <a:pt x="11245" y="6359"/>
                    <a:pt x="10741" y="6359"/>
                  </a:cubicBezTo>
                  <a:close/>
                  <a:moveTo>
                    <a:pt x="10741" y="7175"/>
                  </a:moveTo>
                  <a:cubicBezTo>
                    <a:pt x="10971" y="7175"/>
                    <a:pt x="11201" y="7242"/>
                    <a:pt x="11376" y="7376"/>
                  </a:cubicBezTo>
                  <a:cubicBezTo>
                    <a:pt x="11727" y="7643"/>
                    <a:pt x="11727" y="8078"/>
                    <a:pt x="11376" y="8345"/>
                  </a:cubicBezTo>
                  <a:cubicBezTo>
                    <a:pt x="11025" y="8613"/>
                    <a:pt x="10457" y="8613"/>
                    <a:pt x="10107" y="8345"/>
                  </a:cubicBezTo>
                  <a:cubicBezTo>
                    <a:pt x="9756" y="8078"/>
                    <a:pt x="9756" y="7643"/>
                    <a:pt x="10107" y="7376"/>
                  </a:cubicBezTo>
                  <a:cubicBezTo>
                    <a:pt x="10282" y="7242"/>
                    <a:pt x="10511" y="7175"/>
                    <a:pt x="10741" y="7175"/>
                  </a:cubicBezTo>
                  <a:close/>
                  <a:moveTo>
                    <a:pt x="20951" y="7496"/>
                  </a:moveTo>
                  <a:cubicBezTo>
                    <a:pt x="20811" y="7496"/>
                    <a:pt x="20672" y="7536"/>
                    <a:pt x="20566" y="7617"/>
                  </a:cubicBezTo>
                  <a:cubicBezTo>
                    <a:pt x="20353" y="7779"/>
                    <a:pt x="20353" y="8043"/>
                    <a:pt x="20566" y="8205"/>
                  </a:cubicBezTo>
                  <a:cubicBezTo>
                    <a:pt x="20778" y="8367"/>
                    <a:pt x="21122" y="8367"/>
                    <a:pt x="21335" y="8205"/>
                  </a:cubicBezTo>
                  <a:cubicBezTo>
                    <a:pt x="21547" y="8043"/>
                    <a:pt x="21547" y="7779"/>
                    <a:pt x="21335" y="7617"/>
                  </a:cubicBezTo>
                  <a:cubicBezTo>
                    <a:pt x="21228" y="7536"/>
                    <a:pt x="21090" y="7496"/>
                    <a:pt x="20951" y="7496"/>
                  </a:cubicBezTo>
                  <a:close/>
                  <a:moveTo>
                    <a:pt x="544" y="7505"/>
                  </a:moveTo>
                  <a:cubicBezTo>
                    <a:pt x="405" y="7505"/>
                    <a:pt x="266" y="7545"/>
                    <a:pt x="159" y="7627"/>
                  </a:cubicBezTo>
                  <a:cubicBezTo>
                    <a:pt x="-53" y="7789"/>
                    <a:pt x="-53" y="8051"/>
                    <a:pt x="159" y="8214"/>
                  </a:cubicBezTo>
                  <a:cubicBezTo>
                    <a:pt x="372" y="8376"/>
                    <a:pt x="717" y="8376"/>
                    <a:pt x="929" y="8214"/>
                  </a:cubicBezTo>
                  <a:cubicBezTo>
                    <a:pt x="1142" y="8051"/>
                    <a:pt x="1142" y="7789"/>
                    <a:pt x="929" y="7627"/>
                  </a:cubicBezTo>
                  <a:cubicBezTo>
                    <a:pt x="823" y="7545"/>
                    <a:pt x="684" y="7505"/>
                    <a:pt x="544" y="7505"/>
                  </a:cubicBezTo>
                  <a:close/>
                  <a:moveTo>
                    <a:pt x="10848" y="9415"/>
                  </a:moveTo>
                  <a:cubicBezTo>
                    <a:pt x="11874" y="9421"/>
                    <a:pt x="12796" y="9893"/>
                    <a:pt x="13195" y="10614"/>
                  </a:cubicBezTo>
                  <a:cubicBezTo>
                    <a:pt x="12498" y="10966"/>
                    <a:pt x="11683" y="11154"/>
                    <a:pt x="10848" y="11158"/>
                  </a:cubicBezTo>
                  <a:cubicBezTo>
                    <a:pt x="9998" y="11161"/>
                    <a:pt x="9166" y="10972"/>
                    <a:pt x="8457" y="10614"/>
                  </a:cubicBezTo>
                  <a:cubicBezTo>
                    <a:pt x="8863" y="9882"/>
                    <a:pt x="9807" y="9409"/>
                    <a:pt x="10848" y="9415"/>
                  </a:cubicBezTo>
                  <a:close/>
                  <a:moveTo>
                    <a:pt x="10828" y="12686"/>
                  </a:moveTo>
                  <a:cubicBezTo>
                    <a:pt x="10539" y="12686"/>
                    <a:pt x="10304" y="12865"/>
                    <a:pt x="10304" y="13086"/>
                  </a:cubicBezTo>
                  <a:lnTo>
                    <a:pt x="10304" y="13117"/>
                  </a:lnTo>
                  <a:cubicBezTo>
                    <a:pt x="10304" y="13337"/>
                    <a:pt x="10539" y="13517"/>
                    <a:pt x="10828" y="13517"/>
                  </a:cubicBezTo>
                  <a:cubicBezTo>
                    <a:pt x="11117" y="13517"/>
                    <a:pt x="11352" y="13337"/>
                    <a:pt x="11352" y="13117"/>
                  </a:cubicBezTo>
                  <a:lnTo>
                    <a:pt x="11352" y="13086"/>
                  </a:lnTo>
                  <a:cubicBezTo>
                    <a:pt x="11352" y="12865"/>
                    <a:pt x="11117" y="12686"/>
                    <a:pt x="10828" y="12686"/>
                  </a:cubicBezTo>
                  <a:close/>
                  <a:moveTo>
                    <a:pt x="8525" y="16799"/>
                  </a:moveTo>
                  <a:lnTo>
                    <a:pt x="10136" y="16799"/>
                  </a:lnTo>
                  <a:lnTo>
                    <a:pt x="11514" y="16799"/>
                  </a:lnTo>
                  <a:lnTo>
                    <a:pt x="13130" y="16799"/>
                  </a:lnTo>
                  <a:lnTo>
                    <a:pt x="13130" y="18311"/>
                  </a:lnTo>
                  <a:cubicBezTo>
                    <a:pt x="13130" y="18559"/>
                    <a:pt x="13131" y="18686"/>
                    <a:pt x="13075" y="18820"/>
                  </a:cubicBezTo>
                  <a:cubicBezTo>
                    <a:pt x="13005" y="18967"/>
                    <a:pt x="12854" y="19082"/>
                    <a:pt x="12661" y="19135"/>
                  </a:cubicBezTo>
                  <a:cubicBezTo>
                    <a:pt x="12486" y="19178"/>
                    <a:pt x="12320" y="19178"/>
                    <a:pt x="11990" y="19178"/>
                  </a:cubicBezTo>
                  <a:lnTo>
                    <a:pt x="9662" y="19178"/>
                  </a:lnTo>
                  <a:cubicBezTo>
                    <a:pt x="9336" y="19178"/>
                    <a:pt x="9170" y="19178"/>
                    <a:pt x="8995" y="19135"/>
                  </a:cubicBezTo>
                  <a:cubicBezTo>
                    <a:pt x="8802" y="19082"/>
                    <a:pt x="8651" y="18967"/>
                    <a:pt x="8581" y="18820"/>
                  </a:cubicBezTo>
                  <a:cubicBezTo>
                    <a:pt x="8525" y="18686"/>
                    <a:pt x="8525" y="18559"/>
                    <a:pt x="8525" y="18307"/>
                  </a:cubicBezTo>
                  <a:lnTo>
                    <a:pt x="8525" y="16799"/>
                  </a:lnTo>
                  <a:close/>
                  <a:moveTo>
                    <a:pt x="10807" y="20729"/>
                  </a:moveTo>
                  <a:cubicBezTo>
                    <a:pt x="10668" y="20729"/>
                    <a:pt x="10528" y="20770"/>
                    <a:pt x="10422" y="20851"/>
                  </a:cubicBezTo>
                  <a:cubicBezTo>
                    <a:pt x="10210" y="21013"/>
                    <a:pt x="10210" y="21276"/>
                    <a:pt x="10422" y="21438"/>
                  </a:cubicBezTo>
                  <a:cubicBezTo>
                    <a:pt x="10635" y="21600"/>
                    <a:pt x="10980" y="21600"/>
                    <a:pt x="11192" y="21438"/>
                  </a:cubicBezTo>
                  <a:cubicBezTo>
                    <a:pt x="11404" y="21276"/>
                    <a:pt x="11404" y="21013"/>
                    <a:pt x="11192" y="20851"/>
                  </a:cubicBezTo>
                  <a:cubicBezTo>
                    <a:pt x="11086" y="20770"/>
                    <a:pt x="10946" y="20729"/>
                    <a:pt x="10807" y="2072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25700" y="3033723"/>
            <a:ext cx="19304000" cy="3029321"/>
            <a:chOff x="2425700" y="2203450"/>
            <a:chExt cx="19304000" cy="3029321"/>
          </a:xfrm>
        </p:grpSpPr>
        <p:sp>
          <p:nvSpPr>
            <p:cNvPr id="20" name="Freeform 19"/>
            <p:cNvSpPr/>
            <p:nvPr/>
          </p:nvSpPr>
          <p:spPr bwMode="auto">
            <a:xfrm>
              <a:off x="15505113" y="2203450"/>
              <a:ext cx="6213475" cy="1008063"/>
            </a:xfrm>
            <a:custGeom>
              <a:avLst/>
              <a:gdLst>
                <a:gd name="connsiteX0" fmla="*/ 504056 w 6213900"/>
                <a:gd name="connsiteY0" fmla="*/ 0 h 1008000"/>
                <a:gd name="connsiteX1" fmla="*/ 3549398 w 6213900"/>
                <a:gd name="connsiteY1" fmla="*/ 0 h 1008000"/>
                <a:gd name="connsiteX2" fmla="*/ 5040560 w 6213900"/>
                <a:gd name="connsiteY2" fmla="*/ 0 h 1008000"/>
                <a:gd name="connsiteX3" fmla="*/ 5709900 w 6213900"/>
                <a:gd name="connsiteY3" fmla="*/ 0 h 1008000"/>
                <a:gd name="connsiteX4" fmla="*/ 6213900 w 6213900"/>
                <a:gd name="connsiteY4" fmla="*/ 504000 h 1008000"/>
                <a:gd name="connsiteX5" fmla="*/ 5709900 w 6213900"/>
                <a:gd name="connsiteY5" fmla="*/ 1008000 h 1008000"/>
                <a:gd name="connsiteX6" fmla="*/ 3549398 w 6213900"/>
                <a:gd name="connsiteY6" fmla="*/ 1007999 h 1008000"/>
                <a:gd name="connsiteX7" fmla="*/ 0 w 6213900"/>
                <a:gd name="connsiteY7" fmla="*/ 1007999 h 1008000"/>
                <a:gd name="connsiteX8" fmla="*/ 0 w 6213900"/>
                <a:gd name="connsiteY8" fmla="*/ 504000 h 1008000"/>
                <a:gd name="connsiteX9" fmla="*/ 504056 w 6213900"/>
                <a:gd name="connsiteY9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/>
            <a:lstStyle/>
            <a:p>
              <a:pPr eaLnBrk="1">
                <a:defRPr/>
              </a:pPr>
              <a:endParaRPr lang="en-US"/>
            </a:p>
          </p:txBody>
        </p:sp>
        <p:sp>
          <p:nvSpPr>
            <p:cNvPr id="14" name="Text Box 3"/>
            <p:cNvSpPr txBox="1">
              <a:spLocks/>
            </p:cNvSpPr>
            <p:nvPr/>
          </p:nvSpPr>
          <p:spPr bwMode="auto">
            <a:xfrm>
              <a:off x="15505113" y="2393950"/>
              <a:ext cx="621347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hu-HU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2</a:t>
              </a:r>
              <a:r>
                <a:rPr lang="en-US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. </a:t>
              </a:r>
              <a:r>
                <a:rPr lang="hu-HU" altLang="x-none" sz="3200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Windows Server 2019</a:t>
              </a:r>
              <a:endParaRPr lang="x-none" altLang="x-none" sz="32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19468" name="Freeform 24"/>
            <p:cNvSpPr>
              <a:spLocks/>
            </p:cNvSpPr>
            <p:nvPr/>
          </p:nvSpPr>
          <p:spPr bwMode="auto">
            <a:xfrm flipH="1">
              <a:off x="2425700" y="2203450"/>
              <a:ext cx="6419850" cy="1008063"/>
            </a:xfrm>
            <a:custGeom>
              <a:avLst/>
              <a:gdLst>
                <a:gd name="T0" fmla="*/ 520677 w 6213900"/>
                <a:gd name="T1" fmla="*/ 0 h 1008000"/>
                <a:gd name="T2" fmla="*/ 3666437 w 6213900"/>
                <a:gd name="T3" fmla="*/ 0 h 1008000"/>
                <a:gd name="T4" fmla="*/ 5206769 w 6213900"/>
                <a:gd name="T5" fmla="*/ 0 h 1008000"/>
                <a:gd name="T6" fmla="*/ 5898180 w 6213900"/>
                <a:gd name="T7" fmla="*/ 0 h 1008000"/>
                <a:gd name="T8" fmla="*/ 6418799 w 6213900"/>
                <a:gd name="T9" fmla="*/ 504000 h 1008000"/>
                <a:gd name="T10" fmla="*/ 5898180 w 6213900"/>
                <a:gd name="T11" fmla="*/ 1008000 h 1008000"/>
                <a:gd name="T12" fmla="*/ 3666437 w 6213900"/>
                <a:gd name="T13" fmla="*/ 1007999 h 1008000"/>
                <a:gd name="T14" fmla="*/ 0 w 6213900"/>
                <a:gd name="T15" fmla="*/ 1007999 h 1008000"/>
                <a:gd name="T16" fmla="*/ 0 w 6213900"/>
                <a:gd name="T17" fmla="*/ 504000 h 1008000"/>
                <a:gd name="T18" fmla="*/ 520677 w 6213900"/>
                <a:gd name="T19" fmla="*/ 0 h 10080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  <p:sp>
          <p:nvSpPr>
            <p:cNvPr id="26" name="Text Box 3"/>
            <p:cNvSpPr txBox="1">
              <a:spLocks/>
            </p:cNvSpPr>
            <p:nvPr/>
          </p:nvSpPr>
          <p:spPr bwMode="auto">
            <a:xfrm>
              <a:off x="2702358" y="2393950"/>
              <a:ext cx="5850659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1. </a:t>
              </a:r>
              <a:r>
                <a:rPr lang="hu-HU" altLang="x-none" sz="3200" dirty="0" err="1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VMware</a:t>
              </a:r>
              <a:r>
                <a:rPr lang="hu-HU" altLang="x-none" sz="3200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 </a:t>
              </a:r>
              <a:r>
                <a:rPr lang="hu-HU" altLang="x-none" sz="3200" dirty="0" err="1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vSphere</a:t>
              </a:r>
              <a:r>
                <a:rPr lang="hu-HU" altLang="x-none" sz="3200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 6.7</a:t>
              </a:r>
              <a:endParaRPr lang="x-none" altLang="x-none" sz="32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800513" y="3402013"/>
              <a:ext cx="4929187" cy="18307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Active</a:t>
              </a: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 </a:t>
              </a: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Directory</a:t>
              </a:r>
              <a:endParaRPr lang="hu-HU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SQL </a:t>
              </a: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failover</a:t>
              </a: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 </a:t>
              </a: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cluster</a:t>
              </a:r>
              <a:endParaRPr lang="hu-HU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IIS</a:t>
              </a:r>
              <a:endParaRPr lang="en-US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654300" y="3402013"/>
              <a:ext cx="4929188" cy="12185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Virtuális gépek menedzselése és hálózata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98625" y="6372236"/>
            <a:ext cx="21018500" cy="3310397"/>
            <a:chOff x="1698625" y="5541963"/>
            <a:chExt cx="21018500" cy="3310397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16503650" y="5541963"/>
              <a:ext cx="6213475" cy="10080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4" name="Text Box 3"/>
            <p:cNvSpPr txBox="1">
              <a:spLocks/>
            </p:cNvSpPr>
            <p:nvPr/>
          </p:nvSpPr>
          <p:spPr bwMode="auto">
            <a:xfrm>
              <a:off x="16785359" y="5711825"/>
              <a:ext cx="5634182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hu-HU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4</a:t>
              </a:r>
              <a:r>
                <a:rPr lang="en-US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. </a:t>
              </a:r>
              <a:r>
                <a:rPr lang="hu-HU" altLang="x-none" sz="3200" dirty="0" err="1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Kubernetes</a:t>
              </a:r>
              <a:r>
                <a:rPr lang="hu-HU" altLang="x-none" sz="3200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 </a:t>
              </a:r>
              <a:r>
                <a:rPr lang="hu-HU" altLang="x-none" sz="3200" dirty="0" err="1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Cluster</a:t>
              </a:r>
              <a:endParaRPr lang="x-none" altLang="x-none" sz="32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1698625" y="5541963"/>
              <a:ext cx="6215063" cy="10080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9" name="Text Box 3"/>
            <p:cNvSpPr txBox="1">
              <a:spLocks/>
            </p:cNvSpPr>
            <p:nvPr/>
          </p:nvSpPr>
          <p:spPr bwMode="auto">
            <a:xfrm>
              <a:off x="1698625" y="5711825"/>
              <a:ext cx="6197600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hu-HU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3</a:t>
              </a:r>
              <a:r>
                <a:rPr lang="en-US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.</a:t>
              </a:r>
              <a:r>
                <a:rPr lang="hu-HU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 </a:t>
              </a:r>
              <a:r>
                <a:rPr lang="hu-HU" altLang="x-none" sz="3200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Storage</a:t>
              </a:r>
              <a:r>
                <a:rPr lang="en-US" altLang="x-none" sz="3200" b="1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 </a:t>
              </a:r>
              <a:endParaRPr lang="x-none" altLang="x-none" sz="32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6831918" y="6421438"/>
              <a:ext cx="4929187" cy="24309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Konténerek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PostgreSQL</a:t>
              </a:r>
              <a:endParaRPr lang="hu-HU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Ansible</a:t>
              </a: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Terraform</a:t>
              </a:r>
              <a:endParaRPr lang="hu-HU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654300" y="6748463"/>
              <a:ext cx="4929188" cy="12305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Nimble</a:t>
              </a:r>
              <a:endParaRPr lang="hu-HU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  <a:p>
              <a:pPr algn="r">
                <a:lnSpc>
                  <a:spcPct val="150000"/>
                </a:lnSpc>
                <a:defRPr/>
              </a:pP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CentOS</a:t>
              </a: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 7.0 – ISCSI / NFS</a:t>
              </a:r>
              <a:endParaRPr lang="en-US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51830" y="9561523"/>
            <a:ext cx="19089159" cy="2387881"/>
            <a:chOff x="2651830" y="8731250"/>
            <a:chExt cx="19089159" cy="2387881"/>
          </a:xfrm>
        </p:grpSpPr>
        <p:sp>
          <p:nvSpPr>
            <p:cNvPr id="19464" name="Freeform 20"/>
            <p:cNvSpPr>
              <a:spLocks/>
            </p:cNvSpPr>
            <p:nvPr/>
          </p:nvSpPr>
          <p:spPr bwMode="auto">
            <a:xfrm flipV="1">
              <a:off x="15503525" y="8731250"/>
              <a:ext cx="6213475" cy="1008063"/>
            </a:xfrm>
            <a:custGeom>
              <a:avLst/>
              <a:gdLst>
                <a:gd name="T0" fmla="*/ 504032 w 6213900"/>
                <a:gd name="T1" fmla="*/ 0 h 1008000"/>
                <a:gd name="T2" fmla="*/ 3549227 w 6213900"/>
                <a:gd name="T3" fmla="*/ 0 h 1008000"/>
                <a:gd name="T4" fmla="*/ 5040317 w 6213900"/>
                <a:gd name="T5" fmla="*/ 0 h 1008000"/>
                <a:gd name="T6" fmla="*/ 5709624 w 6213900"/>
                <a:gd name="T7" fmla="*/ 0 h 1008000"/>
                <a:gd name="T8" fmla="*/ 6213600 w 6213900"/>
                <a:gd name="T9" fmla="*/ 504000 h 1008000"/>
                <a:gd name="T10" fmla="*/ 5709624 w 6213900"/>
                <a:gd name="T11" fmla="*/ 1007999 h 1008000"/>
                <a:gd name="T12" fmla="*/ 3549227 w 6213900"/>
                <a:gd name="T13" fmla="*/ 1007998 h 1008000"/>
                <a:gd name="T14" fmla="*/ 0 w 6213900"/>
                <a:gd name="T15" fmla="*/ 1007998 h 1008000"/>
                <a:gd name="T16" fmla="*/ 0 w 6213900"/>
                <a:gd name="T17" fmla="*/ 504000 h 1008000"/>
                <a:gd name="T18" fmla="*/ 504032 w 6213900"/>
                <a:gd name="T19" fmla="*/ 0 h 10080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  <p:sp>
          <p:nvSpPr>
            <p:cNvPr id="22" name="Text Box 3"/>
            <p:cNvSpPr txBox="1">
              <a:spLocks/>
            </p:cNvSpPr>
            <p:nvPr/>
          </p:nvSpPr>
          <p:spPr bwMode="auto">
            <a:xfrm>
              <a:off x="15527514" y="8919986"/>
              <a:ext cx="621347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6. </a:t>
              </a:r>
              <a:r>
                <a:rPr lang="hu-HU" altLang="x-none" sz="3200" dirty="0" err="1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MojoPortal</a:t>
              </a:r>
              <a:endParaRPr lang="x-none" altLang="x-none" sz="32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 flipH="1" flipV="1">
              <a:off x="2673350" y="8731250"/>
              <a:ext cx="6215063" cy="1008063"/>
            </a:xfrm>
            <a:custGeom>
              <a:avLst/>
              <a:gdLst>
                <a:gd name="connsiteX0" fmla="*/ 504056 w 6213900"/>
                <a:gd name="connsiteY0" fmla="*/ 0 h 1008000"/>
                <a:gd name="connsiteX1" fmla="*/ 3549398 w 6213900"/>
                <a:gd name="connsiteY1" fmla="*/ 0 h 1008000"/>
                <a:gd name="connsiteX2" fmla="*/ 5040560 w 6213900"/>
                <a:gd name="connsiteY2" fmla="*/ 0 h 1008000"/>
                <a:gd name="connsiteX3" fmla="*/ 5709900 w 6213900"/>
                <a:gd name="connsiteY3" fmla="*/ 0 h 1008000"/>
                <a:gd name="connsiteX4" fmla="*/ 6213900 w 6213900"/>
                <a:gd name="connsiteY4" fmla="*/ 504000 h 1008000"/>
                <a:gd name="connsiteX5" fmla="*/ 5709900 w 6213900"/>
                <a:gd name="connsiteY5" fmla="*/ 1008000 h 1008000"/>
                <a:gd name="connsiteX6" fmla="*/ 3549398 w 6213900"/>
                <a:gd name="connsiteY6" fmla="*/ 1007999 h 1008000"/>
                <a:gd name="connsiteX7" fmla="*/ 0 w 6213900"/>
                <a:gd name="connsiteY7" fmla="*/ 1007999 h 1008000"/>
                <a:gd name="connsiteX8" fmla="*/ 0 w 6213900"/>
                <a:gd name="connsiteY8" fmla="*/ 504000 h 1008000"/>
                <a:gd name="connsiteX9" fmla="*/ 504056 w 6213900"/>
                <a:gd name="connsiteY9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/>
            <a:lstStyle/>
            <a:p>
              <a:pPr eaLnBrk="1">
                <a:defRPr/>
              </a:pPr>
              <a:endParaRPr lang="en-US"/>
            </a:p>
          </p:txBody>
        </p:sp>
        <p:sp>
          <p:nvSpPr>
            <p:cNvPr id="31" name="Text Box 3"/>
            <p:cNvSpPr txBox="1">
              <a:spLocks/>
            </p:cNvSpPr>
            <p:nvPr/>
          </p:nvSpPr>
          <p:spPr bwMode="auto">
            <a:xfrm>
              <a:off x="2651830" y="8925630"/>
              <a:ext cx="618807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hu-HU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5</a:t>
              </a:r>
              <a:r>
                <a:rPr lang="en-US" altLang="x-none" sz="3200" b="1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. </a:t>
              </a:r>
              <a:r>
                <a:rPr lang="hu-HU" altLang="x-none" sz="3200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rPr>
                <a:t>Hálózat</a:t>
              </a:r>
              <a:endParaRPr lang="x-none" altLang="x-none" sz="32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6800513" y="9888538"/>
              <a:ext cx="4929187" cy="6304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CMS</a:t>
              </a:r>
              <a:endParaRPr lang="en-US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654300" y="9888538"/>
              <a:ext cx="4929188" cy="12305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BGP</a:t>
              </a:r>
            </a:p>
            <a:p>
              <a:pPr algn="r"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HPE VSR1000</a:t>
              </a:r>
            </a:p>
          </p:txBody>
        </p:sp>
      </p:grpSp>
      <p:sp>
        <p:nvSpPr>
          <p:cNvPr id="38" name="Text Box 3">
            <a:extLst>
              <a:ext uri="{FF2B5EF4-FFF2-40B4-BE49-F238E27FC236}">
                <a16:creationId xmlns:a16="http://schemas.microsoft.com/office/drawing/2014/main" id="{29F4D48B-2F0C-48A2-8D2A-ACE1AE51CB29}"/>
              </a:ext>
            </a:extLst>
          </p:cNvPr>
          <p:cNvSpPr txBox="1">
            <a:spLocks/>
          </p:cNvSpPr>
          <p:nvPr/>
        </p:nvSpPr>
        <p:spPr bwMode="auto">
          <a:xfrm>
            <a:off x="6735714" y="1086387"/>
            <a:ext cx="1252939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hu-HU" altLang="x-none" sz="10000" dirty="0">
                <a:solidFill>
                  <a:schemeClr val="bg2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Felhasznált eszközök</a:t>
            </a:r>
            <a:endParaRPr lang="x-none" altLang="x-none" sz="10000" dirty="0">
              <a:solidFill>
                <a:schemeClr val="bg2"/>
              </a:solidFill>
              <a:latin typeface="+mn-lt"/>
              <a:ea typeface="Dosis" charset="0"/>
              <a:cs typeface="Dosis" charset="0"/>
              <a:sym typeface="Poppins Medium" charset="0"/>
            </a:endParaRP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C5AD2C21-7165-4060-8CD6-6FD1E0CFC16B}"/>
              </a:ext>
            </a:extLst>
          </p:cNvPr>
          <p:cNvGrpSpPr/>
          <p:nvPr/>
        </p:nvGrpSpPr>
        <p:grpSpPr>
          <a:xfrm>
            <a:off x="8839905" y="6187808"/>
            <a:ext cx="7160419" cy="4621310"/>
            <a:chOff x="9085262" y="7001914"/>
            <a:chExt cx="7160419" cy="4621310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B853E8AB-78DE-4A31-BCE9-E1A9E256260B}"/>
                </a:ext>
              </a:extLst>
            </p:cNvPr>
            <p:cNvGrpSpPr/>
            <p:nvPr/>
          </p:nvGrpSpPr>
          <p:grpSpPr>
            <a:xfrm>
              <a:off x="9085262" y="7001914"/>
              <a:ext cx="6213475" cy="1008062"/>
              <a:chOff x="9085262" y="7001914"/>
              <a:chExt cx="6213475" cy="1008062"/>
            </a:xfrm>
          </p:grpSpPr>
          <p:sp>
            <p:nvSpPr>
              <p:cNvPr id="39" name="Rounded Rectangle 14">
                <a:extLst>
                  <a:ext uri="{FF2B5EF4-FFF2-40B4-BE49-F238E27FC236}">
                    <a16:creationId xmlns:a16="http://schemas.microsoft.com/office/drawing/2014/main" id="{50F9D1A5-B4EB-46D2-85F8-905453176DFC}"/>
                  </a:ext>
                </a:extLst>
              </p:cNvPr>
              <p:cNvSpPr/>
              <p:nvPr/>
            </p:nvSpPr>
            <p:spPr bwMode="auto">
              <a:xfrm>
                <a:off x="9085262" y="7001914"/>
                <a:ext cx="6213475" cy="100806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F7BAF47C-ED79-433C-AECA-16329D2D7CD6}"/>
                  </a:ext>
                </a:extLst>
              </p:cNvPr>
              <p:cNvSpPr/>
              <p:nvPr/>
            </p:nvSpPr>
            <p:spPr>
              <a:xfrm>
                <a:off x="9414740" y="7211426"/>
                <a:ext cx="52438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>
                  <a:defRPr/>
                </a:pPr>
                <a:r>
                  <a:rPr lang="hu-HU" altLang="x-none" sz="3200" b="1" dirty="0">
                    <a:solidFill>
                      <a:schemeClr val="tx1"/>
                    </a:solidFill>
                    <a:latin typeface="+mn-lt"/>
                    <a:ea typeface="Dosis" charset="0"/>
                    <a:cs typeface="Dosis" charset="0"/>
                    <a:sym typeface="Poppins Medium" charset="0"/>
                  </a:rPr>
                  <a:t>7</a:t>
                </a:r>
                <a:r>
                  <a:rPr lang="en-US" altLang="x-none" sz="3200" b="1" dirty="0">
                    <a:solidFill>
                      <a:schemeClr val="tx1"/>
                    </a:solidFill>
                    <a:latin typeface="+mn-lt"/>
                    <a:ea typeface="Dosis" charset="0"/>
                    <a:cs typeface="Dosis" charset="0"/>
                    <a:sym typeface="Poppins Medium" charset="0"/>
                  </a:rPr>
                  <a:t>. </a:t>
                </a:r>
                <a:r>
                  <a:rPr lang="hu-HU" altLang="x-none" sz="3200" dirty="0">
                    <a:solidFill>
                      <a:schemeClr val="tx1"/>
                    </a:solidFill>
                    <a:latin typeface="+mn-lt"/>
                    <a:ea typeface="Dosis" charset="0"/>
                    <a:cs typeface="Dosis" charset="0"/>
                    <a:sym typeface="Poppins Medium" charset="0"/>
                  </a:rPr>
                  <a:t>Hardverek</a:t>
                </a:r>
                <a:endParaRPr lang="x-none" altLang="x-none" sz="3200" dirty="0">
                  <a:solidFill>
                    <a:schemeClr val="tx1"/>
                  </a:solidFill>
                  <a:latin typeface="+mn-lt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  <p:sp>
          <p:nvSpPr>
            <p:cNvPr id="40" name="Rectangle 32">
              <a:extLst>
                <a:ext uri="{FF2B5EF4-FFF2-40B4-BE49-F238E27FC236}">
                  <a16:creationId xmlns:a16="http://schemas.microsoft.com/office/drawing/2014/main" id="{7E53BAD5-4E7F-4D5F-B004-8A95D7BFE3A1}"/>
                </a:ext>
              </a:extLst>
            </p:cNvPr>
            <p:cNvSpPr/>
            <p:nvPr/>
          </p:nvSpPr>
          <p:spPr bwMode="auto">
            <a:xfrm>
              <a:off x="11316494" y="7991974"/>
              <a:ext cx="4929187" cy="3631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HPE DL360 Gen10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HPE </a:t>
              </a: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Simplivity</a:t>
              </a: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 Gen10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HPE </a:t>
              </a: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Nimble</a:t>
              </a: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 Storage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HPE 5950 </a:t>
              </a: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switch</a:t>
              </a:r>
              <a:endParaRPr lang="hu-HU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HPE </a:t>
              </a: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Synergy</a:t>
              </a: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 12000 </a:t>
              </a: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Frame</a:t>
              </a:r>
              <a:endParaRPr lang="hu-HU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Brocade</a:t>
              </a:r>
              <a:r>
                <a:rPr lang="hu-HU" sz="2600" dirty="0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 300 FC </a:t>
              </a:r>
              <a:r>
                <a:rPr lang="hu-HU" sz="2600" dirty="0" err="1">
                  <a:solidFill>
                    <a:schemeClr val="accent5"/>
                  </a:solidFill>
                  <a:latin typeface="+mn-lt"/>
                  <a:ea typeface="Dosis" charset="0"/>
                  <a:cs typeface="Dosis" charset="0"/>
                </a:rPr>
                <a:t>switch</a:t>
              </a:r>
              <a:endParaRPr lang="hu-HU" sz="2600" dirty="0">
                <a:solidFill>
                  <a:schemeClr val="accent5"/>
                </a:solidFill>
                <a:latin typeface="+mn-lt"/>
                <a:ea typeface="Dosis" charset="0"/>
                <a:cs typeface="Dosi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8375576" y="5993904"/>
            <a:ext cx="712879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Hálózat</a:t>
            </a:r>
          </a:p>
          <a:p>
            <a:pPr eaLnBrk="1">
              <a:defRPr/>
            </a:pPr>
            <a:endParaRPr lang="x-none" altLang="x-none" sz="10000" dirty="0">
              <a:solidFill>
                <a:schemeClr val="tx1"/>
              </a:solidFill>
              <a:latin typeface="Dosis" charset="0"/>
              <a:ea typeface="Dosis" charset="0"/>
              <a:cs typeface="Dosis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8575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7475537" y="521296"/>
            <a:ext cx="1083714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hu-HU" altLang="x-none" sz="10000" dirty="0">
                <a:solidFill>
                  <a:schemeClr val="tx1"/>
                </a:solidFill>
                <a:latin typeface="+mn-lt"/>
                <a:ea typeface="Dosis" charset="0"/>
                <a:cs typeface="Dosis" charset="0"/>
                <a:sym typeface="Poppins Medium" charset="0"/>
              </a:rPr>
              <a:t>Hálózati topológia</a:t>
            </a:r>
            <a:endParaRPr lang="x-none" altLang="x-none" sz="10000" dirty="0">
              <a:solidFill>
                <a:schemeClr val="tx1"/>
              </a:solidFill>
              <a:latin typeface="+mn-lt"/>
              <a:ea typeface="Dosis" charset="0"/>
              <a:cs typeface="Dosis" charset="0"/>
              <a:sym typeface="Poppins Medium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185B3B76-F920-4C66-9B03-48D6E9E2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88" y="2393504"/>
            <a:ext cx="15123623" cy="108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551958A3-5F17-4BAB-9C21-E03F48FAE4D6}"/>
              </a:ext>
            </a:extLst>
          </p:cNvPr>
          <p:cNvSpPr txBox="1">
            <a:spLocks/>
          </p:cNvSpPr>
          <p:nvPr/>
        </p:nvSpPr>
        <p:spPr bwMode="auto">
          <a:xfrm>
            <a:off x="5999312" y="6137920"/>
            <a:ext cx="1317746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hu-HU" altLang="x-none" sz="10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Virtuális gépek hálózata</a:t>
            </a:r>
          </a:p>
          <a:p>
            <a:pPr eaLnBrk="1">
              <a:defRPr/>
            </a:pPr>
            <a:endParaRPr lang="x-none" altLang="x-none" sz="10000" dirty="0">
              <a:solidFill>
                <a:schemeClr val="tx1"/>
              </a:solidFill>
              <a:latin typeface="Dosis" charset="0"/>
              <a:ea typeface="Dosis" charset="0"/>
              <a:cs typeface="Dosis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482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99512" y="2249488"/>
            <a:ext cx="8591550" cy="8588375"/>
            <a:chOff x="7752209" y="2250877"/>
            <a:chExt cx="8591550" cy="8588375"/>
          </a:xfrm>
        </p:grpSpPr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7752209" y="2250877"/>
              <a:ext cx="8591550" cy="858837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11" name="Text Box 3"/>
            <p:cNvSpPr txBox="1">
              <a:spLocks/>
            </p:cNvSpPr>
            <p:nvPr/>
          </p:nvSpPr>
          <p:spPr bwMode="auto">
            <a:xfrm>
              <a:off x="8760321" y="4123085"/>
              <a:ext cx="6626225" cy="4536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hu-HU" sz="8800" dirty="0" err="1">
                  <a:solidFill>
                    <a:schemeClr val="bg1"/>
                  </a:solidFill>
                </a:rPr>
                <a:t>Software-Defined</a:t>
              </a:r>
              <a:r>
                <a:rPr lang="hu-HU" sz="8800" dirty="0">
                  <a:solidFill>
                    <a:schemeClr val="bg1"/>
                  </a:solidFill>
                </a:rPr>
                <a:t> Network </a:t>
              </a:r>
              <a:endParaRPr lang="x-none" altLang="x-none" sz="8800" dirty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720" y="2249488"/>
            <a:ext cx="22882318" cy="1770899"/>
            <a:chOff x="2182888" y="2249488"/>
            <a:chExt cx="19593069" cy="1770899"/>
          </a:xfrm>
        </p:grpSpPr>
        <p:sp>
          <p:nvSpPr>
            <p:cNvPr id="20" name="Freeform 19"/>
            <p:cNvSpPr/>
            <p:nvPr/>
          </p:nvSpPr>
          <p:spPr bwMode="auto">
            <a:xfrm>
              <a:off x="15562482" y="2249488"/>
              <a:ext cx="6213475" cy="1008063"/>
            </a:xfrm>
            <a:custGeom>
              <a:avLst/>
              <a:gdLst>
                <a:gd name="connsiteX0" fmla="*/ 504056 w 6213900"/>
                <a:gd name="connsiteY0" fmla="*/ 0 h 1008000"/>
                <a:gd name="connsiteX1" fmla="*/ 3549398 w 6213900"/>
                <a:gd name="connsiteY1" fmla="*/ 0 h 1008000"/>
                <a:gd name="connsiteX2" fmla="*/ 5040560 w 6213900"/>
                <a:gd name="connsiteY2" fmla="*/ 0 h 1008000"/>
                <a:gd name="connsiteX3" fmla="*/ 5709900 w 6213900"/>
                <a:gd name="connsiteY3" fmla="*/ 0 h 1008000"/>
                <a:gd name="connsiteX4" fmla="*/ 6213900 w 6213900"/>
                <a:gd name="connsiteY4" fmla="*/ 504000 h 1008000"/>
                <a:gd name="connsiteX5" fmla="*/ 5709900 w 6213900"/>
                <a:gd name="connsiteY5" fmla="*/ 1008000 h 1008000"/>
                <a:gd name="connsiteX6" fmla="*/ 3549398 w 6213900"/>
                <a:gd name="connsiteY6" fmla="*/ 1007999 h 1008000"/>
                <a:gd name="connsiteX7" fmla="*/ 0 w 6213900"/>
                <a:gd name="connsiteY7" fmla="*/ 1007999 h 1008000"/>
                <a:gd name="connsiteX8" fmla="*/ 0 w 6213900"/>
                <a:gd name="connsiteY8" fmla="*/ 504000 h 1008000"/>
                <a:gd name="connsiteX9" fmla="*/ 504056 w 6213900"/>
                <a:gd name="connsiteY9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/>
            <a:lstStyle/>
            <a:p>
              <a:pPr eaLnBrk="1">
                <a:defRPr/>
              </a:pPr>
              <a:endParaRPr lang="en-US"/>
            </a:p>
          </p:txBody>
        </p:sp>
        <p:sp>
          <p:nvSpPr>
            <p:cNvPr id="14" name="Text Box 3"/>
            <p:cNvSpPr txBox="1">
              <a:spLocks/>
            </p:cNvSpPr>
            <p:nvPr/>
          </p:nvSpPr>
          <p:spPr bwMode="auto">
            <a:xfrm>
              <a:off x="15505113" y="2393950"/>
              <a:ext cx="621347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hu-HU" sz="3600" b="1" i="1" dirty="0">
                  <a:solidFill>
                    <a:schemeClr val="bg1"/>
                  </a:solidFill>
                </a:rPr>
                <a:t>Automatizálás</a:t>
              </a:r>
              <a:r>
                <a:rPr lang="hu-HU" sz="3200" dirty="0">
                  <a:solidFill>
                    <a:schemeClr val="bg1"/>
                  </a:solidFill>
                </a:rPr>
                <a:t>, </a:t>
              </a:r>
              <a:r>
                <a:rPr lang="hu-HU" sz="3600" b="1" i="1" dirty="0">
                  <a:solidFill>
                    <a:schemeClr val="bg1"/>
                  </a:solidFill>
                </a:rPr>
                <a:t>központi</a:t>
              </a:r>
              <a:r>
                <a:rPr lang="hu-HU" sz="3200" dirty="0">
                  <a:solidFill>
                    <a:schemeClr val="bg1"/>
                  </a:solidFill>
                </a:rPr>
                <a:t> </a:t>
              </a:r>
              <a:r>
                <a:rPr lang="hu-HU" sz="3600" b="1" i="1" dirty="0">
                  <a:solidFill>
                    <a:schemeClr val="bg1"/>
                  </a:solidFill>
                </a:rPr>
                <a:t>vezérlés</a:t>
              </a:r>
              <a:r>
                <a:rPr lang="hu-HU" sz="3200" dirty="0">
                  <a:solidFill>
                    <a:schemeClr val="bg1"/>
                  </a:solidFill>
                </a:rPr>
                <a:t> </a:t>
              </a:r>
              <a:endParaRPr lang="x-none" altLang="x-none" sz="3200" dirty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19468" name="Freeform 24"/>
            <p:cNvSpPr>
              <a:spLocks/>
            </p:cNvSpPr>
            <p:nvPr/>
          </p:nvSpPr>
          <p:spPr bwMode="auto">
            <a:xfrm flipH="1">
              <a:off x="2182888" y="2321496"/>
              <a:ext cx="6419850" cy="1008063"/>
            </a:xfrm>
            <a:custGeom>
              <a:avLst/>
              <a:gdLst>
                <a:gd name="T0" fmla="*/ 520677 w 6213900"/>
                <a:gd name="T1" fmla="*/ 0 h 1008000"/>
                <a:gd name="T2" fmla="*/ 3666437 w 6213900"/>
                <a:gd name="T3" fmla="*/ 0 h 1008000"/>
                <a:gd name="T4" fmla="*/ 5206769 w 6213900"/>
                <a:gd name="T5" fmla="*/ 0 h 1008000"/>
                <a:gd name="T6" fmla="*/ 5898180 w 6213900"/>
                <a:gd name="T7" fmla="*/ 0 h 1008000"/>
                <a:gd name="T8" fmla="*/ 6418799 w 6213900"/>
                <a:gd name="T9" fmla="*/ 504000 h 1008000"/>
                <a:gd name="T10" fmla="*/ 5898180 w 6213900"/>
                <a:gd name="T11" fmla="*/ 1008000 h 1008000"/>
                <a:gd name="T12" fmla="*/ 3666437 w 6213900"/>
                <a:gd name="T13" fmla="*/ 1007999 h 1008000"/>
                <a:gd name="T14" fmla="*/ 0 w 6213900"/>
                <a:gd name="T15" fmla="*/ 1007999 h 1008000"/>
                <a:gd name="T16" fmla="*/ 0 w 6213900"/>
                <a:gd name="T17" fmla="*/ 504000 h 1008000"/>
                <a:gd name="T18" fmla="*/ 520677 w 6213900"/>
                <a:gd name="T19" fmla="*/ 0 h 10080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  <p:sp>
          <p:nvSpPr>
            <p:cNvPr id="26" name="Text Box 3"/>
            <p:cNvSpPr txBox="1">
              <a:spLocks/>
            </p:cNvSpPr>
            <p:nvPr/>
          </p:nvSpPr>
          <p:spPr bwMode="auto">
            <a:xfrm>
              <a:off x="2409825" y="2393950"/>
              <a:ext cx="643572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hu-HU" sz="3600" b="1" i="1" dirty="0">
                  <a:solidFill>
                    <a:schemeClr val="bg1"/>
                  </a:solidFill>
                </a:rPr>
                <a:t>Egyszerűbb hardver</a:t>
              </a:r>
              <a:endParaRPr lang="x-none" altLang="x-none" sz="3600" b="1" i="1" dirty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800513" y="3402013"/>
              <a:ext cx="4929187" cy="6183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654300" y="3402013"/>
              <a:ext cx="4929188" cy="6183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0720" y="8731250"/>
            <a:ext cx="23042560" cy="1775662"/>
            <a:chOff x="2651830" y="8731250"/>
            <a:chExt cx="19089159" cy="1775662"/>
          </a:xfrm>
        </p:grpSpPr>
        <p:sp>
          <p:nvSpPr>
            <p:cNvPr id="19464" name="Freeform 20"/>
            <p:cNvSpPr>
              <a:spLocks/>
            </p:cNvSpPr>
            <p:nvPr/>
          </p:nvSpPr>
          <p:spPr bwMode="auto">
            <a:xfrm flipV="1">
              <a:off x="15503525" y="8731250"/>
              <a:ext cx="6213475" cy="1008063"/>
            </a:xfrm>
            <a:custGeom>
              <a:avLst/>
              <a:gdLst>
                <a:gd name="T0" fmla="*/ 504032 w 6213900"/>
                <a:gd name="T1" fmla="*/ 0 h 1008000"/>
                <a:gd name="T2" fmla="*/ 3549227 w 6213900"/>
                <a:gd name="T3" fmla="*/ 0 h 1008000"/>
                <a:gd name="T4" fmla="*/ 5040317 w 6213900"/>
                <a:gd name="T5" fmla="*/ 0 h 1008000"/>
                <a:gd name="T6" fmla="*/ 5709624 w 6213900"/>
                <a:gd name="T7" fmla="*/ 0 h 1008000"/>
                <a:gd name="T8" fmla="*/ 6213600 w 6213900"/>
                <a:gd name="T9" fmla="*/ 504000 h 1008000"/>
                <a:gd name="T10" fmla="*/ 5709624 w 6213900"/>
                <a:gd name="T11" fmla="*/ 1007999 h 1008000"/>
                <a:gd name="T12" fmla="*/ 3549227 w 6213900"/>
                <a:gd name="T13" fmla="*/ 1007998 h 1008000"/>
                <a:gd name="T14" fmla="*/ 0 w 6213900"/>
                <a:gd name="T15" fmla="*/ 1007998 h 1008000"/>
                <a:gd name="T16" fmla="*/ 0 w 6213900"/>
                <a:gd name="T17" fmla="*/ 504000 h 1008000"/>
                <a:gd name="T18" fmla="*/ 504032 w 6213900"/>
                <a:gd name="T19" fmla="*/ 0 h 10080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  <p:sp>
          <p:nvSpPr>
            <p:cNvPr id="22" name="Text Box 3"/>
            <p:cNvSpPr txBox="1">
              <a:spLocks/>
            </p:cNvSpPr>
            <p:nvPr/>
          </p:nvSpPr>
          <p:spPr bwMode="auto">
            <a:xfrm>
              <a:off x="15527514" y="8919986"/>
              <a:ext cx="621347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hu-HU" sz="3600" b="1" i="1" dirty="0">
                  <a:solidFill>
                    <a:schemeClr val="bg1"/>
                  </a:solidFill>
                </a:rPr>
                <a:t>Erőforrás</a:t>
              </a:r>
              <a:r>
                <a:rPr lang="hu-HU" sz="3200" dirty="0">
                  <a:solidFill>
                    <a:schemeClr val="bg1"/>
                  </a:solidFill>
                </a:rPr>
                <a:t> </a:t>
              </a:r>
              <a:r>
                <a:rPr lang="hu-HU" sz="3600" b="1" i="1" dirty="0">
                  <a:solidFill>
                    <a:schemeClr val="bg1"/>
                  </a:solidFill>
                </a:rPr>
                <a:t>gazdálkodás</a:t>
              </a:r>
              <a:endParaRPr lang="x-none" altLang="x-none" sz="3600" b="1" i="1" dirty="0">
                <a:solidFill>
                  <a:schemeClr val="bg1"/>
                </a:solidFill>
                <a:sym typeface="Poppins Medium" charset="0"/>
              </a:endParaRPr>
            </a:p>
            <a:p>
              <a:pPr algn="ctr" eaLnBrk="1">
                <a:defRPr/>
              </a:pPr>
              <a:endParaRPr lang="x-none" altLang="x-none" sz="32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 flipH="1" flipV="1">
              <a:off x="2673350" y="8731250"/>
              <a:ext cx="6215063" cy="1008063"/>
            </a:xfrm>
            <a:custGeom>
              <a:avLst/>
              <a:gdLst>
                <a:gd name="connsiteX0" fmla="*/ 504056 w 6213900"/>
                <a:gd name="connsiteY0" fmla="*/ 0 h 1008000"/>
                <a:gd name="connsiteX1" fmla="*/ 3549398 w 6213900"/>
                <a:gd name="connsiteY1" fmla="*/ 0 h 1008000"/>
                <a:gd name="connsiteX2" fmla="*/ 5040560 w 6213900"/>
                <a:gd name="connsiteY2" fmla="*/ 0 h 1008000"/>
                <a:gd name="connsiteX3" fmla="*/ 5709900 w 6213900"/>
                <a:gd name="connsiteY3" fmla="*/ 0 h 1008000"/>
                <a:gd name="connsiteX4" fmla="*/ 6213900 w 6213900"/>
                <a:gd name="connsiteY4" fmla="*/ 504000 h 1008000"/>
                <a:gd name="connsiteX5" fmla="*/ 5709900 w 6213900"/>
                <a:gd name="connsiteY5" fmla="*/ 1008000 h 1008000"/>
                <a:gd name="connsiteX6" fmla="*/ 3549398 w 6213900"/>
                <a:gd name="connsiteY6" fmla="*/ 1007999 h 1008000"/>
                <a:gd name="connsiteX7" fmla="*/ 0 w 6213900"/>
                <a:gd name="connsiteY7" fmla="*/ 1007999 h 1008000"/>
                <a:gd name="connsiteX8" fmla="*/ 0 w 6213900"/>
                <a:gd name="connsiteY8" fmla="*/ 504000 h 1008000"/>
                <a:gd name="connsiteX9" fmla="*/ 504056 w 6213900"/>
                <a:gd name="connsiteY9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/>
            <a:lstStyle/>
            <a:p>
              <a:pPr eaLnBrk="1">
                <a:defRPr/>
              </a:pPr>
              <a:endParaRPr lang="en-US"/>
            </a:p>
          </p:txBody>
        </p:sp>
        <p:sp>
          <p:nvSpPr>
            <p:cNvPr id="31" name="Text Box 3"/>
            <p:cNvSpPr txBox="1">
              <a:spLocks/>
            </p:cNvSpPr>
            <p:nvPr/>
          </p:nvSpPr>
          <p:spPr bwMode="auto">
            <a:xfrm>
              <a:off x="2651830" y="8925630"/>
              <a:ext cx="618807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hu-HU" sz="3600" b="1" i="1" dirty="0">
                  <a:solidFill>
                    <a:schemeClr val="bg1"/>
                  </a:solidFill>
                </a:rPr>
                <a:t>Megbízhatóság</a:t>
              </a:r>
              <a:r>
                <a:rPr lang="hu-HU" sz="3200" dirty="0">
                  <a:solidFill>
                    <a:schemeClr val="bg1"/>
                  </a:solidFill>
                </a:rPr>
                <a:t>, </a:t>
              </a:r>
              <a:r>
                <a:rPr lang="hu-HU" sz="3600" b="1" i="1" dirty="0">
                  <a:solidFill>
                    <a:schemeClr val="bg1"/>
                  </a:solidFill>
                </a:rPr>
                <a:t>biztonság</a:t>
              </a:r>
              <a:endParaRPr lang="x-none" altLang="x-none" sz="3600" b="1" i="1" dirty="0">
                <a:solidFill>
                  <a:schemeClr val="bg1"/>
                </a:solidFill>
                <a:sym typeface="Poppins Medium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6800513" y="9888538"/>
              <a:ext cx="4929187" cy="6183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654300" y="9888538"/>
              <a:ext cx="4929188" cy="6183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6904" y="5345832"/>
            <a:ext cx="48965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4528" y="5273824"/>
            <a:ext cx="482453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67864" y="9090248"/>
            <a:ext cx="242572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3848" y="2393504"/>
            <a:ext cx="242572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1080" y="3617640"/>
            <a:ext cx="1584176" cy="10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7064" y="7074024"/>
            <a:ext cx="1661276" cy="11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8664" y="3545632"/>
            <a:ext cx="168746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6656" y="7074024"/>
            <a:ext cx="1800200" cy="122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Egyenes összekötő 46"/>
          <p:cNvCxnSpPr>
            <a:stCxn id="1030" idx="3"/>
            <a:endCxn id="1029" idx="1"/>
          </p:cNvCxnSpPr>
          <p:nvPr/>
        </p:nvCxnSpPr>
        <p:spPr bwMode="auto">
          <a:xfrm flipV="1">
            <a:off x="5495256" y="3221596"/>
            <a:ext cx="5328592" cy="936849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9" name="Egyenes összekötő 48"/>
          <p:cNvCxnSpPr>
            <a:stCxn id="1029" idx="3"/>
          </p:cNvCxnSpPr>
          <p:nvPr/>
        </p:nvCxnSpPr>
        <p:spPr bwMode="auto">
          <a:xfrm>
            <a:off x="13249572" y="3221596"/>
            <a:ext cx="4991100" cy="90010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7" name="Egyenes összekötő 56"/>
          <p:cNvCxnSpPr>
            <a:stCxn id="1032" idx="2"/>
          </p:cNvCxnSpPr>
          <p:nvPr/>
        </p:nvCxnSpPr>
        <p:spPr bwMode="auto">
          <a:xfrm>
            <a:off x="19012395" y="4697760"/>
            <a:ext cx="20365" cy="57606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3" name="Egyenes összekötő 62"/>
          <p:cNvCxnSpPr>
            <a:stCxn id="1033" idx="0"/>
          </p:cNvCxnSpPr>
          <p:nvPr/>
        </p:nvCxnSpPr>
        <p:spPr bwMode="auto">
          <a:xfrm flipV="1">
            <a:off x="18996756" y="6641976"/>
            <a:ext cx="36004" cy="432048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5" name="Egyenes összekötő 64"/>
          <p:cNvCxnSpPr/>
          <p:nvPr/>
        </p:nvCxnSpPr>
        <p:spPr bwMode="auto">
          <a:xfrm flipV="1">
            <a:off x="13344128" y="7866112"/>
            <a:ext cx="4824536" cy="165618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7" name="Egyenes összekötő 66"/>
          <p:cNvCxnSpPr/>
          <p:nvPr/>
        </p:nvCxnSpPr>
        <p:spPr bwMode="auto">
          <a:xfrm>
            <a:off x="5423248" y="7938120"/>
            <a:ext cx="5688632" cy="165618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9" name="Egyenes összekötő 68"/>
          <p:cNvCxnSpPr>
            <a:stCxn id="1030" idx="2"/>
          </p:cNvCxnSpPr>
          <p:nvPr/>
        </p:nvCxnSpPr>
        <p:spPr bwMode="auto">
          <a:xfrm>
            <a:off x="4703168" y="4699250"/>
            <a:ext cx="0" cy="57457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79" name="Egyenes összekötő 78"/>
          <p:cNvCxnSpPr/>
          <p:nvPr/>
        </p:nvCxnSpPr>
        <p:spPr bwMode="auto">
          <a:xfrm>
            <a:off x="4631160" y="6713984"/>
            <a:ext cx="0" cy="36004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48584" y="10098360"/>
            <a:ext cx="5232325" cy="179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Picanto Magic Green">
      <a:dk1>
        <a:srgbClr val="252D30"/>
      </a:dk1>
      <a:lt1>
        <a:srgbClr val="FEFCFF"/>
      </a:lt1>
      <a:dk2>
        <a:srgbClr val="545554"/>
      </a:dk2>
      <a:lt2>
        <a:srgbClr val="FEFCFF"/>
      </a:lt2>
      <a:accent1>
        <a:srgbClr val="4CDD67"/>
      </a:accent1>
      <a:accent2>
        <a:srgbClr val="D0CDD0"/>
      </a:accent2>
      <a:accent3>
        <a:srgbClr val="BDBEBD"/>
      </a:accent3>
      <a:accent4>
        <a:srgbClr val="ACAAAD"/>
      </a:accent4>
      <a:accent5>
        <a:srgbClr val="9B999C"/>
      </a:accent5>
      <a:accent6>
        <a:srgbClr val="545554"/>
      </a:accent6>
      <a:hlink>
        <a:srgbClr val="4CDD67"/>
      </a:hlink>
      <a:folHlink>
        <a:srgbClr val="44C65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428</Words>
  <Application>Microsoft Office PowerPoint</Application>
  <PresentationFormat>Egyéni</PresentationFormat>
  <Paragraphs>125</Paragraphs>
  <Slides>22</Slides>
  <Notes>5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35" baseType="lpstr">
      <vt:lpstr>Arial</vt:lpstr>
      <vt:lpstr>Arial Black</vt:lpstr>
      <vt:lpstr>Calibri</vt:lpstr>
      <vt:lpstr>Dosis</vt:lpstr>
      <vt:lpstr>Helvetica Neue</vt:lpstr>
      <vt:lpstr>Liberation Sans</vt:lpstr>
      <vt:lpstr>Open Sans</vt:lpstr>
      <vt:lpstr>Open Sans Semibold</vt:lpstr>
      <vt:lpstr>Poppins</vt:lpstr>
      <vt:lpstr>Poppins Medium</vt:lpstr>
      <vt:lpstr>Times New Roman</vt:lpstr>
      <vt:lpstr>White</vt:lpstr>
      <vt:lpstr>Bitkép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iSCSI / NFS storage CentOS alapokon</vt:lpstr>
      <vt:lpstr>PowerPoint-bemutató</vt:lpstr>
      <vt:lpstr>PowerPoint-bemutató</vt:lpstr>
      <vt:lpstr>PowerPoint-bemutató</vt:lpstr>
      <vt:lpstr>Kubernetes development cluster</vt:lpstr>
      <vt:lpstr>PowerPoint-bemutató</vt:lpstr>
      <vt:lpstr>PowerPoint-bemutató</vt:lpstr>
      <vt:lpstr>WINDOWS SERVER 2019 ACTIVE DIRECTORY</vt:lpstr>
      <vt:lpstr>PowerPoint-bemutató</vt:lpstr>
      <vt:lpstr>Rendszer éles indulása: MojoPortal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Pastinszky Tamás</dc:creator>
  <cp:lastModifiedBy>Pastinszky Tamás</cp:lastModifiedBy>
  <cp:revision>351</cp:revision>
  <dcterms:modified xsi:type="dcterms:W3CDTF">2019-12-02T18:12:14Z</dcterms:modified>
</cp:coreProperties>
</file>