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2.jpeg" ContentType="image/jpeg"/>
  <Override PartName="/ppt/media/image3.gif" ContentType="image/gif"/>
  <Override PartName="/ppt/media/image4.png" ContentType="image/png"/>
  <Override PartName="/ppt/media/image5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0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752480"/>
            <a:ext cx="8229240" cy="4373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92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426240" y="408240"/>
            <a:ext cx="8260200" cy="5717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4373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3520" y="40366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932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752480"/>
            <a:ext cx="401544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4036680"/>
            <a:ext cx="8228520" cy="2085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" name="CustomShape 2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2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CustomShape 5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CustomShape 6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4/29/14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8" name="CustomShape 9"/>
          <p:cNvSpPr/>
          <p:nvPr/>
        </p:nvSpPr>
        <p:spPr>
          <a:xfrm>
            <a:off x="345600" y="2942640"/>
            <a:ext cx="7147440" cy="24634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CustomShape 10"/>
          <p:cNvSpPr/>
          <p:nvPr/>
        </p:nvSpPr>
        <p:spPr>
          <a:xfrm>
            <a:off x="7572600" y="2944800"/>
            <a:ext cx="1190160" cy="2459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CustomShape 11"/>
          <p:cNvSpPr/>
          <p:nvPr/>
        </p:nvSpPr>
        <p:spPr>
          <a:xfrm>
            <a:off x="7712640" y="3136680"/>
            <a:ext cx="909720" cy="2075400"/>
          </a:xfrm>
          <a:prstGeom prst="rect">
            <a:avLst/>
          </a:prstGeom>
          <a:solidFill>
            <a:srgbClr val="b5ae53"/>
          </a:solidFill>
          <a:ln w="6480">
            <a:solidFill>
              <a:srgbClr val="6b7d72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>
            <a:off x="445320" y="3055680"/>
            <a:ext cx="6947640" cy="22449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7786800" y="4625280"/>
            <a:ext cx="761760" cy="45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A1F161B1-1191-41D1-A121-719101B18191}" type="slidenum">
              <a:rPr lang="en-US" sz="2800">
                <a:solidFill>
                  <a:srgbClr val="47534c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3" name="CustomShape 14"/>
          <p:cNvSpPr/>
          <p:nvPr/>
        </p:nvSpPr>
        <p:spPr>
          <a:xfrm>
            <a:off x="541800" y="4559400"/>
            <a:ext cx="6754680" cy="663840"/>
          </a:xfrm>
          <a:prstGeom prst="rect">
            <a:avLst/>
          </a:prstGeom>
          <a:solidFill>
            <a:srgbClr val="93a299"/>
          </a:solidFill>
        </p:spPr>
      </p:sp>
      <p:sp>
        <p:nvSpPr>
          <p:cNvPr id="14" name="CustomShape 15"/>
          <p:cNvSpPr/>
          <p:nvPr/>
        </p:nvSpPr>
        <p:spPr>
          <a:xfrm>
            <a:off x="538920" y="3139560"/>
            <a:ext cx="6760440" cy="2077200"/>
          </a:xfrm>
          <a:prstGeom prst="rect">
            <a:avLst/>
          </a:prstGeom>
          <a:ln w="6480">
            <a:solidFill>
              <a:srgbClr val="6b7d72"/>
            </a:solidFill>
            <a:round/>
          </a:ln>
        </p:spPr>
      </p:sp>
      <p:sp>
        <p:nvSpPr>
          <p:cNvPr id="15" name="PlaceHolder 16"/>
          <p:cNvSpPr>
            <a:spLocks noGrp="1"/>
          </p:cNvSpPr>
          <p:nvPr>
            <p:ph type="title"/>
          </p:nvPr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0" name="CustomShape 2"/>
          <p:cNvSpPr/>
          <p:nvPr/>
        </p:nvSpPr>
        <p:spPr>
          <a:xfrm>
            <a:off x="91440" y="101520"/>
            <a:ext cx="8960760" cy="6664680"/>
          </a:xfrm>
          <a:prstGeom prst="rect">
            <a:avLst>
              <a:gd fmla="val 1735" name="adj"/>
            </a:avLst>
          </a:prstGeom>
          <a:solidFill>
            <a:srgbClr val="93a299"/>
          </a:solidFill>
        </p:spPr>
      </p:sp>
      <p:sp>
        <p:nvSpPr>
          <p:cNvPr id="51" name="CustomShape 3"/>
          <p:cNvSpPr/>
          <p:nvPr/>
        </p:nvSpPr>
        <p:spPr>
          <a:xfrm>
            <a:off x="274320" y="278280"/>
            <a:ext cx="8595000" cy="13255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2" name="CustomShape 4"/>
          <p:cNvSpPr/>
          <p:nvPr/>
        </p:nvSpPr>
        <p:spPr>
          <a:xfrm>
            <a:off x="372960" y="372960"/>
            <a:ext cx="8380080" cy="111816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3" name="PlaceHolder 5"/>
          <p:cNvSpPr>
            <a:spLocks noGrp="1"/>
          </p:cNvSpPr>
          <p:nvPr>
            <p:ph type="title"/>
          </p:nvPr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6b7d72"/>
                </a:solidFill>
                <a:latin typeface="Book Antiqua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564b3c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564b3c"/>
                </a:solidFill>
                <a:latin typeface="Century Gothic"/>
              </a:rPr>
              <a:t>Second level</a:t>
            </a:r>
            <a:endParaRPr/>
          </a:p>
          <a:p>
            <a:pPr lvl="1">
              <a:buFont typeface="Arial"/>
              <a:buChar char="•"/>
            </a:pPr>
            <a:r>
              <a:rPr lang="en-US">
                <a:solidFill>
                  <a:srgbClr val="564b3c"/>
                </a:solidFill>
                <a:latin typeface="Century Gothic"/>
              </a:rPr>
              <a:t>Third level</a:t>
            </a:r>
            <a:endParaRPr/>
          </a:p>
          <a:p>
            <a:pPr lvl="2">
              <a:buFont typeface="Arial"/>
              <a:buChar char="•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Fourth level</a:t>
            </a:r>
            <a:endParaRPr/>
          </a:p>
          <a:p>
            <a:pPr lvl="3">
              <a:buFont typeface="Arial"/>
              <a:buChar char="•"/>
            </a:pPr>
            <a:r>
              <a:rPr lang="en-US" sz="1600">
                <a:solidFill>
                  <a:srgbClr val="564b3c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55" name="PlaceHolder 7"/>
          <p:cNvSpPr>
            <a:spLocks noGrp="1"/>
          </p:cNvSpPr>
          <p:nvPr>
            <p:ph type="dt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entury Gothic"/>
              </a:rPr>
              <a:t>4/29/14</a:t>
            </a:r>
            <a:endParaRPr/>
          </a:p>
        </p:txBody>
      </p:sp>
      <p:sp>
        <p:nvSpPr>
          <p:cNvPr id="56" name="PlaceHolder 8"/>
          <p:cNvSpPr>
            <a:spLocks noGrp="1"/>
          </p:cNvSpPr>
          <p:nvPr>
            <p:ph type="ftr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57" name="PlaceHolder 9"/>
          <p:cNvSpPr>
            <a:spLocks noGrp="1"/>
          </p:cNvSpPr>
          <p:nvPr>
            <p:ph type="sldNum"/>
          </p:nvPr>
        </p:nvSpPr>
        <p:spPr>
          <a:xfrm>
            <a:off x="0" y="0"/>
            <a:ext cx="-11796840" cy="-117968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fld id="{41110131-B141-4191-9111-21B1B161E101}" type="slidenum">
              <a:rPr lang="en-US">
                <a:solidFill>
                  <a:srgbClr val="000000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42960" y="4648320"/>
            <a:ext cx="6552720" cy="45684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Century Gothic"/>
              </a:rPr>
              <a:t>By Jacob Riedel and Deniz Celik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604800" y="3227040"/>
            <a:ext cx="6629040" cy="12189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47534c"/>
                </a:solidFill>
                <a:latin typeface="Book Antiqua"/>
              </a:rPr>
              <a:t>Fast Fourier Transforms</a:t>
            </a:r>
            <a:endParaRPr/>
          </a:p>
        </p:txBody>
      </p:sp>
      <p:pic>
        <p:nvPicPr>
          <p:cNvPr descr="" id="92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57520" y="228600"/>
            <a:ext cx="5628960" cy="178092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7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What is a Fourier Transform?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Converts a signal between the time domain and frequency domain.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The Fourier Transform is a result of the study of a Fourier Series.</a:t>
            </a:r>
            <a:endParaRPr/>
          </a:p>
        </p:txBody>
      </p:sp>
      <p:pic>
        <p:nvPicPr>
          <p:cNvPr descr="" id="9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64200" y="2743200"/>
            <a:ext cx="2857320" cy="2285640"/>
          </a:xfrm>
          <a:prstGeom prst="rect">
            <a:avLst/>
          </a:prstGeom>
        </p:spPr>
      </p:pic>
      <p:pic>
        <p:nvPicPr>
          <p:cNvPr descr="" id="9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520" y="3188880"/>
            <a:ext cx="4148640" cy="718920"/>
          </a:xfrm>
          <a:prstGeom prst="rect">
            <a:avLst/>
          </a:prstGeom>
        </p:spPr>
      </p:pic>
    </p:spTree>
  </p:cSld>
  <p:transition spd="slow">
    <p:fade/>
  </p:transition>
  <p:timing>
    <p:tnLst>
      <p:par>
        <p:cTn dur="indefinite" id="8" nodeType="tmRoot" restart="never">
          <p:childTnLst>
            <p:seq>
              <p:cTn dur="indefinite" id="9" nodeType="mainSeq">
                <p:childTnLst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id="12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4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5"/>
                                        <p:tgtEl>
                                          <p:spTgt spid="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fill="freeze" id="16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7">
                      <p:stCondLst>
                        <p:cond delay="indefinite"/>
                      </p:stCondLst>
                      <p:childTnLst>
                        <p:par>
                          <p:cTn fill="hold" id="18">
                            <p:stCondLst>
                              <p:cond delay="0"/>
                            </p:stCondLst>
                            <p:childTnLst>
                              <p:par>
                                <p:cTn fill="hold" id="19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1"/>
                                        <p:tgtEl>
                                          <p:spTgt spid="94">
                                            <p:txEl>
                                              <p:pRg end="6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2"/>
                                        <p:tgtEl>
                                          <p:spTgt spid="94">
                                            <p:txEl>
                                              <p:pRg end="64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38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27"/>
                                        <p:tgtEl>
                                          <p:spTgt spid="94">
                                            <p:txEl>
                                              <p:pRg end="138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28"/>
                                        <p:tgtEl>
                                          <p:spTgt spid="94">
                                            <p:txEl>
                                              <p:pRg end="138" st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500"/>
                            </p:stCondLst>
                            <p:childTnLst>
                              <p:par>
                                <p:cTn fill="hold" id="30" nodeType="after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2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3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4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35" nodeType="withEffect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1000" fill="freeze" id="37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000" fill="hold" id="38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39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Fourier Series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The Fourier Series is an approximation of complex signals by summing simpler sine and cosine functions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The transform is produced when these approximations are allowed to continue until time goes to infinity.</a:t>
            </a:r>
            <a:endParaRPr/>
          </a:p>
        </p:txBody>
      </p:sp>
    </p:spTree>
  </p:cSld>
  <p:transition spd="slow">
    <p:fade/>
  </p:transition>
  <p:timing>
    <p:tnLst>
      <p:par>
        <p:cTn dur="indefinite" id="40" nodeType="tmRoot" restart="never">
          <p:childTnLst>
            <p:seq>
              <p:cTn dur="indefinite" id="41" nodeType="mainSeq">
                <p:childTnLst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after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46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>
                      <p:stCondLst>
                        <p:cond delay="indefinite"/>
                      </p:stCondLst>
                      <p:childTnLst>
                        <p:par>
                          <p:cTn fill="hold" id="48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3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51"/>
                                        <p:tgtEl>
                                          <p:spTgt spid="98">
                                            <p:txEl>
                                              <p:pRg end="103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52" nodeType="withEffect" presetClass="entr" presetID="6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09" st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ircle(in)" transition="out">
                                      <p:cBhvr additive="repl">
                                        <p:cTn dur="2000" fill="freeze" id="54"/>
                                        <p:tgtEl>
                                          <p:spTgt spid="98">
                                            <p:txEl>
                                              <p:pRg end="209" st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Discrete Fourier Transform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A Discrete Fourier Transform take a finite number of points from a complex sinusoid and transforms it using summation, rather then integration.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01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3809880"/>
            <a:ext cx="4718880" cy="956880"/>
          </a:xfrm>
          <a:prstGeom prst="rect">
            <a:avLst/>
          </a:prstGeom>
        </p:spPr>
      </p:pic>
    </p:spTree>
  </p:cSld>
  <p:transition spd="slow">
    <p:fade/>
  </p:transition>
  <p:timing>
    <p:tnLst>
      <p:par>
        <p:cTn dur="indefinite" id="55" nodeType="tmRoot" restart="never">
          <p:childTnLst>
            <p:seq>
              <p:cTn dur="indefinite" id="56" nodeType="mainSeq">
                <p:childTnLst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afterEffect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1">
                      <p:stCondLst>
                        <p:cond delay="indefinite"/>
                      </p:stCondLst>
                      <p:childTnLst>
                        <p:par>
                          <p:cTn fill="hold" id="62">
                            <p:stCondLst>
                              <p:cond delay="0"/>
                            </p:stCondLst>
                            <p:childTnLst>
                              <p:par>
                                <p:cTn fill="hold" id="63" nodeType="clickEffect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45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dur="2000" fill="freeze" id="65"/>
                                        <p:tgtEl>
                                          <p:spTgt spid="100">
                                            <p:txEl>
                                              <p:pRg end="145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6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00" fill="freeze" id="68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Fast Fourier Transform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A Fast Fourier Transform is an Algorithm which makes computing a Discrete Fourier Transform computationally easier.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A FFT will produce the same values as a DFT in less time.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FFT can actually be more accurate than DFT in the presence of rounding errors.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ransition spd="slow">
    <p:fade/>
  </p:transition>
  <p:timing>
    <p:tnLst>
      <p:par>
        <p:cTn dur="indefinite" id="69" nodeType="tmRoot" restart="never">
          <p:childTnLst>
            <p:seq>
              <p:cTn dur="indefinite" id="70" nodeType="mainSeq">
                <p:childTnLst>
                  <p:par>
                    <p:cTn fill="hold" id="71">
                      <p:stCondLst>
                        <p:cond delay="indefinite"/>
                      </p:stCondLst>
                      <p:childTnLst>
                        <p:par>
                          <p:cTn fill="hold" id="72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after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inVertical)" transition="out">
                                      <p:cBhvr additive="repl">
                                        <p:cTn dur="500" fill="freeze" id="7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6">
                      <p:stCondLst>
                        <p:cond delay="indefinite"/>
                      </p:stCondLst>
                      <p:childTnLst>
                        <p:par>
                          <p:cTn fill="hold" id="77">
                            <p:stCondLst>
                              <p:cond delay="0"/>
                            </p:stCondLst>
                            <p:childTnLst>
                              <p:par>
                                <p:cTn fill="hold" id="78" nodeType="click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80" fill="freeze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8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83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84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85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1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86" nodeType="with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80" fill="freeze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8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9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92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93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74" st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id="94" nodeType="withEffect" presetClass="entr" presetID="2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dur="580" fill="freeze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dur="1822" fill="freeze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9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664" fill="freeze" id="99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332" fill="freeze" id="100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64" fill="freeze" id="10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53" st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/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FFT Algorithms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There are many different algorithms used in computing FFT.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Cooley-Tukey Algorithm is a divide-and-conquer method, using recursion and breaking down DFTs.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Their algorithm is inspired by I. J. Good’s Prime Factorization Algorithm.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Their formula was actually a rediscovery of Carl Friedrich Gauss’s algorithm</a:t>
            </a:r>
            <a:endParaRPr/>
          </a:p>
        </p:txBody>
      </p:sp>
    </p:spTree>
  </p:cSld>
  <p:transition spd="slow">
    <p:fade/>
  </p:transition>
  <p:timing>
    <p:tnLst>
      <p:par>
        <p:cTn dur="indefinite" id="102" nodeType="tmRoot" restart="never">
          <p:childTnLst>
            <p:seq>
              <p:cTn dur="indefinite" id="103" nodeType="mainSeq">
                <p:childTnLst>
                  <p:par>
                    <p:cTn fill="hold" id="104">
                      <p:stCondLst>
                        <p:cond delay="indefinite"/>
                      </p:stCondLst>
                      <p:childTnLst>
                        <p:par>
                          <p:cTn fill="hold" id="105">
                            <p:stCondLst>
                              <p:cond delay="0"/>
                            </p:stCondLst>
                            <p:childTnLst>
                              <p:par>
                                <p:cTn fill="hold" id="106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500" fill="hold" id="108"/>
                                        <p:tgtEl>
                                          <p:spTgt spid="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500" fill="hold" id="109"/>
                                        <p:tgtEl>
                                          <p:spTgt spid="1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500" fill="freeze" id="11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1">
                      <p:stCondLst>
                        <p:cond delay="indefinite"/>
                      </p:stCondLst>
                      <p:childTnLst>
                        <p:par>
                          <p:cTn fill="hold" id="112">
                            <p:stCondLst>
                              <p:cond delay="0"/>
                            </p:stCondLst>
                            <p:childTnLst>
                              <p:par>
                                <p:cTn fill="hold" id="113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9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15"/>
                                        <p:tgtEl>
                                          <p:spTgt spid="105">
                                            <p:txEl>
                                              <p:pRg end="59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6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54" st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18"/>
                                        <p:tgtEl>
                                          <p:spTgt spid="105">
                                            <p:txEl>
                                              <p:pRg end="154" st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19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29" st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21"/>
                                        <p:tgtEl>
                                          <p:spTgt spid="105">
                                            <p:txEl>
                                              <p:pRg end="229" st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22" nodeType="with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06" st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dur="500" fill="freeze" id="124"/>
                                        <p:tgtEl>
                                          <p:spTgt spid="105">
                                            <p:txEl>
                                              <p:pRg end="306" st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Code Demo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Slow: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Uses Matrix Multiplication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Fast: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Uses Cooley-Tukey Algorithm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Symmetry of Fourier Transform – Odd is Even???</a:t>
            </a:r>
            <a:endParaRPr/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Numpy: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Uses Optimized Cooley-Tukey Algorithm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Tweaked and Written in Fortran </a:t>
            </a:r>
            <a:endParaRPr/>
          </a:p>
        </p:txBody>
      </p:sp>
    </p:spTree>
  </p:cSld>
  <p:transition spd="slow">
    <p:checker dir="horz"/>
  </p:transition>
  <p:timing>
    <p:tnLst>
      <p:par>
        <p:cTn dur="indefinite" id="125" nodeType="tmRoot" restart="never">
          <p:childTnLst>
            <p:seq>
              <p:cTn dur="indefinite" id="126" nodeType="mainSeq">
                <p:childTnLst>
                  <p:par>
                    <p:cTn fill="hold" id="127">
                      <p:stCondLst>
                        <p:cond delay="indefinite"/>
                      </p:stCondLst>
                      <p:childTnLst>
                        <p:par>
                          <p:cTn fill="hold" id="128">
                            <p:stCondLst>
                              <p:cond delay="0"/>
                            </p:stCondLst>
                            <p:childTnLst>
                              <p:par>
                                <p:cTn fill="hold" id="129" nodeType="after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131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2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3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134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135" nodeType="withEffect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dur="1000" fill="hold" id="137"/>
                                        <p:tgtEl>
                                          <p:spTgt spid="107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8"/>
                                        <p:tgtEl>
                                          <p:spTgt spid="107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dur="1000" fill="hold" id="139"/>
                                        <p:tgtEl>
                                          <p:spTgt spid="107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dur="1000" fill="freeze" id="140"/>
                                        <p:tgtEl>
                                          <p:spTgt spid="107">
                                            <p:txEl>
                                              <p:pRg end="6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26240" y="408240"/>
            <a:ext cx="8260200" cy="10389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500">
                <a:solidFill>
                  <a:srgbClr val="00b0f0"/>
                </a:solidFill>
                <a:latin typeface="Book Antiqua"/>
              </a:rPr>
              <a:t>Applications</a:t>
            </a:r>
            <a:endParaRPr/>
          </a:p>
        </p:txBody>
      </p:sp>
      <p:sp>
        <p:nvSpPr>
          <p:cNvPr id="109" name="TextShape 2"/>
          <p:cNvSpPr txBox="1"/>
          <p:nvPr/>
        </p:nvSpPr>
        <p:spPr>
          <a:xfrm>
            <a:off x="457200" y="1752480"/>
            <a:ext cx="8229240" cy="437328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0" name="TextShape 3"/>
          <p:cNvSpPr txBox="1"/>
          <p:nvPr/>
        </p:nvSpPr>
        <p:spPr>
          <a:xfrm>
            <a:off x="457560" y="1752480"/>
            <a:ext cx="8229240" cy="43732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Solving Differential Equations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Much like Laplace Transforms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Signal 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Image 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Nuclear magnetic resonance and MRI's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Tomography – Delay in time is phase shift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Convolution: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ff0000"/>
                </a:solidFill>
                <a:latin typeface="Century Gothic"/>
              </a:rPr>
              <a:t>Is multiplication in Frequency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ransition spd="slow">
    <p:cover dir="l"/>
  </p:transition>
  <p:timing>
    <p:tnLst>
      <p:par>
        <p:cTn dur="indefinite" id="141" nodeType="tmRoot" restart="never">
          <p:childTnLst>
            <p:seq>
              <p:cTn dur="indefinite" id="142" nodeType="mainSeq">
                <p:childTnLst>
                  <p:par>
                    <p:cTn fill="hold" id="143">
                      <p:stCondLst>
                        <p:cond delay="indefinite"/>
                      </p:stCondLst>
                      <p:childTnLst>
                        <p:par>
                          <p:cTn fill="hold" id="144">
                            <p:stCondLst>
                              <p:cond delay="0"/>
                            </p:stCondLst>
                            <p:childTnLst>
                              <p:par>
                                <p:cTn fill="hold" id="145" nodeType="afterEffect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dur="500" fill="freeze" id="147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