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10.png" ContentType="image/png"/>
  <Override PartName="/ppt/media/image9.png" ContentType="image/png"/>
  <Override PartName="/ppt/media/image8.png" ContentType="image/png"/>
  <Override PartName="/ppt/media/image6.jpeg" ContentType="image/jpeg"/>
  <Override PartName="/ppt/media/image5.png" ContentType="image/png"/>
  <Override PartName="/ppt/media/image7.png" ContentType="image/png"/>
  <Override PartName="/ppt/media/image4.png" ContentType="image/png"/>
  <Override PartName="/ppt/media/image3.jpeg" ContentType="image/jpeg"/>
  <Override PartName="/ppt/media/image2.png" ContentType="image/png"/>
  <Override PartName="/ppt/media/image11.png" ContentType="image/png"/>
  <Override PartName="/ppt/media/image1.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Lst>
  <p:sldSz cx="21945600" cy="32918400"/>
  <p:notesSz cx="9144000" cy="6858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rIns="0" tIns="0" bIns="0" anchor="b"/>
          <a:p>
            <a:pPr algn="r"/>
            <a:fld id="{F5F10BD9-9739-4E09-906F-209E0780C693}"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PlaceHolder 1"/>
          <p:cNvSpPr>
            <a:spLocks noGrp="1"/>
          </p:cNvSpPr>
          <p:nvPr>
            <p:ph type="body"/>
          </p:nvPr>
        </p:nvSpPr>
        <p:spPr>
          <a:xfrm>
            <a:off x="914400" y="3257640"/>
            <a:ext cx="7314840" cy="3085920"/>
          </a:xfrm>
          <a:prstGeom prst="rect">
            <a:avLst/>
          </a:prstGeom>
        </p:spPr>
        <p:txBody>
          <a:bodyPr/>
          <a:p>
            <a:endParaRPr/>
          </a:p>
        </p:txBody>
      </p:sp>
      <p:sp>
        <p:nvSpPr>
          <p:cNvPr id="72" name="TextShape 2"/>
          <p:cNvSpPr txBox="1"/>
          <p:nvPr/>
        </p:nvSpPr>
        <p:spPr>
          <a:xfrm>
            <a:off x="5180040" y="6513480"/>
            <a:ext cx="3962160" cy="342720"/>
          </a:xfrm>
          <a:prstGeom prst="rect">
            <a:avLst/>
          </a:prstGeom>
        </p:spPr>
        <p:txBody>
          <a:bodyPr anchor="b"/>
          <a:p>
            <a:pPr algn="r">
              <a:lnSpc>
                <a:spcPct val="100000"/>
              </a:lnSpc>
            </a:pPr>
            <a:fld id="{67B8D332-2D8D-420E-98A2-8F9A09462A8C}"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
        <p:nvSpPr>
          <p:cNvPr id="27" name="PlaceHolder 2"/>
          <p:cNvSpPr>
            <a:spLocks noGrp="1"/>
          </p:cNvSpPr>
          <p:nvPr>
            <p:ph type="body"/>
          </p:nvPr>
        </p:nvSpPr>
        <p:spPr>
          <a:xfrm>
            <a:off x="1097280" y="7702560"/>
            <a:ext cx="19750680" cy="9106920"/>
          </a:xfrm>
          <a:prstGeom prst="rect">
            <a:avLst/>
          </a:prstGeom>
        </p:spPr>
        <p:txBody>
          <a:bodyPr lIns="0" rIns="0" tIns="0" bIns="0"/>
          <a:p>
            <a:endParaRPr/>
          </a:p>
        </p:txBody>
      </p:sp>
      <p:sp>
        <p:nvSpPr>
          <p:cNvPr id="28" name="PlaceHolder 3"/>
          <p:cNvSpPr>
            <a:spLocks noGrp="1"/>
          </p:cNvSpPr>
          <p:nvPr>
            <p:ph type="body"/>
          </p:nvPr>
        </p:nvSpPr>
        <p:spPr>
          <a:xfrm>
            <a:off x="1097280" y="17674920"/>
            <a:ext cx="19750680" cy="91069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
        <p:nvSpPr>
          <p:cNvPr id="30" name="PlaceHolder 2"/>
          <p:cNvSpPr>
            <a:spLocks noGrp="1"/>
          </p:cNvSpPr>
          <p:nvPr>
            <p:ph type="body"/>
          </p:nvPr>
        </p:nvSpPr>
        <p:spPr>
          <a:xfrm>
            <a:off x="1097280" y="7702560"/>
            <a:ext cx="9638280" cy="9106920"/>
          </a:xfrm>
          <a:prstGeom prst="rect">
            <a:avLst/>
          </a:prstGeom>
        </p:spPr>
        <p:txBody>
          <a:bodyPr lIns="0" rIns="0" tIns="0" bIns="0"/>
          <a:p>
            <a:endParaRPr/>
          </a:p>
        </p:txBody>
      </p:sp>
      <p:sp>
        <p:nvSpPr>
          <p:cNvPr id="31" name="PlaceHolder 3"/>
          <p:cNvSpPr>
            <a:spLocks noGrp="1"/>
          </p:cNvSpPr>
          <p:nvPr>
            <p:ph type="body"/>
          </p:nvPr>
        </p:nvSpPr>
        <p:spPr>
          <a:xfrm>
            <a:off x="11217960" y="7702560"/>
            <a:ext cx="9638280" cy="9106920"/>
          </a:xfrm>
          <a:prstGeom prst="rect">
            <a:avLst/>
          </a:prstGeom>
        </p:spPr>
        <p:txBody>
          <a:bodyPr lIns="0" rIns="0" tIns="0" bIns="0"/>
          <a:p>
            <a:endParaRPr/>
          </a:p>
        </p:txBody>
      </p:sp>
      <p:sp>
        <p:nvSpPr>
          <p:cNvPr id="32" name="PlaceHolder 4"/>
          <p:cNvSpPr>
            <a:spLocks noGrp="1"/>
          </p:cNvSpPr>
          <p:nvPr>
            <p:ph type="body"/>
          </p:nvPr>
        </p:nvSpPr>
        <p:spPr>
          <a:xfrm>
            <a:off x="11217960" y="17674920"/>
            <a:ext cx="9638280" cy="9106920"/>
          </a:xfrm>
          <a:prstGeom prst="rect">
            <a:avLst/>
          </a:prstGeom>
        </p:spPr>
        <p:txBody>
          <a:bodyPr lIns="0" rIns="0" tIns="0" bIns="0"/>
          <a:p>
            <a:endParaRPr/>
          </a:p>
        </p:txBody>
      </p:sp>
      <p:sp>
        <p:nvSpPr>
          <p:cNvPr id="33" name="PlaceHolder 5"/>
          <p:cNvSpPr>
            <a:spLocks noGrp="1"/>
          </p:cNvSpPr>
          <p:nvPr>
            <p:ph type="body"/>
          </p:nvPr>
        </p:nvSpPr>
        <p:spPr>
          <a:xfrm>
            <a:off x="1097280" y="17674920"/>
            <a:ext cx="9638280" cy="91069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
        <p:nvSpPr>
          <p:cNvPr id="35" name="PlaceHolder 2"/>
          <p:cNvSpPr>
            <a:spLocks noGrp="1"/>
          </p:cNvSpPr>
          <p:nvPr>
            <p:ph type="body"/>
          </p:nvPr>
        </p:nvSpPr>
        <p:spPr>
          <a:xfrm>
            <a:off x="1097280" y="7702560"/>
            <a:ext cx="19750680" cy="19092240"/>
          </a:xfrm>
          <a:prstGeom prst="rect">
            <a:avLst/>
          </a:prstGeom>
        </p:spPr>
        <p:txBody>
          <a:bodyPr lIns="0" rIns="0" tIns="0" bIns="0"/>
          <a:p>
            <a:endParaRPr/>
          </a:p>
        </p:txBody>
      </p:sp>
      <p:sp>
        <p:nvSpPr>
          <p:cNvPr id="36" name="PlaceHolder 3"/>
          <p:cNvSpPr>
            <a:spLocks noGrp="1"/>
          </p:cNvSpPr>
          <p:nvPr>
            <p:ph type="body"/>
          </p:nvPr>
        </p:nvSpPr>
        <p:spPr>
          <a:xfrm>
            <a:off x="1097280" y="7702560"/>
            <a:ext cx="19750680" cy="19092240"/>
          </a:xfrm>
          <a:prstGeom prst="rect">
            <a:avLst/>
          </a:prstGeom>
        </p:spPr>
        <p:txBody>
          <a:bodyPr lIns="0" rIns="0" tIns="0" bIns="0"/>
          <a:p>
            <a:endParaRPr/>
          </a:p>
        </p:txBody>
      </p:sp>
      <p:pic>
        <p:nvPicPr>
          <p:cNvPr id="37" name="" descr=""/>
          <p:cNvPicPr/>
          <p:nvPr/>
        </p:nvPicPr>
        <p:blipFill>
          <a:blip r:embed="rId2"/>
          <a:stretch>
            <a:fillRect/>
          </a:stretch>
        </p:blipFill>
        <p:spPr>
          <a:xfrm>
            <a:off x="1096920" y="9369360"/>
            <a:ext cx="19750680" cy="15758280"/>
          </a:xfrm>
          <a:prstGeom prst="rect">
            <a:avLst/>
          </a:prstGeom>
          <a:ln>
            <a:noFill/>
          </a:ln>
        </p:spPr>
      </p:pic>
      <p:pic>
        <p:nvPicPr>
          <p:cNvPr id="38" name="" descr=""/>
          <p:cNvPicPr/>
          <p:nvPr/>
        </p:nvPicPr>
        <p:blipFill>
          <a:blip r:embed="rId3"/>
          <a:stretch>
            <a:fillRect/>
          </a:stretch>
        </p:blipFill>
        <p:spPr>
          <a:xfrm>
            <a:off x="1096920" y="9369360"/>
            <a:ext cx="19750680" cy="157582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
        <p:nvSpPr>
          <p:cNvPr id="6" name="PlaceHolder 2"/>
          <p:cNvSpPr>
            <a:spLocks noGrp="1"/>
          </p:cNvSpPr>
          <p:nvPr>
            <p:ph type="subTitle"/>
          </p:nvPr>
        </p:nvSpPr>
        <p:spPr>
          <a:xfrm>
            <a:off x="1097280" y="7702560"/>
            <a:ext cx="19750680" cy="1909260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
        <p:nvSpPr>
          <p:cNvPr id="8" name="PlaceHolder 2"/>
          <p:cNvSpPr>
            <a:spLocks noGrp="1"/>
          </p:cNvSpPr>
          <p:nvPr>
            <p:ph type="body"/>
          </p:nvPr>
        </p:nvSpPr>
        <p:spPr>
          <a:xfrm>
            <a:off x="1097280" y="7702560"/>
            <a:ext cx="19750680" cy="1909224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
        <p:nvSpPr>
          <p:cNvPr id="10" name="PlaceHolder 2"/>
          <p:cNvSpPr>
            <a:spLocks noGrp="1"/>
          </p:cNvSpPr>
          <p:nvPr>
            <p:ph type="body"/>
          </p:nvPr>
        </p:nvSpPr>
        <p:spPr>
          <a:xfrm>
            <a:off x="1097280" y="7702560"/>
            <a:ext cx="9638280" cy="19092240"/>
          </a:xfrm>
          <a:prstGeom prst="rect">
            <a:avLst/>
          </a:prstGeom>
        </p:spPr>
        <p:txBody>
          <a:bodyPr lIns="0" rIns="0" tIns="0" bIns="0"/>
          <a:p>
            <a:endParaRPr/>
          </a:p>
        </p:txBody>
      </p:sp>
      <p:sp>
        <p:nvSpPr>
          <p:cNvPr id="11" name="PlaceHolder 3"/>
          <p:cNvSpPr>
            <a:spLocks noGrp="1"/>
          </p:cNvSpPr>
          <p:nvPr>
            <p:ph type="body"/>
          </p:nvPr>
        </p:nvSpPr>
        <p:spPr>
          <a:xfrm>
            <a:off x="11217960" y="7702560"/>
            <a:ext cx="9638280" cy="1909224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45920" y="10226160"/>
            <a:ext cx="18653400" cy="327074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
        <p:nvSpPr>
          <p:cNvPr id="15" name="PlaceHolder 2"/>
          <p:cNvSpPr>
            <a:spLocks noGrp="1"/>
          </p:cNvSpPr>
          <p:nvPr>
            <p:ph type="body"/>
          </p:nvPr>
        </p:nvSpPr>
        <p:spPr>
          <a:xfrm>
            <a:off x="1097280" y="7702560"/>
            <a:ext cx="9638280" cy="9106920"/>
          </a:xfrm>
          <a:prstGeom prst="rect">
            <a:avLst/>
          </a:prstGeom>
        </p:spPr>
        <p:txBody>
          <a:bodyPr lIns="0" rIns="0" tIns="0" bIns="0"/>
          <a:p>
            <a:endParaRPr/>
          </a:p>
        </p:txBody>
      </p:sp>
      <p:sp>
        <p:nvSpPr>
          <p:cNvPr id="16" name="PlaceHolder 3"/>
          <p:cNvSpPr>
            <a:spLocks noGrp="1"/>
          </p:cNvSpPr>
          <p:nvPr>
            <p:ph type="body"/>
          </p:nvPr>
        </p:nvSpPr>
        <p:spPr>
          <a:xfrm>
            <a:off x="1097280" y="17674920"/>
            <a:ext cx="9638280" cy="9106920"/>
          </a:xfrm>
          <a:prstGeom prst="rect">
            <a:avLst/>
          </a:prstGeom>
        </p:spPr>
        <p:txBody>
          <a:bodyPr lIns="0" rIns="0" tIns="0" bIns="0"/>
          <a:p>
            <a:endParaRPr/>
          </a:p>
        </p:txBody>
      </p:sp>
      <p:sp>
        <p:nvSpPr>
          <p:cNvPr id="17" name="PlaceHolder 4"/>
          <p:cNvSpPr>
            <a:spLocks noGrp="1"/>
          </p:cNvSpPr>
          <p:nvPr>
            <p:ph type="body"/>
          </p:nvPr>
        </p:nvSpPr>
        <p:spPr>
          <a:xfrm>
            <a:off x="11217960" y="7702560"/>
            <a:ext cx="9638280" cy="1909224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
        <p:nvSpPr>
          <p:cNvPr id="19" name="PlaceHolder 2"/>
          <p:cNvSpPr>
            <a:spLocks noGrp="1"/>
          </p:cNvSpPr>
          <p:nvPr>
            <p:ph type="body"/>
          </p:nvPr>
        </p:nvSpPr>
        <p:spPr>
          <a:xfrm>
            <a:off x="1097280" y="7702560"/>
            <a:ext cx="9638280" cy="19092240"/>
          </a:xfrm>
          <a:prstGeom prst="rect">
            <a:avLst/>
          </a:prstGeom>
        </p:spPr>
        <p:txBody>
          <a:bodyPr lIns="0" rIns="0" tIns="0" bIns="0"/>
          <a:p>
            <a:endParaRPr/>
          </a:p>
        </p:txBody>
      </p:sp>
      <p:sp>
        <p:nvSpPr>
          <p:cNvPr id="20" name="PlaceHolder 3"/>
          <p:cNvSpPr>
            <a:spLocks noGrp="1"/>
          </p:cNvSpPr>
          <p:nvPr>
            <p:ph type="body"/>
          </p:nvPr>
        </p:nvSpPr>
        <p:spPr>
          <a:xfrm>
            <a:off x="11217960" y="7702560"/>
            <a:ext cx="9638280" cy="9106920"/>
          </a:xfrm>
          <a:prstGeom prst="rect">
            <a:avLst/>
          </a:prstGeom>
        </p:spPr>
        <p:txBody>
          <a:bodyPr lIns="0" rIns="0" tIns="0" bIns="0"/>
          <a:p>
            <a:endParaRPr/>
          </a:p>
        </p:txBody>
      </p:sp>
      <p:sp>
        <p:nvSpPr>
          <p:cNvPr id="21" name="PlaceHolder 4"/>
          <p:cNvSpPr>
            <a:spLocks noGrp="1"/>
          </p:cNvSpPr>
          <p:nvPr>
            <p:ph type="body"/>
          </p:nvPr>
        </p:nvSpPr>
        <p:spPr>
          <a:xfrm>
            <a:off x="11217960" y="17674920"/>
            <a:ext cx="9638280" cy="91069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45920" y="10226160"/>
            <a:ext cx="18653400" cy="7056000"/>
          </a:xfrm>
          <a:prstGeom prst="rect">
            <a:avLst/>
          </a:prstGeom>
        </p:spPr>
        <p:txBody>
          <a:bodyPr lIns="0" rIns="0" tIns="0" bIns="0" anchor="ctr"/>
          <a:p>
            <a:endParaRPr/>
          </a:p>
        </p:txBody>
      </p:sp>
      <p:sp>
        <p:nvSpPr>
          <p:cNvPr id="23" name="PlaceHolder 2"/>
          <p:cNvSpPr>
            <a:spLocks noGrp="1"/>
          </p:cNvSpPr>
          <p:nvPr>
            <p:ph type="body"/>
          </p:nvPr>
        </p:nvSpPr>
        <p:spPr>
          <a:xfrm>
            <a:off x="1097280" y="7702560"/>
            <a:ext cx="9638280" cy="9106920"/>
          </a:xfrm>
          <a:prstGeom prst="rect">
            <a:avLst/>
          </a:prstGeom>
        </p:spPr>
        <p:txBody>
          <a:bodyPr lIns="0" rIns="0" tIns="0" bIns="0"/>
          <a:p>
            <a:endParaRPr/>
          </a:p>
        </p:txBody>
      </p:sp>
      <p:sp>
        <p:nvSpPr>
          <p:cNvPr id="24" name="PlaceHolder 3"/>
          <p:cNvSpPr>
            <a:spLocks noGrp="1"/>
          </p:cNvSpPr>
          <p:nvPr>
            <p:ph type="body"/>
          </p:nvPr>
        </p:nvSpPr>
        <p:spPr>
          <a:xfrm>
            <a:off x="11217960" y="7702560"/>
            <a:ext cx="9638280" cy="9106920"/>
          </a:xfrm>
          <a:prstGeom prst="rect">
            <a:avLst/>
          </a:prstGeom>
        </p:spPr>
        <p:txBody>
          <a:bodyPr lIns="0" rIns="0" tIns="0" bIns="0"/>
          <a:p>
            <a:endParaRPr/>
          </a:p>
        </p:txBody>
      </p:sp>
      <p:sp>
        <p:nvSpPr>
          <p:cNvPr id="25" name="PlaceHolder 4"/>
          <p:cNvSpPr>
            <a:spLocks noGrp="1"/>
          </p:cNvSpPr>
          <p:nvPr>
            <p:ph type="body"/>
          </p:nvPr>
        </p:nvSpPr>
        <p:spPr>
          <a:xfrm>
            <a:off x="1097280" y="17674920"/>
            <a:ext cx="19750680" cy="91069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45920" y="10226160"/>
            <a:ext cx="18653400" cy="7055640"/>
          </a:xfrm>
          <a:prstGeom prst="rect">
            <a:avLst/>
          </a:prstGeom>
        </p:spPr>
        <p:txBody>
          <a:bodyPr lIns="261360" rIns="261360" tIns="130680" bIns="130680" anchor="ctr"/>
          <a:p>
            <a:pPr algn="ctr">
              <a:lnSpc>
                <a:spcPct val="100000"/>
              </a:lnSpc>
            </a:pPr>
            <a:r>
              <a:rPr lang="en-US" sz="126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1097280" y="30510360"/>
            <a:ext cx="5120280" cy="1752120"/>
          </a:xfrm>
          <a:prstGeom prst="rect">
            <a:avLst/>
          </a:prstGeom>
        </p:spPr>
        <p:txBody>
          <a:bodyPr lIns="261360" rIns="261360" tIns="130680" bIns="130680" anchor="ctr"/>
          <a:p>
            <a:pPr>
              <a:lnSpc>
                <a:spcPct val="100000"/>
              </a:lnSpc>
            </a:pPr>
            <a:r>
              <a:rPr lang="en-US" sz="3500">
                <a:solidFill>
                  <a:srgbClr val="8b8b8b"/>
                </a:solidFill>
                <a:latin typeface="Calibri"/>
              </a:rPr>
              <a:t>2/10/15</a:t>
            </a:r>
            <a:endParaRPr/>
          </a:p>
        </p:txBody>
      </p:sp>
      <p:sp>
        <p:nvSpPr>
          <p:cNvPr id="2" name="PlaceHolder 3"/>
          <p:cNvSpPr>
            <a:spLocks noGrp="1"/>
          </p:cNvSpPr>
          <p:nvPr>
            <p:ph type="ftr"/>
          </p:nvPr>
        </p:nvSpPr>
        <p:spPr>
          <a:xfrm>
            <a:off x="7498080" y="30510360"/>
            <a:ext cx="6949080" cy="1752120"/>
          </a:xfrm>
          <a:prstGeom prst="rect">
            <a:avLst/>
          </a:prstGeom>
        </p:spPr>
        <p:txBody>
          <a:bodyPr lIns="261360" rIns="261360" tIns="130680" bIns="130680" anchor="ctr"/>
          <a:p>
            <a:endParaRPr/>
          </a:p>
        </p:txBody>
      </p:sp>
      <p:sp>
        <p:nvSpPr>
          <p:cNvPr id="3" name="PlaceHolder 4"/>
          <p:cNvSpPr>
            <a:spLocks noGrp="1"/>
          </p:cNvSpPr>
          <p:nvPr>
            <p:ph type="sldNum"/>
          </p:nvPr>
        </p:nvSpPr>
        <p:spPr>
          <a:xfrm>
            <a:off x="15727680" y="30510360"/>
            <a:ext cx="5120280" cy="1752120"/>
          </a:xfrm>
          <a:prstGeom prst="rect">
            <a:avLst/>
          </a:prstGeom>
        </p:spPr>
        <p:txBody>
          <a:bodyPr lIns="261360" rIns="261360" tIns="130680" bIns="130680" anchor="ctr"/>
          <a:p>
            <a:pPr algn="r">
              <a:lnSpc>
                <a:spcPct val="100000"/>
              </a:lnSpc>
            </a:pPr>
            <a:fld id="{61DE68FD-FFE9-4A2B-9C32-51B456F9F91D}" type="slidenum">
              <a:rPr lang="en-US" sz="3500">
                <a:solidFill>
                  <a:srgbClr val="8b8b8b"/>
                </a:solidFill>
                <a:latin typeface="Calibri"/>
              </a:rPr>
              <a:t>&lt;number&gt;</a:t>
            </a:fld>
            <a:endParaRPr/>
          </a:p>
        </p:txBody>
      </p:sp>
      <p:sp>
        <p:nvSpPr>
          <p:cNvPr id="4" name="PlaceHolder 5"/>
          <p:cNvSpPr>
            <a:spLocks noGrp="1"/>
          </p:cNvSpPr>
          <p:nvPr>
            <p:ph type="body"/>
          </p:nvPr>
        </p:nvSpPr>
        <p:spPr>
          <a:xfrm>
            <a:off x="1097280" y="7702560"/>
            <a:ext cx="19750680" cy="19092240"/>
          </a:xfrm>
          <a:prstGeom prst="rect">
            <a:avLst/>
          </a:prstGeom>
        </p:spPr>
        <p:txBody>
          <a:bodyPr lIns="0" rIns="0" tIns="0" bIns="0"/>
          <a:p>
            <a:pPr>
              <a:buSzPct val="45000"/>
              <a:buFont typeface="StarSymbol"/>
              <a:buChar char=""/>
            </a:pPr>
            <a:r>
              <a:rPr lang="en-US" sz="9200">
                <a:latin typeface="Calibri"/>
              </a:rPr>
              <a:t>Click to edit the outline text format</a:t>
            </a:r>
            <a:endParaRPr/>
          </a:p>
          <a:p>
            <a:pPr lvl="1">
              <a:buSzPct val="75000"/>
              <a:buFont typeface="StarSymbol"/>
              <a:buChar char=""/>
            </a:pPr>
            <a:r>
              <a:rPr lang="en-US" sz="6900">
                <a:latin typeface="Calibri"/>
              </a:rPr>
              <a:t>Second Outline Level</a:t>
            </a:r>
            <a:endParaRPr/>
          </a:p>
          <a:p>
            <a:pPr lvl="2">
              <a:buSzPct val="45000"/>
              <a:buFont typeface="StarSymbol"/>
              <a:buChar char=""/>
            </a:pPr>
            <a:r>
              <a:rPr lang="en-US" sz="5700">
                <a:latin typeface="Calibri"/>
              </a:rPr>
              <a:t>Third Outline Level</a:t>
            </a:r>
            <a:endParaRPr/>
          </a:p>
          <a:p>
            <a:pPr lvl="3">
              <a:buSzPct val="75000"/>
              <a:buFont typeface="StarSymbol"/>
              <a:buChar char=""/>
            </a:pPr>
            <a:r>
              <a:rPr lang="en-US" sz="5700">
                <a:latin typeface="Calibri"/>
              </a:rPr>
              <a:t>Fourth Outline Level</a:t>
            </a:r>
            <a:endParaRPr/>
          </a:p>
          <a:p>
            <a:pPr lvl="4">
              <a:buSzPct val="45000"/>
              <a:buFont typeface="StarSymbol"/>
              <a:buChar char=""/>
            </a:pPr>
            <a:r>
              <a:rPr lang="en-US" sz="2000">
                <a:latin typeface="Calibri"/>
              </a:rPr>
              <a:t>Fifth Outline Level</a:t>
            </a:r>
            <a:endParaRPr/>
          </a:p>
          <a:p>
            <a:pPr lvl="5">
              <a:buSzPct val="45000"/>
              <a:buFont typeface="StarSymbol"/>
              <a:buChar char=""/>
            </a:pPr>
            <a:r>
              <a:rPr lang="en-US" sz="2000">
                <a:latin typeface="Calibri"/>
              </a:rPr>
              <a:t>Sixth Outline Level</a:t>
            </a:r>
            <a:endParaRPr/>
          </a:p>
          <a:p>
            <a:pPr lvl="6">
              <a:buSzPct val="45000"/>
              <a:buFont typeface="StarSymbol"/>
              <a:buChar char=""/>
            </a:pPr>
            <a:r>
              <a:rPr lang="en-US"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jpe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2.xml"/><Relationship Id="rId11"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id="44" name="CustomShape 1"/>
          <p:cNvSpPr/>
          <p:nvPr/>
        </p:nvSpPr>
        <p:spPr>
          <a:xfrm>
            <a:off x="914400" y="957960"/>
            <a:ext cx="20116440" cy="2577600"/>
          </a:xfrm>
          <a:prstGeom prst="rect">
            <a:avLst/>
          </a:prstGeom>
          <a:solidFill>
            <a:srgbClr val="ffffff"/>
          </a:solidFill>
          <a:ln w="9360">
            <a:noFill/>
          </a:ln>
        </p:spPr>
        <p:txBody>
          <a:bodyPr lIns="77760" rIns="77760" tIns="38880" bIns="38880"/>
          <a:p>
            <a:pPr>
              <a:lnSpc>
                <a:spcPct val="100000"/>
              </a:lnSpc>
            </a:pPr>
            <a:r>
              <a:rPr b="1" lang="en-US" sz="3100">
                <a:solidFill>
                  <a:srgbClr val="000000"/>
                </a:solidFill>
                <a:latin typeface="Arial"/>
              </a:rPr>
              <a:t> </a:t>
            </a:r>
            <a:endParaRPr/>
          </a:p>
        </p:txBody>
      </p:sp>
      <p:pic>
        <p:nvPicPr>
          <p:cNvPr id="45" name="Picture 12" descr=""/>
          <p:cNvPicPr/>
          <p:nvPr/>
        </p:nvPicPr>
        <p:blipFill>
          <a:blip r:embed="rId1"/>
          <a:srcRect l="0" t="149235" r="0" b="37614"/>
          <a:stretch>
            <a:fillRect/>
          </a:stretch>
        </p:blipFill>
        <p:spPr>
          <a:xfrm>
            <a:off x="6992280" y="1239120"/>
            <a:ext cx="7960680" cy="2015640"/>
          </a:xfrm>
          <a:prstGeom prst="rect">
            <a:avLst/>
          </a:prstGeom>
          <a:ln>
            <a:noFill/>
          </a:ln>
        </p:spPr>
      </p:pic>
      <p:sp>
        <p:nvSpPr>
          <p:cNvPr id="46" name="CustomShape 2"/>
          <p:cNvSpPr/>
          <p:nvPr/>
        </p:nvSpPr>
        <p:spPr>
          <a:xfrm>
            <a:off x="914400" y="3891600"/>
            <a:ext cx="20116440" cy="2044440"/>
          </a:xfrm>
          <a:prstGeom prst="rect">
            <a:avLst/>
          </a:prstGeom>
          <a:solidFill>
            <a:srgbClr val="ffffff"/>
          </a:solidFill>
          <a:ln w="9360">
            <a:noFill/>
          </a:ln>
        </p:spPr>
        <p:txBody>
          <a:bodyPr lIns="77760" rIns="77760" tIns="38880" bIns="38880"/>
          <a:p>
            <a:pPr>
              <a:lnSpc>
                <a:spcPct val="100000"/>
              </a:lnSpc>
            </a:pPr>
            <a:r>
              <a:rPr b="1" lang="en-US" sz="3100">
                <a:solidFill>
                  <a:srgbClr val="000000"/>
                </a:solidFill>
                <a:latin typeface="Arial"/>
              </a:rPr>
              <a:t> </a:t>
            </a:r>
            <a:endParaRPr/>
          </a:p>
        </p:txBody>
      </p:sp>
      <p:sp>
        <p:nvSpPr>
          <p:cNvPr id="47" name="CustomShape 3"/>
          <p:cNvSpPr/>
          <p:nvPr/>
        </p:nvSpPr>
        <p:spPr>
          <a:xfrm>
            <a:off x="914400" y="6248520"/>
            <a:ext cx="20116440" cy="25711560"/>
          </a:xfrm>
          <a:prstGeom prst="rect">
            <a:avLst/>
          </a:prstGeom>
          <a:solidFill>
            <a:srgbClr val="ffffff"/>
          </a:solidFill>
          <a:ln w="9360">
            <a:noFill/>
          </a:ln>
        </p:spPr>
        <p:txBody>
          <a:bodyPr lIns="77760" rIns="77760" tIns="38880" bIns="38880"/>
          <a:p>
            <a:pPr>
              <a:lnSpc>
                <a:spcPct val="100000"/>
              </a:lnSpc>
            </a:pPr>
            <a:r>
              <a:rPr b="1" lang="en-US" sz="3100">
                <a:solidFill>
                  <a:srgbClr val="000000"/>
                </a:solidFill>
                <a:latin typeface="Arial"/>
              </a:rPr>
              <a:t> </a:t>
            </a:r>
            <a:endParaRPr/>
          </a:p>
        </p:txBody>
      </p:sp>
      <p:pic>
        <p:nvPicPr>
          <p:cNvPr id="48" name="Picture 2" descr=""/>
          <p:cNvPicPr/>
          <p:nvPr/>
        </p:nvPicPr>
        <p:blipFill>
          <a:blip r:embed="rId2"/>
          <a:stretch>
            <a:fillRect/>
          </a:stretch>
        </p:blipFill>
        <p:spPr>
          <a:xfrm>
            <a:off x="1905120" y="1930320"/>
            <a:ext cx="3798720" cy="633600"/>
          </a:xfrm>
          <a:prstGeom prst="rect">
            <a:avLst/>
          </a:prstGeom>
          <a:ln>
            <a:noFill/>
          </a:ln>
        </p:spPr>
      </p:pic>
      <p:pic>
        <p:nvPicPr>
          <p:cNvPr id="49" name="Picture 3" descr=""/>
          <p:cNvPicPr/>
          <p:nvPr/>
        </p:nvPicPr>
        <p:blipFill>
          <a:blip r:embed="rId3"/>
          <a:stretch>
            <a:fillRect/>
          </a:stretch>
        </p:blipFill>
        <p:spPr>
          <a:xfrm>
            <a:off x="16133760" y="1685880"/>
            <a:ext cx="3982680" cy="1121760"/>
          </a:xfrm>
          <a:prstGeom prst="rect">
            <a:avLst/>
          </a:prstGeom>
          <a:ln>
            <a:noFill/>
          </a:ln>
        </p:spPr>
      </p:pic>
      <p:sp>
        <p:nvSpPr>
          <p:cNvPr id="50" name="CustomShape 4"/>
          <p:cNvSpPr/>
          <p:nvPr/>
        </p:nvSpPr>
        <p:spPr>
          <a:xfrm>
            <a:off x="1473120" y="5308920"/>
            <a:ext cx="18719280" cy="550800"/>
          </a:xfrm>
          <a:prstGeom prst="rect">
            <a:avLst/>
          </a:prstGeom>
          <a:noFill/>
          <a:ln>
            <a:noFill/>
          </a:ln>
        </p:spPr>
        <p:txBody>
          <a:bodyPr lIns="108720" rIns="108720" tIns="54360" bIns="54360"/>
          <a:p>
            <a:pPr algn="ctr">
              <a:lnSpc>
                <a:spcPct val="100000"/>
              </a:lnSpc>
            </a:pPr>
            <a:r>
              <a:rPr lang="en-US" sz="2900">
                <a:solidFill>
                  <a:srgbClr val="000000"/>
                </a:solidFill>
                <a:latin typeface="Times New Roman"/>
              </a:rPr>
              <a:t>Alex D'Amour, Dan Cervone, Luke Bornn, and Kirk Goldsberry / Harvard University / damour@fas.harvard.edu</a:t>
            </a:r>
            <a:endParaRPr/>
          </a:p>
        </p:txBody>
      </p:sp>
      <p:sp>
        <p:nvSpPr>
          <p:cNvPr id="51" name="CustomShape 5"/>
          <p:cNvSpPr/>
          <p:nvPr/>
        </p:nvSpPr>
        <p:spPr>
          <a:xfrm>
            <a:off x="1625760" y="4204440"/>
            <a:ext cx="18719280" cy="764280"/>
          </a:xfrm>
          <a:prstGeom prst="rect">
            <a:avLst/>
          </a:prstGeom>
          <a:noFill/>
          <a:ln>
            <a:noFill/>
          </a:ln>
        </p:spPr>
        <p:txBody>
          <a:bodyPr lIns="108720" rIns="108720" tIns="54360" bIns="54360"/>
          <a:p>
            <a:pPr algn="ctr">
              <a:lnSpc>
                <a:spcPct val="100000"/>
              </a:lnSpc>
            </a:pPr>
            <a:r>
              <a:rPr b="1" lang="en-US" sz="4300">
                <a:solidFill>
                  <a:srgbClr val="000000"/>
                </a:solidFill>
                <a:latin typeface="Times New Roman"/>
              </a:rPr>
              <a:t>Move or Die: How Ball Movement Creates Open Shots in the NBA</a:t>
            </a:r>
            <a:endParaRPr/>
          </a:p>
        </p:txBody>
      </p:sp>
      <p:sp>
        <p:nvSpPr>
          <p:cNvPr id="52" name="CustomShape 6"/>
          <p:cNvSpPr/>
          <p:nvPr/>
        </p:nvSpPr>
        <p:spPr>
          <a:xfrm>
            <a:off x="2152800" y="29565720"/>
            <a:ext cx="10496160" cy="1736280"/>
          </a:xfrm>
          <a:prstGeom prst="rect">
            <a:avLst/>
          </a:prstGeom>
          <a:noFill/>
          <a:ln>
            <a:noFill/>
          </a:ln>
        </p:spPr>
        <p:txBody>
          <a:bodyPr lIns="90000" rIns="90000" tIns="45000" bIns="45000"/>
          <a:p>
            <a:pPr algn="ctr">
              <a:lnSpc>
                <a:spcPct val="100000"/>
              </a:lnSpc>
            </a:pPr>
            <a:r>
              <a:rPr lang="en-US" sz="6000">
                <a:solidFill>
                  <a:srgbClr val="bfbfbf"/>
                </a:solidFill>
                <a:latin typeface="Times New Roman"/>
              </a:rPr>
              <a:t>“</a:t>
            </a:r>
            <a:r>
              <a:rPr lang="en-US" sz="6000">
                <a:solidFill>
                  <a:srgbClr val="bfbfbf"/>
                </a:solidFill>
                <a:latin typeface="Times New Roman"/>
              </a:rPr>
              <a:t>Either you move it or you die.”</a:t>
            </a:r>
            <a:endParaRPr/>
          </a:p>
          <a:p>
            <a:pPr algn="ctr">
              <a:lnSpc>
                <a:spcPct val="100000"/>
              </a:lnSpc>
            </a:pPr>
            <a:r>
              <a:rPr lang="en-US" sz="2400">
                <a:solidFill>
                  <a:srgbClr val="808080"/>
                </a:solidFill>
                <a:latin typeface="Times New Roman"/>
              </a:rPr>
              <a:t>San Antonio Spurs Coach Gregg Popovich, following a game 2 loss to the Miami Heat during the NBA Finals on June 8, 2014. </a:t>
            </a:r>
            <a:endParaRPr/>
          </a:p>
        </p:txBody>
      </p:sp>
      <p:sp>
        <p:nvSpPr>
          <p:cNvPr id="53" name="CustomShape 7"/>
          <p:cNvSpPr/>
          <p:nvPr/>
        </p:nvSpPr>
        <p:spPr>
          <a:xfrm>
            <a:off x="1244520" y="6553080"/>
            <a:ext cx="7899120" cy="2772360"/>
          </a:xfrm>
          <a:prstGeom prst="rect">
            <a:avLst/>
          </a:prstGeom>
          <a:noFill/>
          <a:ln>
            <a:noFill/>
          </a:ln>
        </p:spPr>
        <p:txBody>
          <a:bodyPr lIns="90000" rIns="90000" tIns="45000" bIns="45000"/>
          <a:p>
            <a:pPr algn="ctr">
              <a:lnSpc>
                <a:spcPct val="100000"/>
              </a:lnSpc>
            </a:pPr>
            <a:r>
              <a:rPr lang="en-US" sz="3200">
                <a:solidFill>
                  <a:srgbClr val="000000"/>
                </a:solidFill>
                <a:latin typeface="Times New Roman"/>
              </a:rPr>
              <a:t>Entropy and Opportunity</a:t>
            </a:r>
            <a:endParaRPr/>
          </a:p>
          <a:p>
            <a:pPr>
              <a:lnSpc>
                <a:spcPct val="100000"/>
              </a:lnSpc>
            </a:pPr>
            <a:r>
              <a:rPr lang="en-US" sz="2400">
                <a:solidFill>
                  <a:srgbClr val="808080"/>
                </a:solidFill>
                <a:latin typeface="Times New Roman"/>
              </a:rPr>
              <a:t>Conventional metrics fail to link ball movement with offensive success. League-wide, there are no significant correlations between speed, distance, passes, and touches and measures of scoring efficiency, either on a per-possession or per-game basis. </a:t>
            </a:r>
            <a:r>
              <a:rPr lang="en-US" sz="2400">
                <a:solidFill>
                  <a:srgbClr val="000000"/>
                </a:solidFill>
                <a:latin typeface="Times New Roman"/>
              </a:rPr>
              <a:t>Entropy </a:t>
            </a:r>
            <a:r>
              <a:rPr lang="en-US" sz="2400">
                <a:solidFill>
                  <a:srgbClr val="808080"/>
                </a:solidFill>
                <a:latin typeface="Times New Roman"/>
              </a:rPr>
              <a:t>is a new metric describing ball movement, and key to understanding how ball movement leads to points.</a:t>
            </a:r>
            <a:endParaRPr/>
          </a:p>
        </p:txBody>
      </p:sp>
      <p:pic>
        <p:nvPicPr>
          <p:cNvPr id="54" name="Picture 3" descr=""/>
          <p:cNvPicPr/>
          <p:nvPr/>
        </p:nvPicPr>
        <p:blipFill>
          <a:blip r:embed="rId4"/>
          <a:stretch>
            <a:fillRect/>
          </a:stretch>
        </p:blipFill>
        <p:spPr>
          <a:xfrm>
            <a:off x="1295280" y="9601200"/>
            <a:ext cx="19049760" cy="5714640"/>
          </a:xfrm>
          <a:prstGeom prst="rect">
            <a:avLst/>
          </a:prstGeom>
          <a:ln>
            <a:noFill/>
          </a:ln>
        </p:spPr>
      </p:pic>
      <p:sp>
        <p:nvSpPr>
          <p:cNvPr id="55" name="CustomShape 8"/>
          <p:cNvSpPr/>
          <p:nvPr/>
        </p:nvSpPr>
        <p:spPr>
          <a:xfrm>
            <a:off x="9372600" y="6553080"/>
            <a:ext cx="5562360" cy="3382200"/>
          </a:xfrm>
          <a:prstGeom prst="rect">
            <a:avLst/>
          </a:prstGeom>
          <a:noFill/>
          <a:ln>
            <a:noFill/>
          </a:ln>
        </p:spPr>
        <p:txBody>
          <a:bodyPr lIns="90000" rIns="90000" tIns="45000" bIns="45000"/>
          <a:p>
            <a:pPr>
              <a:lnSpc>
                <a:spcPct val="100000"/>
              </a:lnSpc>
            </a:pPr>
            <a:r>
              <a:rPr lang="en-US" sz="2400">
                <a:solidFill>
                  <a:srgbClr val="000000"/>
                </a:solidFill>
                <a:latin typeface="Times New Roman"/>
              </a:rPr>
              <a:t>Entropy</a:t>
            </a:r>
            <a:r>
              <a:rPr lang="en-US" sz="2400">
                <a:solidFill>
                  <a:srgbClr val="808080"/>
                </a:solidFill>
                <a:latin typeface="Times New Roman"/>
              </a:rPr>
              <a:t> measures the </a:t>
            </a:r>
            <a:r>
              <a:rPr lang="en-US" sz="2400">
                <a:solidFill>
                  <a:srgbClr val="000000"/>
                </a:solidFill>
                <a:latin typeface="Times New Roman"/>
              </a:rPr>
              <a:t>unpredictability</a:t>
            </a:r>
            <a:r>
              <a:rPr lang="en-US" sz="2400">
                <a:solidFill>
                  <a:srgbClr val="808080"/>
                </a:solidFill>
                <a:latin typeface="Times New Roman"/>
              </a:rPr>
              <a:t> of the offense. High entropy game states evolve quickly and diversely. Low entropy states evolve slowly and predictably. Unlike speed or passing frequency, entropy is not directly observed in the data, and we estimate it using a Markov model for ball movement (see </a:t>
            </a:r>
            <a:r>
              <a:rPr lang="en-US" sz="2400">
                <a:solidFill>
                  <a:srgbClr val="000000"/>
                </a:solidFill>
                <a:latin typeface="Times New Roman"/>
              </a:rPr>
              <a:t>Figure 1</a:t>
            </a:r>
            <a:r>
              <a:rPr lang="en-US" sz="2400">
                <a:solidFill>
                  <a:srgbClr val="808080"/>
                </a:solidFill>
                <a:latin typeface="Times New Roman"/>
              </a:rPr>
              <a:t>).</a:t>
            </a:r>
            <a:endParaRPr/>
          </a:p>
          <a:p>
            <a:pPr>
              <a:lnSpc>
                <a:spcPct val="100000"/>
              </a:lnSpc>
            </a:pPr>
            <a:endParaRPr/>
          </a:p>
        </p:txBody>
      </p:sp>
      <p:sp>
        <p:nvSpPr>
          <p:cNvPr id="56" name="CustomShape 9"/>
          <p:cNvSpPr/>
          <p:nvPr/>
        </p:nvSpPr>
        <p:spPr>
          <a:xfrm>
            <a:off x="15239880" y="6566040"/>
            <a:ext cx="5562360" cy="3382200"/>
          </a:xfrm>
          <a:prstGeom prst="rect">
            <a:avLst/>
          </a:prstGeom>
          <a:noFill/>
          <a:ln>
            <a:noFill/>
          </a:ln>
        </p:spPr>
        <p:txBody>
          <a:bodyPr lIns="90000" rIns="90000" tIns="45000" bIns="45000"/>
          <a:p>
            <a:pPr>
              <a:lnSpc>
                <a:spcPct val="100000"/>
              </a:lnSpc>
            </a:pPr>
            <a:r>
              <a:rPr lang="en-US" sz="2400">
                <a:solidFill>
                  <a:srgbClr val="000000"/>
                </a:solidFill>
                <a:latin typeface="Times New Roman"/>
              </a:rPr>
              <a:t>Opportunity</a:t>
            </a:r>
            <a:r>
              <a:rPr lang="en-US" sz="2400">
                <a:solidFill>
                  <a:srgbClr val="808080"/>
                </a:solidFill>
                <a:latin typeface="Times New Roman"/>
              </a:rPr>
              <a:t> quantifies the </a:t>
            </a:r>
            <a:r>
              <a:rPr lang="en-US" sz="2400">
                <a:solidFill>
                  <a:srgbClr val="000000"/>
                </a:solidFill>
                <a:latin typeface="Times New Roman"/>
              </a:rPr>
              <a:t>scoring potential</a:t>
            </a:r>
            <a:r>
              <a:rPr lang="en-US" sz="2400">
                <a:solidFill>
                  <a:srgbClr val="808080"/>
                </a:solidFill>
                <a:latin typeface="Times New Roman"/>
              </a:rPr>
              <a:t> of the an offensive state. At any given time in a possession, we have both:</a:t>
            </a:r>
            <a:endParaRPr/>
          </a:p>
          <a:p>
            <a:pPr>
              <a:lnSpc>
                <a:spcPct val="100000"/>
              </a:lnSpc>
              <a:buFont typeface="Arial"/>
              <a:buChar char="•"/>
            </a:pPr>
            <a:r>
              <a:rPr lang="en-US" sz="2400">
                <a:solidFill>
                  <a:srgbClr val="808080"/>
                </a:solidFill>
                <a:latin typeface="Times New Roman"/>
              </a:rPr>
              <a:t>Immediate opportunity, if a good shot is available now.</a:t>
            </a:r>
            <a:endParaRPr/>
          </a:p>
          <a:p>
            <a:pPr>
              <a:lnSpc>
                <a:spcPct val="100000"/>
              </a:lnSpc>
              <a:buFont typeface="Arial"/>
              <a:buChar char="•"/>
            </a:pPr>
            <a:r>
              <a:rPr lang="en-US" sz="2400">
                <a:solidFill>
                  <a:srgbClr val="808080"/>
                </a:solidFill>
                <a:latin typeface="Times New Roman"/>
              </a:rPr>
              <a:t>Long-run opportunity, if a good shot (open corner 3, layup, etc.) is likely down the road.</a:t>
            </a:r>
            <a:endParaRPr/>
          </a:p>
          <a:p>
            <a:pPr>
              <a:lnSpc>
                <a:spcPct val="100000"/>
              </a:lnSpc>
            </a:pPr>
            <a:endParaRPr/>
          </a:p>
        </p:txBody>
      </p:sp>
      <p:sp>
        <p:nvSpPr>
          <p:cNvPr id="57" name="CustomShape 10"/>
          <p:cNvSpPr/>
          <p:nvPr/>
        </p:nvSpPr>
        <p:spPr>
          <a:xfrm>
            <a:off x="2006640" y="15316200"/>
            <a:ext cx="1795752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Figure 1: Entropy is calculated using the probability distribution of future ball movements given the current state of the possession, represented by the ballcarrier and his position on the court. </a:t>
            </a:r>
            <a:endParaRPr/>
          </a:p>
        </p:txBody>
      </p:sp>
      <p:pic>
        <p:nvPicPr>
          <p:cNvPr id="58" name="Picture 5" descr=""/>
          <p:cNvPicPr/>
          <p:nvPr/>
        </p:nvPicPr>
        <p:blipFill>
          <a:blip r:embed="rId5"/>
          <a:stretch>
            <a:fillRect/>
          </a:stretch>
        </p:blipFill>
        <p:spPr>
          <a:xfrm>
            <a:off x="5105520" y="16474680"/>
            <a:ext cx="15052320" cy="5699160"/>
          </a:xfrm>
          <a:prstGeom prst="rect">
            <a:avLst/>
          </a:prstGeom>
          <a:ln>
            <a:noFill/>
          </a:ln>
        </p:spPr>
      </p:pic>
      <p:sp>
        <p:nvSpPr>
          <p:cNvPr id="59" name="CustomShape 11"/>
          <p:cNvSpPr/>
          <p:nvPr/>
        </p:nvSpPr>
        <p:spPr>
          <a:xfrm>
            <a:off x="7848720" y="16618680"/>
            <a:ext cx="4723920" cy="821880"/>
          </a:xfrm>
          <a:prstGeom prst="rect">
            <a:avLst/>
          </a:prstGeom>
          <a:noFill/>
          <a:ln>
            <a:noFill/>
          </a:ln>
        </p:spPr>
        <p:txBody>
          <a:bodyPr lIns="90000" rIns="90000" tIns="45000" bIns="45000"/>
          <a:p>
            <a:pPr algn="r">
              <a:lnSpc>
                <a:spcPct val="100000"/>
              </a:lnSpc>
            </a:pPr>
            <a:r>
              <a:rPr lang="en-US" sz="2400">
                <a:solidFill>
                  <a:srgbClr val="000000"/>
                </a:solidFill>
                <a:latin typeface="Times New Roman"/>
              </a:rPr>
              <a:t>Immediate Opportunity vs. Entropy, by offensive state</a:t>
            </a:r>
            <a:endParaRPr/>
          </a:p>
        </p:txBody>
      </p:sp>
      <p:sp>
        <p:nvSpPr>
          <p:cNvPr id="60" name="CustomShape 12"/>
          <p:cNvSpPr/>
          <p:nvPr/>
        </p:nvSpPr>
        <p:spPr>
          <a:xfrm>
            <a:off x="15163920" y="16154280"/>
            <a:ext cx="5562360" cy="821880"/>
          </a:xfrm>
          <a:prstGeom prst="rect">
            <a:avLst/>
          </a:prstGeom>
          <a:noFill/>
          <a:ln>
            <a:noFill/>
          </a:ln>
        </p:spPr>
        <p:txBody>
          <a:bodyPr lIns="90000" rIns="90000" tIns="45000" bIns="45000"/>
          <a:p>
            <a:pPr algn="r">
              <a:lnSpc>
                <a:spcPct val="100000"/>
              </a:lnSpc>
            </a:pPr>
            <a:r>
              <a:rPr lang="en-US" sz="2400">
                <a:solidFill>
                  <a:srgbClr val="000000"/>
                </a:solidFill>
                <a:latin typeface="Times New Roman"/>
              </a:rPr>
              <a:t>Immediate Opportunity vs. Entropy, averaged by team</a:t>
            </a:r>
            <a:endParaRPr/>
          </a:p>
        </p:txBody>
      </p:sp>
      <p:sp>
        <p:nvSpPr>
          <p:cNvPr id="61" name="CustomShape 13"/>
          <p:cNvSpPr/>
          <p:nvPr/>
        </p:nvSpPr>
        <p:spPr>
          <a:xfrm>
            <a:off x="1219320" y="16154280"/>
            <a:ext cx="3885840" cy="6642000"/>
          </a:xfrm>
          <a:prstGeom prst="rect">
            <a:avLst/>
          </a:prstGeom>
          <a:noFill/>
          <a:ln>
            <a:noFill/>
          </a:ln>
        </p:spPr>
        <p:txBody>
          <a:bodyPr lIns="90000" rIns="90000" tIns="45000" bIns="45000"/>
          <a:p>
            <a:pPr algn="ctr">
              <a:lnSpc>
                <a:spcPct val="100000"/>
              </a:lnSpc>
            </a:pPr>
            <a:r>
              <a:rPr lang="en-US" sz="3600">
                <a:solidFill>
                  <a:srgbClr val="000000"/>
                </a:solidFill>
                <a:latin typeface="Times New Roman"/>
              </a:rPr>
              <a:t>Teams trade off entropy and immediate opportunity…</a:t>
            </a:r>
            <a:endParaRPr/>
          </a:p>
          <a:p>
            <a:pPr>
              <a:lnSpc>
                <a:spcPct val="100000"/>
              </a:lnSpc>
            </a:pPr>
            <a:r>
              <a:rPr lang="en-US" sz="2200">
                <a:solidFill>
                  <a:srgbClr val="808080"/>
                </a:solidFill>
                <a:latin typeface="Times New Roman"/>
              </a:rPr>
              <a:t>We see a negative correlation between entropy and immediate opportunity (both within and between offensive states). That’s because high opportunity states are represent good shots, which are predictable. Despite this, the best offenses on average have high entropy </a:t>
            </a:r>
            <a:r>
              <a:rPr i="1" lang="en-US" sz="2200">
                <a:solidFill>
                  <a:srgbClr val="808080"/>
                </a:solidFill>
                <a:latin typeface="Times New Roman"/>
              </a:rPr>
              <a:t>and</a:t>
            </a:r>
            <a:r>
              <a:rPr lang="en-US" sz="2200">
                <a:solidFill>
                  <a:srgbClr val="808080"/>
                </a:solidFill>
                <a:latin typeface="Times New Roman"/>
              </a:rPr>
              <a:t> high opportunity (</a:t>
            </a:r>
            <a:r>
              <a:rPr lang="en-US" sz="2200">
                <a:solidFill>
                  <a:srgbClr val="000000"/>
                </a:solidFill>
                <a:latin typeface="Times New Roman"/>
              </a:rPr>
              <a:t>Figure 2</a:t>
            </a:r>
            <a:r>
              <a:rPr lang="en-US" sz="2200">
                <a:solidFill>
                  <a:srgbClr val="808080"/>
                </a:solidFill>
                <a:latin typeface="Times New Roman"/>
              </a:rPr>
              <a:t>). These offenses are unpredictable, and constantly a threat to score throughout the possession.</a:t>
            </a:r>
            <a:endParaRPr/>
          </a:p>
        </p:txBody>
      </p:sp>
      <p:sp>
        <p:nvSpPr>
          <p:cNvPr id="62" name="CustomShape 14"/>
          <p:cNvSpPr/>
          <p:nvPr/>
        </p:nvSpPr>
        <p:spPr>
          <a:xfrm>
            <a:off x="7848720" y="22109760"/>
            <a:ext cx="1447776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Figure 2: opportunity vs. entropy plots for player/state combinations (left) and teams (right). </a:t>
            </a:r>
            <a:endParaRPr/>
          </a:p>
        </p:txBody>
      </p:sp>
      <p:pic>
        <p:nvPicPr>
          <p:cNvPr id="63" name="Picture 6" descr=""/>
          <p:cNvPicPr/>
          <p:nvPr/>
        </p:nvPicPr>
        <p:blipFill>
          <a:blip r:embed="rId6"/>
          <a:stretch>
            <a:fillRect/>
          </a:stretch>
        </p:blipFill>
        <p:spPr>
          <a:xfrm>
            <a:off x="1295280" y="23097960"/>
            <a:ext cx="15239520" cy="5713200"/>
          </a:xfrm>
          <a:prstGeom prst="rect">
            <a:avLst/>
          </a:prstGeom>
          <a:ln>
            <a:noFill/>
          </a:ln>
        </p:spPr>
      </p:pic>
      <p:sp>
        <p:nvSpPr>
          <p:cNvPr id="64" name="CustomShape 15"/>
          <p:cNvSpPr/>
          <p:nvPr/>
        </p:nvSpPr>
        <p:spPr>
          <a:xfrm>
            <a:off x="16535520" y="22791600"/>
            <a:ext cx="4190760" cy="5758200"/>
          </a:xfrm>
          <a:prstGeom prst="rect">
            <a:avLst/>
          </a:prstGeom>
          <a:noFill/>
          <a:ln>
            <a:noFill/>
          </a:ln>
        </p:spPr>
        <p:txBody>
          <a:bodyPr lIns="90000" rIns="90000" tIns="45000" bIns="45000"/>
          <a:p>
            <a:pPr algn="ctr">
              <a:lnSpc>
                <a:spcPct val="100000"/>
              </a:lnSpc>
            </a:pPr>
            <a:r>
              <a:rPr lang="en-US" sz="3600">
                <a:solidFill>
                  <a:srgbClr val="000000"/>
                </a:solidFill>
                <a:latin typeface="Times New Roman"/>
              </a:rPr>
              <a:t>…</a:t>
            </a:r>
            <a:r>
              <a:rPr lang="en-US" sz="3600">
                <a:solidFill>
                  <a:srgbClr val="000000"/>
                </a:solidFill>
                <a:latin typeface="Times New Roman"/>
              </a:rPr>
              <a:t>but entropy leads to open shots later in the possession</a:t>
            </a:r>
            <a:endParaRPr/>
          </a:p>
          <a:p>
            <a:pPr>
              <a:lnSpc>
                <a:spcPct val="100000"/>
              </a:lnSpc>
            </a:pPr>
            <a:r>
              <a:rPr lang="en-US" sz="2200">
                <a:solidFill>
                  <a:srgbClr val="808080"/>
                </a:solidFill>
                <a:latin typeface="Times New Roman"/>
              </a:rPr>
              <a:t>Entropy correlates strongly with future opportunities such as the probability of an uncontested look at the basket from a viable scoring region (pictured in </a:t>
            </a:r>
            <a:r>
              <a:rPr lang="en-US" sz="2200">
                <a:solidFill>
                  <a:srgbClr val="000000"/>
                </a:solidFill>
                <a:latin typeface="Times New Roman"/>
              </a:rPr>
              <a:t>Figure 3</a:t>
            </a:r>
            <a:r>
              <a:rPr lang="en-US" sz="2200">
                <a:solidFill>
                  <a:srgbClr val="808080"/>
                </a:solidFill>
                <a:latin typeface="Times New Roman"/>
              </a:rPr>
              <a:t>). High entropy states stretch the defense, increasing the possibility that a player eventually receives the ball with an uncontested shot attempt. We observe this pattern both within and between states, and averaged by team.</a:t>
            </a:r>
            <a:endParaRPr/>
          </a:p>
        </p:txBody>
      </p:sp>
      <p:sp>
        <p:nvSpPr>
          <p:cNvPr id="65" name="CustomShape 16"/>
          <p:cNvSpPr/>
          <p:nvPr/>
        </p:nvSpPr>
        <p:spPr>
          <a:xfrm>
            <a:off x="1645920" y="28739160"/>
            <a:ext cx="14660280" cy="364680"/>
          </a:xfrm>
          <a:prstGeom prst="rect">
            <a:avLst/>
          </a:prstGeom>
          <a:noFill/>
          <a:ln>
            <a:noFill/>
          </a:ln>
        </p:spPr>
        <p:txBody>
          <a:bodyPr lIns="90000" rIns="90000" tIns="45000" bIns="45000"/>
          <a:p>
            <a:pPr>
              <a:lnSpc>
                <a:spcPct val="100000"/>
              </a:lnSpc>
            </a:pPr>
            <a:r>
              <a:rPr lang="en-US">
                <a:solidFill>
                  <a:srgbClr val="000000"/>
                </a:solidFill>
                <a:latin typeface="Times New Roman"/>
              </a:rPr>
              <a:t>Figure 3: future opportunity (probability of an open look from a viable scoring region) vs. entropy, both for player/state combinations (left) and teams (right).</a:t>
            </a:r>
            <a:endParaRPr/>
          </a:p>
        </p:txBody>
      </p:sp>
      <p:sp>
        <p:nvSpPr>
          <p:cNvPr id="66" name="CustomShape 17"/>
          <p:cNvSpPr/>
          <p:nvPr/>
        </p:nvSpPr>
        <p:spPr>
          <a:xfrm>
            <a:off x="2458440" y="23400720"/>
            <a:ext cx="4551840" cy="821880"/>
          </a:xfrm>
          <a:prstGeom prst="rect">
            <a:avLst/>
          </a:prstGeom>
          <a:noFill/>
          <a:ln>
            <a:noFill/>
          </a:ln>
        </p:spPr>
        <p:txBody>
          <a:bodyPr lIns="90000" rIns="90000" tIns="45000" bIns="45000"/>
          <a:p>
            <a:pPr>
              <a:lnSpc>
                <a:spcPct val="100000"/>
              </a:lnSpc>
            </a:pPr>
            <a:r>
              <a:rPr lang="en-US" sz="2400">
                <a:solidFill>
                  <a:srgbClr val="000000"/>
                </a:solidFill>
                <a:latin typeface="Times New Roman"/>
              </a:rPr>
              <a:t>Future Opportunity vs. Entropy, by offensive state</a:t>
            </a:r>
            <a:endParaRPr/>
          </a:p>
        </p:txBody>
      </p:sp>
      <p:sp>
        <p:nvSpPr>
          <p:cNvPr id="67" name="CustomShape 18"/>
          <p:cNvSpPr/>
          <p:nvPr/>
        </p:nvSpPr>
        <p:spPr>
          <a:xfrm>
            <a:off x="11658600" y="26212680"/>
            <a:ext cx="4374720" cy="821880"/>
          </a:xfrm>
          <a:prstGeom prst="rect">
            <a:avLst/>
          </a:prstGeom>
          <a:noFill/>
          <a:ln>
            <a:noFill/>
          </a:ln>
        </p:spPr>
        <p:txBody>
          <a:bodyPr lIns="90000" rIns="90000" tIns="45000" bIns="45000"/>
          <a:p>
            <a:pPr algn="r">
              <a:lnSpc>
                <a:spcPct val="100000"/>
              </a:lnSpc>
            </a:pPr>
            <a:r>
              <a:rPr lang="en-US" sz="2400">
                <a:solidFill>
                  <a:srgbClr val="000000"/>
                </a:solidFill>
                <a:latin typeface="Times New Roman"/>
              </a:rPr>
              <a:t>Future Opportunity vs. Entropy, averaged by team</a:t>
            </a:r>
            <a:endParaRPr/>
          </a:p>
        </p:txBody>
      </p:sp>
      <p:pic>
        <p:nvPicPr>
          <p:cNvPr id="68" name="Picture 7" descr=""/>
          <p:cNvPicPr/>
          <p:nvPr/>
        </p:nvPicPr>
        <p:blipFill>
          <a:blip r:embed="rId7"/>
          <a:stretch>
            <a:fillRect/>
          </a:stretch>
        </p:blipFill>
        <p:spPr>
          <a:xfrm>
            <a:off x="13487400" y="29549160"/>
            <a:ext cx="1875960" cy="1875960"/>
          </a:xfrm>
          <a:prstGeom prst="rect">
            <a:avLst/>
          </a:prstGeom>
          <a:ln>
            <a:noFill/>
          </a:ln>
        </p:spPr>
      </p:pic>
      <p:pic>
        <p:nvPicPr>
          <p:cNvPr id="69" name="Picture 8" descr=""/>
          <p:cNvPicPr/>
          <p:nvPr/>
        </p:nvPicPr>
        <p:blipFill>
          <a:blip r:embed="rId8"/>
          <a:stretch>
            <a:fillRect/>
          </a:stretch>
        </p:blipFill>
        <p:spPr>
          <a:xfrm>
            <a:off x="16220520" y="29453760"/>
            <a:ext cx="1904760" cy="1904760"/>
          </a:xfrm>
          <a:prstGeom prst="rect">
            <a:avLst/>
          </a:prstGeom>
          <a:ln>
            <a:noFill/>
          </a:ln>
        </p:spPr>
      </p:pic>
      <p:pic>
        <p:nvPicPr>
          <p:cNvPr id="70" name="Picture 31" descr=""/>
          <p:cNvPicPr/>
          <p:nvPr/>
        </p:nvPicPr>
        <p:blipFill>
          <a:blip r:embed="rId9"/>
          <a:stretch>
            <a:fillRect/>
          </a:stretch>
        </p:blipFill>
        <p:spPr>
          <a:xfrm>
            <a:off x="18973800" y="29453760"/>
            <a:ext cx="1571400" cy="19483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