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258" r:id="rId2"/>
    <p:sldId id="403" r:id="rId3"/>
    <p:sldId id="406" r:id="rId4"/>
    <p:sldId id="407" r:id="rId5"/>
    <p:sldId id="387" r:id="rId6"/>
    <p:sldId id="388" r:id="rId7"/>
    <p:sldId id="389" r:id="rId8"/>
    <p:sldId id="390" r:id="rId9"/>
    <p:sldId id="391" r:id="rId10"/>
    <p:sldId id="392" r:id="rId11"/>
    <p:sldId id="393" r:id="rId12"/>
    <p:sldId id="394" r:id="rId13"/>
    <p:sldId id="405" r:id="rId14"/>
    <p:sldId id="395" r:id="rId15"/>
    <p:sldId id="399" r:id="rId16"/>
    <p:sldId id="400" r:id="rId17"/>
    <p:sldId id="401" r:id="rId18"/>
    <p:sldId id="402" r:id="rId19"/>
    <p:sldId id="404" r:id="rId20"/>
    <p:sldId id="408" r:id="rId2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rko Mazzoleni" initials="MM" lastIdx="1" clrIdx="0">
    <p:extLst>
      <p:ext uri="{19B8F6BF-5375-455C-9EA6-DF929625EA0E}">
        <p15:presenceInfo xmlns:p15="http://schemas.microsoft.com/office/powerpoint/2012/main" userId="e860c1fc3f9bd77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0000FF"/>
    <a:srgbClr val="31C7CF"/>
    <a:srgbClr val="33CCCC"/>
    <a:srgbClr val="808080"/>
    <a:srgbClr val="336699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Stile chiaro 1 - Color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Stile chiaro 1 - Color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95273" autoAdjust="0"/>
  </p:normalViewPr>
  <p:slideViewPr>
    <p:cSldViewPr>
      <p:cViewPr varScale="1">
        <p:scale>
          <a:sx n="81" d="100"/>
          <a:sy n="81" d="100"/>
        </p:scale>
        <p:origin x="854" y="1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73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98A42-2B4A-4CAA-8DA7-6778F5CC34C6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46A9E-1E8B-4421-9904-0ED7EA65585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11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46A9E-1E8B-4421-9904-0ED7EA6558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054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46A9E-1E8B-4421-9904-0ED7EA65585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4766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46A9E-1E8B-4421-9904-0ED7EA65585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038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46A9E-1E8B-4421-9904-0ED7EA65585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0441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46A9E-1E8B-4421-9904-0ED7EA65585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490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46A9E-1E8B-4421-9904-0ED7EA65585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1791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46A9E-1E8B-4421-9904-0ED7EA65585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708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46A9E-1E8B-4421-9904-0ED7EA65585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1600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46A9E-1E8B-4421-9904-0ED7EA65585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389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46A9E-1E8B-4421-9904-0ED7EA65585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1860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46A9E-1E8B-4421-9904-0ED7EA65585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216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46A9E-1E8B-4421-9904-0ED7EA65585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2703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46A9E-1E8B-4421-9904-0ED7EA65585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855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46A9E-1E8B-4421-9904-0ED7EA65585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197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46A9E-1E8B-4421-9904-0ED7EA65585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754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46A9E-1E8B-4421-9904-0ED7EA65585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103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46A9E-1E8B-4421-9904-0ED7EA65585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215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46A9E-1E8B-4421-9904-0ED7EA65585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360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46A9E-1E8B-4421-9904-0ED7EA65585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110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46A9E-1E8B-4421-9904-0ED7EA65585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266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4"/>
          <p:cNvSpPr>
            <a:spLocks noGrp="1"/>
          </p:cNvSpPr>
          <p:nvPr>
            <p:ph type="title"/>
          </p:nvPr>
        </p:nvSpPr>
        <p:spPr>
          <a:xfrm>
            <a:off x="0" y="0"/>
            <a:ext cx="9048328" cy="792000"/>
          </a:xfrm>
          <a:prstGeom prst="rect">
            <a:avLst/>
          </a:prstGeom>
        </p:spPr>
        <p:txBody>
          <a:bodyPr lIns="180000" anchor="ctr"/>
          <a:lstStyle>
            <a:lvl1pPr algn="l">
              <a:defRPr sz="3200" b="1"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noProof="0" dirty="0"/>
              <a:t>Fare </a:t>
            </a:r>
            <a:r>
              <a:rPr lang="en-US" noProof="0" dirty="0" err="1"/>
              <a:t>clic</a:t>
            </a:r>
            <a:r>
              <a:rPr lang="en-US" noProof="0" dirty="0"/>
              <a:t> per </a:t>
            </a:r>
            <a:r>
              <a:rPr lang="en-US" noProof="0" dirty="0" err="1"/>
              <a:t>modificare</a:t>
            </a:r>
            <a:r>
              <a:rPr lang="en-US" noProof="0" dirty="0"/>
              <a:t> lo stile del </a:t>
            </a:r>
            <a:r>
              <a:rPr lang="en-US" noProof="0" dirty="0" err="1"/>
              <a:t>titolo</a:t>
            </a:r>
            <a:endParaRPr lang="en-US" noProof="0" dirty="0"/>
          </a:p>
        </p:txBody>
      </p:sp>
      <p:sp>
        <p:nvSpPr>
          <p:cNvPr id="4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091773" y="6498000"/>
            <a:ext cx="2100233" cy="360000"/>
          </a:xfrm>
          <a:prstGeom prst="rect">
            <a:avLst/>
          </a:prstGeom>
        </p:spPr>
        <p:txBody>
          <a:bodyPr anchor="ctr"/>
          <a:lstStyle>
            <a:lvl1pPr algn="r"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fld id="{3046341B-8326-4DA9-AFA1-B73C5839FD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435789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contenu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4"/>
          <p:cNvSpPr>
            <a:spLocks noGrp="1"/>
          </p:cNvSpPr>
          <p:nvPr>
            <p:ph type="title"/>
          </p:nvPr>
        </p:nvSpPr>
        <p:spPr>
          <a:xfrm>
            <a:off x="0" y="0"/>
            <a:ext cx="8904312" cy="792000"/>
          </a:xfrm>
          <a:prstGeom prst="rect">
            <a:avLst/>
          </a:prstGeom>
        </p:spPr>
        <p:txBody>
          <a:bodyPr lIns="180000" anchor="ctr"/>
          <a:lstStyle>
            <a:lvl1pPr algn="l">
              <a:defRPr sz="3200" b="1"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noProof="0" dirty="0"/>
              <a:t>Fare </a:t>
            </a:r>
            <a:r>
              <a:rPr lang="en-US" noProof="0" dirty="0" err="1"/>
              <a:t>clic</a:t>
            </a:r>
            <a:r>
              <a:rPr lang="en-US" noProof="0" dirty="0"/>
              <a:t> per </a:t>
            </a:r>
            <a:r>
              <a:rPr lang="en-US" noProof="0" dirty="0" err="1"/>
              <a:t>modificare</a:t>
            </a:r>
            <a:r>
              <a:rPr lang="en-US" noProof="0" dirty="0"/>
              <a:t> lo stile del </a:t>
            </a:r>
            <a:r>
              <a:rPr lang="en-US" noProof="0" dirty="0" err="1"/>
              <a:t>titolo</a:t>
            </a:r>
            <a:endParaRPr lang="en-US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091773" y="6498000"/>
            <a:ext cx="2100233" cy="360000"/>
          </a:xfrm>
          <a:prstGeom prst="rect">
            <a:avLst/>
          </a:prstGeom>
        </p:spPr>
        <p:txBody>
          <a:bodyPr anchor="ctr"/>
          <a:lstStyle>
            <a:lvl1pPr algn="r"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fld id="{3046341B-8326-4DA9-AFA1-B73C5839FD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38006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431371" y="1412783"/>
            <a:ext cx="11521280" cy="187220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accent6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noProof="0" dirty="0"/>
              <a:t>Fare </a:t>
            </a:r>
            <a:r>
              <a:rPr lang="en-US" noProof="0" dirty="0" err="1"/>
              <a:t>clic</a:t>
            </a:r>
            <a:r>
              <a:rPr lang="en-US" noProof="0" dirty="0"/>
              <a:t> per </a:t>
            </a:r>
            <a:r>
              <a:rPr lang="en-US" noProof="0" dirty="0" err="1"/>
              <a:t>modificare</a:t>
            </a:r>
            <a:r>
              <a:rPr lang="en-US" noProof="0" dirty="0"/>
              <a:t> lo stile del </a:t>
            </a:r>
            <a:r>
              <a:rPr lang="en-US" noProof="0" dirty="0" err="1"/>
              <a:t>titolo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7329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49"/>
          <a:stretch/>
        </p:blipFill>
        <p:spPr bwMode="auto">
          <a:xfrm>
            <a:off x="0" y="0"/>
            <a:ext cx="10632504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" t="97459" r="616" b="874"/>
          <a:stretch/>
        </p:blipFill>
        <p:spPr bwMode="auto">
          <a:xfrm>
            <a:off x="0" y="6498381"/>
            <a:ext cx="12192000" cy="359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Gruppo 1"/>
          <p:cNvGrpSpPr/>
          <p:nvPr userDrawn="1"/>
        </p:nvGrpSpPr>
        <p:grpSpPr>
          <a:xfrm>
            <a:off x="5616624" y="0"/>
            <a:ext cx="6600056" cy="1052736"/>
            <a:chOff x="5591944" y="0"/>
            <a:chExt cx="6600056" cy="1052736"/>
          </a:xfrm>
        </p:grpSpPr>
        <p:pic>
          <p:nvPicPr>
            <p:cNvPr id="13" name="Picture 2"/>
            <p:cNvPicPr>
              <a:picLocks noChangeArrowheads="1"/>
            </p:cNvPicPr>
            <p:nvPr userDrawn="1"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316" r="17376" b="85195"/>
            <a:stretch/>
          </p:blipFill>
          <p:spPr bwMode="auto">
            <a:xfrm>
              <a:off x="7176120" y="0"/>
              <a:ext cx="5015880" cy="10527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2"/>
            <p:cNvPicPr>
              <a:picLocks noChangeArrowheads="1"/>
            </p:cNvPicPr>
            <p:nvPr userDrawn="1"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348" b="85195"/>
            <a:stretch/>
          </p:blipFill>
          <p:spPr bwMode="auto">
            <a:xfrm>
              <a:off x="5591944" y="0"/>
              <a:ext cx="3384376" cy="10527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Segnaposto numero diapositiva 5"/>
          <p:cNvSpPr txBox="1">
            <a:spLocks/>
          </p:cNvSpPr>
          <p:nvPr/>
        </p:nvSpPr>
        <p:spPr>
          <a:xfrm>
            <a:off x="10871857" y="6498000"/>
            <a:ext cx="1320147" cy="360000"/>
          </a:xfrm>
          <a:prstGeom prst="rect">
            <a:avLst/>
          </a:prstGeom>
        </p:spPr>
        <p:txBody>
          <a:bodyPr anchor="ctr"/>
          <a:lstStyle>
            <a:defPPr>
              <a:defRPr lang="it-IT"/>
            </a:defPPr>
            <a:lvl1pPr marL="0" algn="r" defTabSz="914400" rtl="0" eaLnBrk="1" latinLnBrk="0" hangingPunct="1">
              <a:defRPr sz="2000" kern="120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2000" dirty="0"/>
          </a:p>
        </p:txBody>
      </p:sp>
      <p:sp>
        <p:nvSpPr>
          <p:cNvPr id="10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091773" y="6498000"/>
            <a:ext cx="2100233" cy="360000"/>
          </a:xfrm>
          <a:prstGeom prst="rect">
            <a:avLst/>
          </a:prstGeom>
        </p:spPr>
        <p:txBody>
          <a:bodyPr anchor="ctr"/>
          <a:lstStyle>
            <a:lvl1pPr algn="r"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fld id="{3046341B-8326-4DA9-AFA1-B73C5839FD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5961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ransition>
    <p:fade/>
  </p:transition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63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63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63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63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63">
          <a:solidFill>
            <a:schemeClr val="tx2"/>
          </a:solidFill>
          <a:latin typeface="Times New Roman" pitchFamily="18" charset="0"/>
        </a:defRPr>
      </a:lvl5pPr>
      <a:lvl6pPr marL="422020" algn="ctr" rtl="0" eaLnBrk="1" fontAlgn="base" hangingPunct="1">
        <a:spcBef>
          <a:spcPct val="0"/>
        </a:spcBef>
        <a:spcAft>
          <a:spcPct val="0"/>
        </a:spcAft>
        <a:defRPr sz="4063">
          <a:solidFill>
            <a:schemeClr val="tx2"/>
          </a:solidFill>
          <a:latin typeface="Times New Roman" pitchFamily="18" charset="0"/>
        </a:defRPr>
      </a:lvl6pPr>
      <a:lvl7pPr marL="844042" algn="ctr" rtl="0" eaLnBrk="1" fontAlgn="base" hangingPunct="1">
        <a:spcBef>
          <a:spcPct val="0"/>
        </a:spcBef>
        <a:spcAft>
          <a:spcPct val="0"/>
        </a:spcAft>
        <a:defRPr sz="4063">
          <a:solidFill>
            <a:schemeClr val="tx2"/>
          </a:solidFill>
          <a:latin typeface="Times New Roman" pitchFamily="18" charset="0"/>
        </a:defRPr>
      </a:lvl7pPr>
      <a:lvl8pPr marL="1266060" algn="ctr" rtl="0" eaLnBrk="1" fontAlgn="base" hangingPunct="1">
        <a:spcBef>
          <a:spcPct val="0"/>
        </a:spcBef>
        <a:spcAft>
          <a:spcPct val="0"/>
        </a:spcAft>
        <a:defRPr sz="4063">
          <a:solidFill>
            <a:schemeClr val="tx2"/>
          </a:solidFill>
          <a:latin typeface="Times New Roman" pitchFamily="18" charset="0"/>
        </a:defRPr>
      </a:lvl8pPr>
      <a:lvl9pPr marL="1688080" algn="ctr" rtl="0" eaLnBrk="1" fontAlgn="base" hangingPunct="1">
        <a:spcBef>
          <a:spcPct val="0"/>
        </a:spcBef>
        <a:spcAft>
          <a:spcPct val="0"/>
        </a:spcAft>
        <a:defRPr sz="4063">
          <a:solidFill>
            <a:schemeClr val="tx2"/>
          </a:solidFill>
          <a:latin typeface="Times New Roman" pitchFamily="18" charset="0"/>
        </a:defRPr>
      </a:lvl9pPr>
    </p:titleStyle>
    <p:bodyStyle>
      <a:lvl1pPr marL="316515" indent="-316515" algn="l" rtl="0" eaLnBrk="1" fontAlgn="base" hangingPunct="1">
        <a:spcBef>
          <a:spcPct val="20000"/>
        </a:spcBef>
        <a:spcAft>
          <a:spcPct val="0"/>
        </a:spcAft>
        <a:buChar char="•"/>
        <a:defRPr sz="2955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63763" algn="l" rtl="0" eaLnBrk="1" fontAlgn="base" hangingPunct="1">
        <a:spcBef>
          <a:spcPct val="20000"/>
        </a:spcBef>
        <a:spcAft>
          <a:spcPct val="0"/>
        </a:spcAft>
        <a:buChar char="–"/>
        <a:defRPr sz="2585">
          <a:solidFill>
            <a:schemeClr val="tx1"/>
          </a:solidFill>
          <a:latin typeface="+mn-lt"/>
        </a:defRPr>
      </a:lvl2pPr>
      <a:lvl3pPr marL="1055050" indent="-211011" algn="l" rtl="0" eaLnBrk="1" fontAlgn="base" hangingPunct="1">
        <a:spcBef>
          <a:spcPct val="20000"/>
        </a:spcBef>
        <a:spcAft>
          <a:spcPct val="0"/>
        </a:spcAft>
        <a:buChar char="•"/>
        <a:defRPr sz="2215">
          <a:solidFill>
            <a:schemeClr val="tx1"/>
          </a:solidFill>
          <a:latin typeface="+mn-lt"/>
        </a:defRPr>
      </a:lvl3pPr>
      <a:lvl4pPr marL="1477071" indent="-211011" algn="l" rtl="0" eaLnBrk="1" fontAlgn="base" hangingPunct="1">
        <a:spcBef>
          <a:spcPct val="20000"/>
        </a:spcBef>
        <a:spcAft>
          <a:spcPct val="0"/>
        </a:spcAft>
        <a:buChar char="–"/>
        <a:defRPr sz="1847">
          <a:solidFill>
            <a:schemeClr val="tx1"/>
          </a:solidFill>
          <a:latin typeface="+mn-lt"/>
        </a:defRPr>
      </a:lvl4pPr>
      <a:lvl5pPr marL="1899091" indent="-211011" algn="l" rtl="0" eaLnBrk="1" fontAlgn="base" hangingPunct="1">
        <a:spcBef>
          <a:spcPct val="20000"/>
        </a:spcBef>
        <a:spcAft>
          <a:spcPct val="0"/>
        </a:spcAft>
        <a:buChar char="»"/>
        <a:defRPr sz="1847">
          <a:solidFill>
            <a:schemeClr val="tx1"/>
          </a:solidFill>
          <a:latin typeface="+mn-lt"/>
        </a:defRPr>
      </a:lvl5pPr>
      <a:lvl6pPr marL="2321111" indent="-211011" algn="l" rtl="0" eaLnBrk="1" fontAlgn="base" hangingPunct="1">
        <a:spcBef>
          <a:spcPct val="20000"/>
        </a:spcBef>
        <a:spcAft>
          <a:spcPct val="0"/>
        </a:spcAft>
        <a:buChar char="»"/>
        <a:defRPr sz="1847">
          <a:solidFill>
            <a:schemeClr val="tx1"/>
          </a:solidFill>
          <a:latin typeface="+mn-lt"/>
        </a:defRPr>
      </a:lvl6pPr>
      <a:lvl7pPr marL="2743133" indent="-211011" algn="l" rtl="0" eaLnBrk="1" fontAlgn="base" hangingPunct="1">
        <a:spcBef>
          <a:spcPct val="20000"/>
        </a:spcBef>
        <a:spcAft>
          <a:spcPct val="0"/>
        </a:spcAft>
        <a:buChar char="»"/>
        <a:defRPr sz="1847">
          <a:solidFill>
            <a:schemeClr val="tx1"/>
          </a:solidFill>
          <a:latin typeface="+mn-lt"/>
        </a:defRPr>
      </a:lvl7pPr>
      <a:lvl8pPr marL="3165153" indent="-211011" algn="l" rtl="0" eaLnBrk="1" fontAlgn="base" hangingPunct="1">
        <a:spcBef>
          <a:spcPct val="20000"/>
        </a:spcBef>
        <a:spcAft>
          <a:spcPct val="0"/>
        </a:spcAft>
        <a:buChar char="»"/>
        <a:defRPr sz="1847">
          <a:solidFill>
            <a:schemeClr val="tx1"/>
          </a:solidFill>
          <a:latin typeface="+mn-lt"/>
        </a:defRPr>
      </a:lvl8pPr>
      <a:lvl9pPr marL="3587172" indent="-211011" algn="l" rtl="0" eaLnBrk="1" fontAlgn="base" hangingPunct="1">
        <a:spcBef>
          <a:spcPct val="20000"/>
        </a:spcBef>
        <a:spcAft>
          <a:spcPct val="0"/>
        </a:spcAft>
        <a:buChar char="»"/>
        <a:defRPr sz="1847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84404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1pPr>
      <a:lvl2pPr marL="422020" algn="l" defTabSz="84404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2pPr>
      <a:lvl3pPr marL="844042" algn="l" defTabSz="84404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3pPr>
      <a:lvl4pPr marL="1266060" algn="l" defTabSz="84404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4pPr>
      <a:lvl5pPr marL="1688080" algn="l" defTabSz="84404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5pPr>
      <a:lvl6pPr marL="2110102" algn="l" defTabSz="84404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6pPr>
      <a:lvl7pPr marL="2532122" algn="l" defTabSz="84404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7pPr>
      <a:lvl8pPr marL="2954141" algn="l" defTabSz="84404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8pPr>
      <a:lvl9pPr marL="3376162" algn="l" defTabSz="84404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emf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479376" y="1844824"/>
            <a:ext cx="11233248" cy="1351713"/>
          </a:xfrm>
        </p:spPr>
        <p:txBody>
          <a:bodyPr/>
          <a:lstStyle/>
          <a:p>
            <a:r>
              <a:rPr lang="en-US" sz="4400" dirty="0" smtClean="0"/>
              <a:t>Attitude estimation with Extended </a:t>
            </a:r>
            <a:r>
              <a:rPr lang="en-US" sz="4400" dirty="0" err="1" smtClean="0"/>
              <a:t>Kalman</a:t>
            </a:r>
            <a:r>
              <a:rPr lang="en-US" sz="4400" dirty="0" smtClean="0"/>
              <a:t> Filter</a:t>
            </a:r>
            <a:br>
              <a:rPr lang="en-US" sz="4400" dirty="0" smtClean="0"/>
            </a:br>
            <a:r>
              <a:rPr lang="en-US" sz="4400" dirty="0"/>
              <a:t/>
            </a:r>
            <a:br>
              <a:rPr lang="en-US" sz="4400" dirty="0"/>
            </a:br>
            <a:endParaRPr lang="en-US" sz="3200" b="0" dirty="0">
              <a:solidFill>
                <a:srgbClr val="00B050"/>
              </a:solidFill>
            </a:endParaRP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4539172"/>
            <a:ext cx="1872208" cy="1884689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7" y="4596545"/>
            <a:ext cx="1800200" cy="1750470"/>
          </a:xfrm>
          <a:prstGeom prst="rect">
            <a:avLst/>
          </a:prstGeom>
        </p:spPr>
      </p:pic>
      <p:sp>
        <p:nvSpPr>
          <p:cNvPr id="4" name="Rettangolo 3"/>
          <p:cNvSpPr/>
          <p:nvPr/>
        </p:nvSpPr>
        <p:spPr>
          <a:xfrm>
            <a:off x="1468868" y="3501008"/>
            <a:ext cx="92542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Mirko Mazzoleni - </a:t>
            </a:r>
            <a:r>
              <a:rPr lang="en-US" sz="2400" dirty="0" err="1" smtClean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corso</a:t>
            </a:r>
            <a:r>
              <a:rPr lang="en-US" sz="2400" dirty="0" smtClean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di </a:t>
            </a:r>
            <a:r>
              <a:rPr lang="en-US" sz="2400" dirty="0" err="1" smtClean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Identificazione</a:t>
            </a:r>
            <a:r>
              <a:rPr lang="en-US" sz="2400" dirty="0" smtClean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dei</a:t>
            </a:r>
            <a:r>
              <a:rPr lang="en-US" sz="24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modelli</a:t>
            </a:r>
            <a:r>
              <a:rPr lang="en-US" sz="24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 </a:t>
            </a:r>
            <a:r>
              <a:rPr lang="en-US" sz="24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analisi</a:t>
            </a:r>
            <a:r>
              <a:rPr lang="en-US" sz="24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dei</a:t>
            </a:r>
            <a:r>
              <a:rPr lang="en-US" sz="24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dati</a:t>
            </a:r>
            <a:endParaRPr lang="en-US" sz="2400" dirty="0">
              <a:solidFill>
                <a:srgbClr val="00206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15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0" y="1122429"/>
            <a:ext cx="8160569" cy="855958"/>
          </a:xfrm>
          <a:prstGeom prst="rect">
            <a:avLst/>
          </a:prstGeom>
        </p:spPr>
        <p:txBody>
          <a:bodyPr wrap="square" lIns="180000" tIns="180000" rIns="180000" bIns="180000" rtlCol="0">
            <a:spAutoFit/>
          </a:bodyPr>
          <a:lstStyle/>
          <a:p>
            <a:r>
              <a:rPr lang="en-US" sz="3200" b="1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Quaternions</a:t>
            </a:r>
            <a:endParaRPr lang="en-US" sz="3200" b="1" kern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ito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Introduction</a:t>
            </a:r>
            <a:endParaRPr lang="en-US" sz="360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46341B-8326-4DA9-AFA1-B73C5839FD47}" type="slidenum">
              <a:rPr lang="it-IT" smtClean="0"/>
              <a:t>10</a:t>
            </a:fld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ttangolo 6"/>
              <p:cNvSpPr/>
              <p:nvPr/>
            </p:nvSpPr>
            <p:spPr>
              <a:xfrm>
                <a:off x="218404" y="1945655"/>
                <a:ext cx="11206187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Non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minimal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representatio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(4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parameters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but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with no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singularities</a:t>
                </a:r>
                <a:endParaRPr lang="it-IT" sz="2400" dirty="0">
                  <a:solidFill>
                    <a:srgbClr val="23373B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Represent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 a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rotation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 of an angle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rgbClr val="23373B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  <a:sym typeface="Wingdings" panose="05000000000000000000" pitchFamily="2" charset="2"/>
                      </a:rPr>
                      <m:t>𝛼</m:t>
                    </m:r>
                  </m:oMath>
                </a14:m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around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 the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axis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sz="2400" b="0" i="1" smtClean="0">
                            <a:solidFill>
                              <a:srgbClr val="23373B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it-IT" sz="2400" b="0" i="1" smtClean="0">
                            <a:solidFill>
                              <a:srgbClr val="23373B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  <a:sym typeface="Wingdings" panose="05000000000000000000" pitchFamily="2" charset="2"/>
                          </a:rPr>
                          <m:t>𝑣</m:t>
                        </m:r>
                      </m:e>
                    </m:acc>
                  </m:oMath>
                </a14:m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it-IT" sz="2400" b="0" i="0" smtClean="0">
                        <a:solidFill>
                          <a:srgbClr val="23373B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  <a:sym typeface="Wingdings" panose="05000000000000000000" pitchFamily="2" charset="2"/>
                      </a:rPr>
                      <m:t>|</m:t>
                    </m:r>
                    <m:r>
                      <a:rPr lang="it-IT" sz="2400" b="0" i="0" smtClean="0">
                        <a:solidFill>
                          <a:srgbClr val="23373B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  <a:sym typeface="Wingdings" panose="05000000000000000000" pitchFamily="2" charset="2"/>
                      </a:rPr>
                      <m:t>|</m:t>
                    </m:r>
                    <m:acc>
                      <m:accPr>
                        <m:chr m:val="̂"/>
                        <m:ctrlPr>
                          <a:rPr lang="it-IT" sz="2400" i="1">
                            <a:solidFill>
                              <a:srgbClr val="23373B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it-IT" sz="2400" i="1">
                            <a:solidFill>
                              <a:srgbClr val="23373B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  <a:sym typeface="Wingdings" panose="05000000000000000000" pitchFamily="2" charset="2"/>
                          </a:rPr>
                          <m:t>𝑣</m:t>
                        </m:r>
                      </m:e>
                    </m:acc>
                    <m:r>
                      <a:rPr lang="it-IT" sz="2400" b="0" i="0" smtClean="0">
                        <a:solidFill>
                          <a:srgbClr val="23373B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  <a:sym typeface="Wingdings" panose="05000000000000000000" pitchFamily="2" charset="2"/>
                      </a:rPr>
                      <m:t>||</m:t>
                    </m:r>
                    <m:r>
                      <a:rPr lang="it-IT" sz="2400" b="0" i="1" smtClean="0">
                        <a:solidFill>
                          <a:srgbClr val="23373B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  <a:sym typeface="Wingdings" panose="05000000000000000000" pitchFamily="2" charset="2"/>
                      </a:rPr>
                      <m:t>=1</m:t>
                    </m:r>
                  </m:oMath>
                </a14:m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 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it-IT" sz="2400" dirty="0" smtClean="0">
                  <a:solidFill>
                    <a:srgbClr val="23373B"/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7" name="Rettango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404" y="1945655"/>
                <a:ext cx="11206187" cy="1754326"/>
              </a:xfrm>
              <a:prstGeom prst="rect">
                <a:avLst/>
              </a:prstGeom>
              <a:blipFill rotWithShape="0">
                <a:blip r:embed="rId3"/>
                <a:stretch>
                  <a:fillRect l="-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magin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904" y="3289181"/>
            <a:ext cx="5760640" cy="15644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ttangolo 13"/>
              <p:cNvSpPr/>
              <p:nvPr/>
            </p:nvSpPr>
            <p:spPr>
              <a:xfrm>
                <a:off x="231904" y="4910306"/>
                <a:ext cx="11206187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We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have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that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rgbClr val="23373B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𝑞</m:t>
                    </m:r>
                  </m:oMath>
                </a14:m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rgbClr val="23373B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it-IT" sz="2400" b="0" i="1" smtClean="0">
                        <a:solidFill>
                          <a:srgbClr val="23373B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  <a:sym typeface="Wingdings" panose="05000000000000000000" pitchFamily="2" charset="2"/>
                      </a:rPr>
                      <m:t>𝑞</m:t>
                    </m:r>
                  </m:oMath>
                </a14:m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represents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 the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same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rotation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. So the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representation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 of a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rotation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 must be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chosen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according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 to the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specific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application</a:t>
                </a:r>
                <a:endParaRPr lang="it-IT" sz="2400" dirty="0" smtClean="0">
                  <a:solidFill>
                    <a:srgbClr val="23373B"/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14" name="Rettango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04" y="4910306"/>
                <a:ext cx="11206187" cy="1200329"/>
              </a:xfrm>
              <a:prstGeom prst="rect">
                <a:avLst/>
              </a:prstGeom>
              <a:blipFill rotWithShape="0">
                <a:blip r:embed="rId5"/>
                <a:stretch>
                  <a:fillRect l="-707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sellaDiTesto 5"/>
          <p:cNvSpPr txBox="1"/>
          <p:nvPr/>
        </p:nvSpPr>
        <p:spPr>
          <a:xfrm>
            <a:off x="6663364" y="4151255"/>
            <a:ext cx="65" cy="30777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endParaRPr lang="en-US" sz="2000" kern="0" dirty="0" smtClean="0">
              <a:latin typeface="Garamond" panose="02020404030301010803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ttangolo 7"/>
              <p:cNvSpPr/>
              <p:nvPr/>
            </p:nvSpPr>
            <p:spPr>
              <a:xfrm>
                <a:off x="7551089" y="3868499"/>
                <a:ext cx="2706446" cy="4058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  <m:sup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8" name="Rettango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089" y="3868499"/>
                <a:ext cx="2706446" cy="405817"/>
              </a:xfrm>
              <a:prstGeom prst="rect">
                <a:avLst/>
              </a:prstGeom>
              <a:blipFill rotWithShape="0">
                <a:blip r:embed="rId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3746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0" y="1122429"/>
            <a:ext cx="10488488" cy="855958"/>
          </a:xfrm>
          <a:prstGeom prst="rect">
            <a:avLst/>
          </a:prstGeom>
        </p:spPr>
        <p:txBody>
          <a:bodyPr wrap="square" lIns="180000" tIns="180000" rIns="180000" bIns="180000" rtlCol="0">
            <a:spAutoFit/>
          </a:bodyPr>
          <a:lstStyle/>
          <a:p>
            <a:r>
              <a:rPr lang="en-US" sz="3200" b="1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Rotation matrix correspondin</a:t>
            </a:r>
            <a:r>
              <a:rPr lang="en-US" sz="3200" b="1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 to a quaternion</a:t>
            </a:r>
            <a:endParaRPr lang="en-US" sz="3200" b="1" kern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ito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Introduction</a:t>
            </a:r>
            <a:endParaRPr lang="en-US" sz="360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46341B-8326-4DA9-AFA1-B73C5839FD47}" type="slidenum">
              <a:rPr lang="it-IT" smtClean="0"/>
              <a:t>11</a:t>
            </a:fld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36" y="2308816"/>
            <a:ext cx="11435482" cy="208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7938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0" y="1122429"/>
            <a:ext cx="10488488" cy="855958"/>
          </a:xfrm>
          <a:prstGeom prst="rect">
            <a:avLst/>
          </a:prstGeom>
        </p:spPr>
        <p:txBody>
          <a:bodyPr wrap="square" lIns="180000" tIns="180000" rIns="180000" bIns="180000" rtlCol="0">
            <a:spAutoFit/>
          </a:bodyPr>
          <a:lstStyle/>
          <a:p>
            <a:r>
              <a:rPr lang="en-US" sz="3200" b="1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Time derivative of a quaternion</a:t>
            </a:r>
            <a:endParaRPr lang="en-US" sz="3200" b="1" kern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ito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Introduction</a:t>
            </a:r>
            <a:endParaRPr lang="en-US" sz="360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46341B-8326-4DA9-AFA1-B73C5839FD47}" type="slidenum">
              <a:rPr lang="it-IT" smtClean="0"/>
              <a:t>12</a:t>
            </a:fld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664" y="2132856"/>
            <a:ext cx="6264696" cy="1630437"/>
          </a:xfrm>
          <a:prstGeom prst="rect">
            <a:avLst/>
          </a:prstGeom>
        </p:spPr>
      </p:pic>
      <p:grpSp>
        <p:nvGrpSpPr>
          <p:cNvPr id="8" name="Gruppo 7"/>
          <p:cNvGrpSpPr/>
          <p:nvPr/>
        </p:nvGrpSpPr>
        <p:grpSpPr>
          <a:xfrm>
            <a:off x="3575720" y="5157192"/>
            <a:ext cx="4350618" cy="800100"/>
            <a:chOff x="767408" y="4725144"/>
            <a:chExt cx="4350618" cy="800100"/>
          </a:xfrm>
        </p:grpSpPr>
        <p:pic>
          <p:nvPicPr>
            <p:cNvPr id="6" name="Immagin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7408" y="4725144"/>
              <a:ext cx="1352550" cy="704850"/>
            </a:xfrm>
            <a:prstGeom prst="rect">
              <a:avLst/>
            </a:prstGeom>
          </p:spPr>
        </p:pic>
        <p:pic>
          <p:nvPicPr>
            <p:cNvPr id="7" name="Immagin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79576" y="4725144"/>
              <a:ext cx="2838450" cy="800100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ttangolo 10"/>
              <p:cNvSpPr/>
              <p:nvPr/>
            </p:nvSpPr>
            <p:spPr>
              <a:xfrm>
                <a:off x="218215" y="3941999"/>
                <a:ext cx="5829288" cy="8464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t-IT" sz="2400" b="1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Discretize the derivative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sz="2400" b="0" i="1" smtClean="0">
                            <a:solidFill>
                              <a:srgbClr val="23373B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it-IT" sz="2400" b="0" i="1" smtClean="0">
                            <a:solidFill>
                              <a:srgbClr val="23373B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  <a:sym typeface="Wingdings" panose="05000000000000000000" pitchFamily="2" charset="2"/>
                          </a:rPr>
                          <m:t>𝑞</m:t>
                        </m:r>
                      </m:e>
                    </m:acc>
                    <m:r>
                      <a:rPr lang="it-IT" sz="2400" b="0" i="1" smtClean="0">
                        <a:solidFill>
                          <a:srgbClr val="23373B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it-IT" sz="2400" b="0" i="1" smtClean="0">
                            <a:solidFill>
                              <a:srgbClr val="23373B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it-IT" sz="2400" b="0" i="1" smtClean="0">
                            <a:solidFill>
                              <a:srgbClr val="23373B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  <a:sym typeface="Wingdings" panose="05000000000000000000" pitchFamily="2" charset="2"/>
                          </a:rPr>
                          <m:t>𝑞</m:t>
                        </m:r>
                        <m:d>
                          <m:dPr>
                            <m:ctrlPr>
                              <a:rPr lang="it-IT" sz="2400" b="0" i="1" smtClean="0">
                                <a:solidFill>
                                  <a:srgbClr val="23373B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it-IT" sz="2400" b="0" i="1" smtClean="0">
                                <a:solidFill>
                                  <a:srgbClr val="23373B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  <a:sym typeface="Wingdings" panose="05000000000000000000" pitchFamily="2" charset="2"/>
                              </a:rPr>
                              <m:t>𝑘</m:t>
                            </m:r>
                            <m:r>
                              <a:rPr lang="it-IT" sz="2400" b="0" i="1" smtClean="0">
                                <a:solidFill>
                                  <a:srgbClr val="23373B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  <a:sym typeface="Wingdings" panose="05000000000000000000" pitchFamily="2" charset="2"/>
                              </a:rPr>
                              <m:t>+1</m:t>
                            </m:r>
                          </m:e>
                        </m:d>
                        <m:r>
                          <a:rPr lang="it-IT" sz="2400" b="0" i="1" smtClean="0">
                            <a:solidFill>
                              <a:srgbClr val="23373B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it-IT" sz="2400" b="0" i="1" smtClean="0">
                            <a:solidFill>
                              <a:srgbClr val="23373B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  <a:sym typeface="Wingdings" panose="05000000000000000000" pitchFamily="2" charset="2"/>
                          </a:rPr>
                          <m:t>𝑞</m:t>
                        </m:r>
                        <m:d>
                          <m:dPr>
                            <m:ctrlPr>
                              <a:rPr lang="it-IT" sz="2400" b="0" i="1" smtClean="0">
                                <a:solidFill>
                                  <a:srgbClr val="23373B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it-IT" sz="2400" b="0" i="1" smtClean="0">
                                <a:solidFill>
                                  <a:srgbClr val="23373B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  <a:sym typeface="Wingdings" panose="05000000000000000000" pitchFamily="2" charset="2"/>
                              </a:rPr>
                              <m:t>𝑘</m:t>
                            </m:r>
                          </m:e>
                        </m:d>
                      </m:num>
                      <m:den>
                        <m:r>
                          <a:rPr lang="it-IT" sz="2400" b="0" i="1" smtClean="0">
                            <a:solidFill>
                              <a:srgbClr val="23373B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  <a:sym typeface="Wingdings" panose="05000000000000000000" pitchFamily="2" charset="2"/>
                          </a:rPr>
                          <m:t>𝑇</m:t>
                        </m:r>
                      </m:den>
                    </m:f>
                    <m:r>
                      <a:rPr lang="it-IT" sz="2400" b="0" i="1" smtClean="0">
                        <a:solidFill>
                          <a:srgbClr val="23373B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  <a:sym typeface="Wingdings" panose="05000000000000000000" pitchFamily="2" charset="2"/>
                      </a:rPr>
                      <m:t>=⇒</m:t>
                    </m:r>
                  </m:oMath>
                </a14:m>
                <a:endParaRPr lang="it-IT" sz="2400" dirty="0">
                  <a:solidFill>
                    <a:srgbClr val="23373B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11" name="Rettango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215" y="3941999"/>
                <a:ext cx="5829288" cy="846450"/>
              </a:xfrm>
              <a:prstGeom prst="rect">
                <a:avLst/>
              </a:prstGeom>
              <a:blipFill rotWithShape="0">
                <a:blip r:embed="rId6"/>
                <a:stretch>
                  <a:fillRect l="-1674" b="-5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61897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Outline</a:t>
            </a:r>
            <a:endParaRPr lang="en-US" sz="360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46341B-8326-4DA9-AFA1-B73C5839FD47}" type="slidenum">
              <a:rPr lang="it-IT" smtClean="0"/>
              <a:t>13</a:t>
            </a:fld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63352" y="1700808"/>
            <a:ext cx="8758442" cy="4241500"/>
          </a:xfrm>
          <a:prstGeom prst="rect">
            <a:avLst/>
          </a:prstGeom>
        </p:spPr>
        <p:txBody>
          <a:bodyPr wrap="none" lIns="180000" tIns="180000" rIns="180000" bIns="18000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3600" kern="0" dirty="0" err="1" smtClean="0">
                <a:solidFill>
                  <a:srgbClr val="B2B2B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  <a:endParaRPr lang="it-IT" sz="3600" kern="0" dirty="0" smtClean="0">
              <a:solidFill>
                <a:srgbClr val="B2B2B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3600" kern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3600" kern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3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3600" b="1" kern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36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3600" kern="0" dirty="0" err="1">
                <a:solidFill>
                  <a:srgbClr val="B2B2B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Preprocessing</a:t>
            </a:r>
            <a:r>
              <a:rPr lang="it-IT" sz="3600" kern="0" dirty="0">
                <a:solidFill>
                  <a:srgbClr val="B2B2B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it-IT" sz="3600" kern="0" dirty="0" err="1">
                <a:solidFill>
                  <a:srgbClr val="B2B2B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implementation</a:t>
            </a:r>
            <a:r>
              <a:rPr lang="it-IT" sz="3600" kern="0" dirty="0">
                <a:solidFill>
                  <a:srgbClr val="B2B2B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of EKF</a:t>
            </a:r>
            <a:endParaRPr lang="en-US" sz="3600" kern="0" dirty="0">
              <a:solidFill>
                <a:srgbClr val="B2B2B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2214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0" y="1122429"/>
            <a:ext cx="10488488" cy="855958"/>
          </a:xfrm>
          <a:prstGeom prst="rect">
            <a:avLst/>
          </a:prstGeom>
        </p:spPr>
        <p:txBody>
          <a:bodyPr wrap="square" lIns="180000" tIns="180000" rIns="180000" bIns="180000" rtlCol="0">
            <a:spAutoFit/>
          </a:bodyPr>
          <a:lstStyle/>
          <a:p>
            <a:r>
              <a:rPr lang="en-US" sz="3200" b="1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Simple model</a:t>
            </a:r>
            <a:endParaRPr lang="en-US" sz="3200" b="1" kern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ito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Model</a:t>
            </a:r>
            <a:endParaRPr lang="en-US" sz="360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46341B-8326-4DA9-AFA1-B73C5839FD47}" type="slidenum">
              <a:rPr lang="it-IT" smtClean="0"/>
              <a:t>14</a:t>
            </a:fld>
            <a:endParaRPr lang="it-IT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576" y="2204864"/>
            <a:ext cx="7934325" cy="704850"/>
          </a:xfrm>
          <a:prstGeom prst="rect">
            <a:avLst/>
          </a:prstGeom>
        </p:spPr>
      </p:pic>
      <p:sp>
        <p:nvSpPr>
          <p:cNvPr id="3" name="Rettangolo 2"/>
          <p:cNvSpPr/>
          <p:nvPr/>
        </p:nvSpPr>
        <p:spPr>
          <a:xfrm>
            <a:off x="191345" y="3501008"/>
            <a:ext cx="117373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1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</a:t>
            </a:r>
            <a:r>
              <a:rPr lang="it-IT" sz="2400" b="1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unknown</a:t>
            </a:r>
            <a:r>
              <a:rPr lang="it-IT" sz="2400" b="1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sz="2400" b="1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states</a:t>
            </a:r>
            <a:r>
              <a:rPr lang="it-IT" sz="2400" b="1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are the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quaternion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components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want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to estimate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them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in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order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obtain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the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object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attitude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which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do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not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measure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(4-d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vector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solidFill>
                <a:srgbClr val="23373B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1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Input: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gyroscope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measurements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(3-d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vector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solidFill>
                <a:srgbClr val="23373B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1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Outputs</a:t>
            </a:r>
            <a:r>
              <a:rPr lang="it-IT" sz="2400" b="1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accelerometers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magnetometer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measurements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(6-d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vector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07927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0" y="1122429"/>
            <a:ext cx="10488488" cy="855958"/>
          </a:xfrm>
          <a:prstGeom prst="rect">
            <a:avLst/>
          </a:prstGeom>
        </p:spPr>
        <p:txBody>
          <a:bodyPr wrap="square" lIns="180000" tIns="180000" rIns="180000" bIns="180000" rtlCol="0">
            <a:spAutoFit/>
          </a:bodyPr>
          <a:lstStyle/>
          <a:p>
            <a:r>
              <a:rPr lang="en-US" sz="3200" b="1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Model state space equations</a:t>
            </a:r>
            <a:endParaRPr lang="en-US" sz="3200" b="1" kern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ito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Model</a:t>
            </a:r>
            <a:endParaRPr lang="en-US" sz="360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46341B-8326-4DA9-AFA1-B73C5839FD47}" type="slidenum">
              <a:rPr lang="it-IT" smtClean="0"/>
              <a:t>15</a:t>
            </a:fld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ttangolo 7"/>
              <p:cNvSpPr/>
              <p:nvPr/>
            </p:nvSpPr>
            <p:spPr>
              <a:xfrm>
                <a:off x="335360" y="3150215"/>
                <a:ext cx="4397614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2400" i="1" kern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400" i="1" ker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it-IT" sz="2400" i="1" ker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d>
                        <m:dPr>
                          <m:ctrlPr>
                            <a:rPr lang="it-IT" sz="24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i="1" ker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it-IT" sz="2400" i="1" ker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2400" i="1" ker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400" i="1" ker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it-IT" sz="2400" i="1" ker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it-IT" sz="24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i="1" ker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it-IT" sz="2400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400" i="1" ker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lang="it-IT" sz="2400" i="1" ker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it-IT" sz="2400" i="1" ker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400" i="1" ker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it-IT" sz="2400" i="1" ker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r>
                        <a:rPr lang="it-IT" sz="2400" i="1" ker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t-IT" sz="2400" i="1" ker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400" i="1" ker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t-IT" sz="2400" i="1" ker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d>
                        <m:dPr>
                          <m:ctrlPr>
                            <a:rPr lang="it-IT" sz="24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i="1" ker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Rettango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3150215"/>
                <a:ext cx="4397614" cy="50917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ttangolo 10"/>
              <p:cNvSpPr/>
              <p:nvPr/>
            </p:nvSpPr>
            <p:spPr>
              <a:xfrm>
                <a:off x="335360" y="3911032"/>
                <a:ext cx="4468146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2400" i="1" ker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400" i="1" ker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it-IT" sz="2400" i="1" ker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d>
                        <m:dPr>
                          <m:ctrlPr>
                            <a:rPr lang="it-IT" sz="24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i="1" ker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it-IT" sz="2400" i="1" ker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2400" i="1" ker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400" i="1" ker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it-IT" sz="2400" i="1" ker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it-IT" sz="24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i="1" ker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it-IT" sz="2400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400" i="1" ker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lang="it-IT" sz="2400" i="1" ker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it-IT" sz="2400" i="1" ker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400" i="1" ker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it-IT" sz="2400" i="1" ker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r>
                        <a:rPr lang="it-IT" sz="2400" i="1" ker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t-IT" sz="2400" i="1" ker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400" i="1" ker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t-IT" sz="2400" i="1" ker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d>
                        <m:dPr>
                          <m:ctrlPr>
                            <a:rPr lang="it-IT" sz="24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i="1" ker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" name="Rettango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3911032"/>
                <a:ext cx="4468146" cy="50917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ttangolo 12"/>
              <p:cNvSpPr/>
              <p:nvPr/>
            </p:nvSpPr>
            <p:spPr>
              <a:xfrm>
                <a:off x="335360" y="2234483"/>
                <a:ext cx="6358344" cy="9142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 kern="0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it-IT" sz="24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i="1" ker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sz="2400" i="1" ker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it-IT" sz="2400" i="1" ker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4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4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i="1" ker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it-IT" sz="2400" i="1" ker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it-IT" sz="2400" i="1" ker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it-IT" sz="2400" i="1" ker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2400" i="1" ker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t-IT" sz="2400" i="1" ker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it-IT" sz="2400" i="1" ker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it-IT" sz="2400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400" i="1" ker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it-IT" sz="2400" i="1" ker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400" i="1" ker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d>
                          <m:r>
                            <a:rPr lang="it-IT" sz="2400" i="1" ker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it-IT" sz="2400" i="1" ker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it-IT" sz="2400" i="1" ker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sz="2400" i="1" ker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it-IT" sz="24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i="1" ker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it-IT" sz="2400" i="1" ker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t-IT" sz="2400" i="1" ker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400" i="1" ker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t-IT" sz="2400" i="1" ker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r>
                        <a:rPr lang="it-IT" sz="2400" i="1" ker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2400" i="1" ker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it-IT" sz="2400" i="1" ker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3" name="Rettango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2234483"/>
                <a:ext cx="6358344" cy="91422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sellaDiTesto 14"/>
              <p:cNvSpPr txBox="1"/>
              <p:nvPr/>
            </p:nvSpPr>
            <p:spPr>
              <a:xfrm>
                <a:off x="109721" y="2061808"/>
                <a:ext cx="451277" cy="2685992"/>
              </a:xfrm>
              <a:prstGeom prst="rect">
                <a:avLst/>
              </a:prstGeom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00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 kern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</m:eqArr>
                        </m:e>
                      </m:d>
                    </m:oMath>
                  </m:oMathPara>
                </a14:m>
                <a:endParaRPr lang="en-US" sz="2000" kern="0" dirty="0" smtClean="0">
                  <a:latin typeface="Garamond" panose="02020404030301010803" pitchFamily="18" charset="0"/>
                </a:endParaRPr>
              </a:p>
            </p:txBody>
          </p:sp>
        </mc:Choice>
        <mc:Fallback>
          <p:sp>
            <p:nvSpPr>
              <p:cNvPr id="15" name="CasellaDiTes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1" y="2061808"/>
                <a:ext cx="451277" cy="268599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ttangolo 15"/>
              <p:cNvSpPr/>
              <p:nvPr/>
            </p:nvSpPr>
            <p:spPr>
              <a:xfrm>
                <a:off x="7824192" y="2340473"/>
                <a:ext cx="1515608" cy="8082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kern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 ker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it-IT" i="1" ker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r>
                        <a:rPr lang="it-IT" b="0" i="1" kern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b="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it-IT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kern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eqArr>
                                <m:eqArrPr>
                                  <m:ctrlPr>
                                    <a:rPr lang="it-IT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it-IT" b="0" i="1" kern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kern="0" smtClean="0">
                                      <a:latin typeface="Cambria Math" panose="02040503050406030204" pitchFamily="18" charset="0"/>
                                    </a:rPr>
                                    <m:t>9.81</m:t>
                                  </m:r>
                                </m:e>
                              </m:eqAr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Rettango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192" y="2340473"/>
                <a:ext cx="1515608" cy="80823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Immagine 17"/>
          <p:cNvPicPr>
            <a:picLocks noChangeAspect="1"/>
          </p:cNvPicPr>
          <p:nvPr/>
        </p:nvPicPr>
        <p:blipFill rotWithShape="1">
          <a:blip r:embed="rId8"/>
          <a:srcRect b="16539"/>
          <a:stretch/>
        </p:blipFill>
        <p:spPr>
          <a:xfrm>
            <a:off x="7536160" y="3555319"/>
            <a:ext cx="3082851" cy="59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0860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sellaDiTesto 8"/>
              <p:cNvSpPr txBox="1"/>
              <p:nvPr/>
            </p:nvSpPr>
            <p:spPr>
              <a:xfrm>
                <a:off x="0" y="1122429"/>
                <a:ext cx="10488488" cy="855958"/>
              </a:xfrm>
              <a:prstGeom prst="rect">
                <a:avLst/>
              </a:prstGeom>
            </p:spPr>
            <p:txBody>
              <a:bodyPr wrap="square" lIns="180000" tIns="180000" rIns="180000" bIns="180000" rtlCol="0">
                <a:spAutoFit/>
              </a:bodyPr>
              <a:lstStyle/>
              <a:p>
                <a:r>
                  <a:rPr lang="en-US" sz="3200" b="1" kern="0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Linearization – state space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3200" b="1" i="1" kern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it-IT" sz="3200" b="1" i="1" kern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𝑭</m:t>
                        </m:r>
                      </m:e>
                      <m:sub>
                        <m:r>
                          <a:rPr lang="it-IT" sz="3200" b="1" i="1" kern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𝟒</m:t>
                        </m:r>
                        <m:r>
                          <a:rPr lang="it-IT" sz="3200" b="1" i="1" kern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×</m:t>
                        </m:r>
                        <m:r>
                          <a:rPr lang="it-IT" sz="3200" b="1" i="1" kern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𝟒</m:t>
                        </m:r>
                        <m:r>
                          <a:rPr lang="it-IT" sz="3200" b="1" i="1" kern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3200" b="1" kern="0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endParaRPr lang="en-US" sz="3200" b="1" kern="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9" name="CasellaDiTes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22429"/>
                <a:ext cx="10488488" cy="855958"/>
              </a:xfrm>
              <a:prstGeom prst="rect">
                <a:avLst/>
              </a:prstGeom>
              <a:blipFill rotWithShape="0">
                <a:blip r:embed="rId3"/>
                <a:stretch>
                  <a:fillRect l="-639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o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Model</a:t>
            </a:r>
            <a:endParaRPr lang="en-US" sz="360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46341B-8326-4DA9-AFA1-B73C5839FD47}" type="slidenum">
              <a:rPr lang="it-IT" smtClean="0"/>
              <a:t>16</a:t>
            </a:fld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/>
              <p:cNvSpPr txBox="1"/>
              <p:nvPr/>
            </p:nvSpPr>
            <p:spPr>
              <a:xfrm>
                <a:off x="263352" y="2246589"/>
                <a:ext cx="6531275" cy="1327736"/>
              </a:xfrm>
              <a:prstGeom prst="rect">
                <a:avLst/>
              </a:prstGeom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kern="0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it-IT" sz="2000" b="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kern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sz="2000" b="0" i="1" kern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it-IT" sz="2000" b="0" i="1" kern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000" b="0" i="1" kern="0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it-IT" sz="2000" b="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kern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it-IT" sz="2000" b="0" i="1" kern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sz="2000" b="0" i="1" kern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0" i="1" kern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000" b="0" i="1" kern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it-IT" sz="2000" b="0" i="1" kern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it-IT" sz="2000" b="0" i="1" kern="0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000" b="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000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000" b="0" i="1" kern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000" b="0" i="1" kern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2000" b="0" i="1" kern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2000" b="0" i="1" kern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2000" b="0" i="1" kern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2000" b="0" i="1" kern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it-IT" sz="2000" b="0" i="1" kern="0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000" b="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000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kern="0" dirty="0" smtClean="0">
                  <a:latin typeface="Garamond" panose="02020404030301010803" pitchFamily="18" charset="0"/>
                </a:endParaRPr>
              </a:p>
            </p:txBody>
          </p:sp>
        </mc:Choice>
        <mc:Fallback>
          <p:sp>
            <p:nvSpPr>
              <p:cNvPr id="2" name="CasellaDiTes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52" y="2246589"/>
                <a:ext cx="6531275" cy="132773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424" y="4442047"/>
            <a:ext cx="3293712" cy="176175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ttangolo 3"/>
              <p:cNvSpPr/>
              <p:nvPr/>
            </p:nvSpPr>
            <p:spPr>
              <a:xfrm>
                <a:off x="76153" y="5061314"/>
                <a:ext cx="95410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kern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it-IT" sz="2800" b="0" i="1" kern="0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Rettango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3" y="5061314"/>
                <a:ext cx="954107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ttangolo 5"/>
              <p:cNvSpPr/>
              <p:nvPr/>
            </p:nvSpPr>
            <p:spPr>
              <a:xfrm>
                <a:off x="6200526" y="4005064"/>
                <a:ext cx="5407571" cy="23621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kern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it-IT" b="0" i="1" kern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it-IT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 ker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b="0" i="1" kern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i="1" ker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it-IT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b="0" i="1" kern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1" kern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it-IT" b="0" i="1" kern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it-IT" b="0" i="1" kern="0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i="1" ker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it-IT" i="1" ker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it-IT" i="1" ker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i="1" ker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it-IT" i="1" ker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it-IT" i="1" ker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f>
                                      <m:fPr>
                                        <m:ctrlPr>
                                          <a:rPr lang="it-IT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it-IT" i="1" ker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it-IT" i="1" ker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b="0" i="1" kern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it-IT" i="1" ker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it-IT" i="1" ker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i="1" ker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f>
                                      <m:fPr>
                                        <m:ctrlPr>
                                          <a:rPr lang="it-IT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it-IT" i="1" ker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it-IT" i="1" ker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it-IT" i="1" ker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it-IT" i="1" ker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i="1" ker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f>
                                      <m:fPr>
                                        <m:ctrlPr>
                                          <a:rPr lang="it-IT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it-IT" i="1" ker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it-IT" i="1" ker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b="0" i="1" kern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it-IT" i="1" ker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it-IT" i="1" ker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it-IT" i="1" ker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it-IT" i="1" ker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f>
                                      <m:fPr>
                                        <m:ctrlPr>
                                          <a:rPr lang="it-IT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it-IT" i="1" ker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it-IT" i="1" ker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i="1" ker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it-IT" i="1" ker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it-IT" i="1" ker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b="0" i="1" kern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Rettango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526" y="4005064"/>
                <a:ext cx="5407571" cy="236212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ccia a destra 6"/>
          <p:cNvSpPr/>
          <p:nvPr/>
        </p:nvSpPr>
        <p:spPr bwMode="auto">
          <a:xfrm>
            <a:off x="4655840" y="5013176"/>
            <a:ext cx="720080" cy="298437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758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sellaDiTesto 8"/>
              <p:cNvSpPr txBox="1"/>
              <p:nvPr/>
            </p:nvSpPr>
            <p:spPr>
              <a:xfrm>
                <a:off x="0" y="1122429"/>
                <a:ext cx="10488488" cy="855958"/>
              </a:xfrm>
              <a:prstGeom prst="rect">
                <a:avLst/>
              </a:prstGeom>
            </p:spPr>
            <p:txBody>
              <a:bodyPr wrap="square" lIns="180000" tIns="180000" rIns="180000" bIns="180000" rtlCol="0">
                <a:spAutoFit/>
              </a:bodyPr>
              <a:lstStyle/>
              <a:p>
                <a:r>
                  <a:rPr lang="en-US" sz="3200" b="1" kern="0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Linearization – input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3200" b="1" i="1" kern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it-IT" sz="3200" b="1" i="1" kern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𝑮</m:t>
                        </m:r>
                      </m:e>
                      <m:sub>
                        <m:r>
                          <a:rPr lang="it-IT" sz="3200" b="1" i="1" kern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𝟒</m:t>
                        </m:r>
                        <m:r>
                          <a:rPr lang="it-IT" sz="3200" b="1" i="1" kern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×</m:t>
                        </m:r>
                        <m:r>
                          <a:rPr lang="it-IT" sz="3200" b="1" i="1" kern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𝟑</m:t>
                        </m:r>
                        <m:r>
                          <a:rPr lang="it-IT" sz="3200" b="1" i="1" kern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3200" b="1" kern="0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endParaRPr lang="en-US" sz="3200" b="1" kern="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9" name="CasellaDiTes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22429"/>
                <a:ext cx="10488488" cy="855958"/>
              </a:xfrm>
              <a:prstGeom prst="rect">
                <a:avLst/>
              </a:prstGeom>
              <a:blipFill rotWithShape="0">
                <a:blip r:embed="rId3"/>
                <a:stretch>
                  <a:fillRect l="-639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o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Model</a:t>
            </a:r>
            <a:endParaRPr lang="en-US" sz="360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46341B-8326-4DA9-AFA1-B73C5839FD47}" type="slidenum">
              <a:rPr lang="it-IT" smtClean="0"/>
              <a:t>17</a:t>
            </a:fld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ttangolo 5"/>
              <p:cNvSpPr/>
              <p:nvPr/>
            </p:nvSpPr>
            <p:spPr>
              <a:xfrm>
                <a:off x="0" y="2204864"/>
                <a:ext cx="5024452" cy="15640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kern="0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it-IT" sz="2400" b="0" i="1" kern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4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400" i="1" ker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it-IT" sz="24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b="0" i="1" kern="0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it-IT" sz="2400" b="0" i="1" kern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it-IT" sz="24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b="0" i="1" kern="0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it-IT" sz="2400" b="0" i="1" kern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it-IT" sz="2400" b="0" i="1" kern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it-IT" sz="2400" b="0" i="1" kern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it-IT" sz="2400" b="0" i="1" kern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it-IT" sz="2400" b="0" i="1" kern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it-IT" sz="2400" b="0" i="1" kern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it-IT" sz="2400" b="0" i="1" kern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it-IT" sz="2400" b="0" i="1" kern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it-IT" sz="2400" b="0" i="1" kern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it-IT" sz="2400" b="0" i="1" kern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it-IT" sz="2400" b="0" i="1" kern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" name="Rettango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04864"/>
                <a:ext cx="5024452" cy="15640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ccia a destra 6"/>
          <p:cNvSpPr/>
          <p:nvPr/>
        </p:nvSpPr>
        <p:spPr bwMode="auto">
          <a:xfrm>
            <a:off x="4092116" y="4440064"/>
            <a:ext cx="720080" cy="298437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ttangolo 10"/>
              <p:cNvSpPr/>
              <p:nvPr/>
            </p:nvSpPr>
            <p:spPr>
              <a:xfrm>
                <a:off x="5863200" y="2997382"/>
                <a:ext cx="5426486" cy="30173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kern="0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it-IT" sz="2400" b="0" i="1" kern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4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400" i="1" ker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400" i="1" kern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it-IT" sz="24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kern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sz="2400" b="0" i="1" kern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it-IT" sz="2400" b="0" i="1" kern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it-IT" sz="2400" b="0" i="1" kern="0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it-IT" sz="24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b="0" i="1" kern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sz="2400" b="0" i="1" kern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2400" b="0" i="1" kern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sz="2400" b="0" i="1" kern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2400" b="0" i="1" kern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sz="2400" b="0" i="1" kern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sz="2400" b="0" i="1" kern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2400" b="0" i="1" kern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sz="2400" b="0" i="1" kern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f>
                                  <m:f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sz="2400" b="0" i="1" kern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sz="2400" b="0" i="1" kern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f>
                                  <m:f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sz="2400" b="0" i="1" kern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2400" b="0" i="1" kern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it-IT" sz="2400" b="0" i="1" kern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sz="2400" b="0" i="1" kern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f>
                                  <m:f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f>
                                  <m:f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sz="2400" b="0" i="1" kern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1" name="Rettango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3200" y="2997382"/>
                <a:ext cx="5426486" cy="301730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32077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sellaDiTesto 8"/>
              <p:cNvSpPr txBox="1"/>
              <p:nvPr/>
            </p:nvSpPr>
            <p:spPr>
              <a:xfrm>
                <a:off x="0" y="1122429"/>
                <a:ext cx="10488488" cy="855958"/>
              </a:xfrm>
              <a:prstGeom prst="rect">
                <a:avLst/>
              </a:prstGeom>
            </p:spPr>
            <p:txBody>
              <a:bodyPr wrap="square" lIns="180000" tIns="180000" rIns="180000" bIns="180000" rtlCol="0">
                <a:spAutoFit/>
              </a:bodyPr>
              <a:lstStyle/>
              <a:p>
                <a:r>
                  <a:rPr lang="en-US" sz="3200" b="1" kern="0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Linearization – Output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3200" b="1" i="1" kern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it-IT" sz="3200" b="1" i="1" kern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𝑯</m:t>
                        </m:r>
                      </m:e>
                      <m:sub>
                        <m:r>
                          <a:rPr lang="it-IT" sz="3200" b="1" i="1" kern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𝟔</m:t>
                        </m:r>
                        <m:r>
                          <a:rPr lang="it-IT" sz="3200" b="1" i="1" kern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×</m:t>
                        </m:r>
                        <m:r>
                          <a:rPr lang="it-IT" sz="3200" b="1" i="1" kern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𝟒</m:t>
                        </m:r>
                        <m:r>
                          <a:rPr lang="it-IT" sz="3200" b="1" i="1" kern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3200" b="1" kern="0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endParaRPr lang="en-US" sz="3200" b="1" kern="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9" name="CasellaDiTes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22429"/>
                <a:ext cx="10488488" cy="855958"/>
              </a:xfrm>
              <a:prstGeom prst="rect">
                <a:avLst/>
              </a:prstGeom>
              <a:blipFill rotWithShape="0">
                <a:blip r:embed="rId3"/>
                <a:stretch>
                  <a:fillRect l="-639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o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Model</a:t>
            </a:r>
            <a:endParaRPr lang="en-US" sz="360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46341B-8326-4DA9-AFA1-B73C5839FD47}" type="slidenum">
              <a:rPr lang="it-IT" smtClean="0"/>
              <a:t>18</a:t>
            </a:fld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ttangolo 5"/>
              <p:cNvSpPr/>
              <p:nvPr/>
            </p:nvSpPr>
            <p:spPr>
              <a:xfrm>
                <a:off x="263352" y="2317235"/>
                <a:ext cx="4362348" cy="12661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kern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it-IT" sz="2400" b="0" i="1" kern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400" b="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400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400" b="0" i="1" kern="0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it-IT" sz="24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b="0" i="1" kern="0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it-IT" sz="2400" b="0" i="1" kern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it-IT" sz="2400" b="0" i="1" kern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it-IT" sz="2400" b="0" i="1" kern="0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it-IT" sz="24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b="0" i="1" kern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sz="2400" b="0" i="1" kern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2400" b="0" i="1" kern="0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sz="2400" b="0" i="1" kern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it-IT" sz="2400" b="0" i="1" kern="0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it-IT" sz="2400" b="0" i="1" kern="0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it-IT" sz="2400" b="0" i="1" kern="0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it-IT" sz="2400" b="0" i="1" kern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2400" b="0" i="1" kern="0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it-IT" sz="2400" b="0" i="1" kern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sz="2400" b="0" i="1" kern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" name="Rettango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52" y="2317235"/>
                <a:ext cx="4362348" cy="126618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/>
              <p:cNvSpPr txBox="1"/>
              <p:nvPr/>
            </p:nvSpPr>
            <p:spPr>
              <a:xfrm>
                <a:off x="263352" y="4149080"/>
                <a:ext cx="11365997" cy="1991764"/>
              </a:xfrm>
              <a:prstGeom prst="rect">
                <a:avLst/>
              </a:prstGeom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2000" b="0" i="1" kern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it-IT" sz="2000" b="0" i="1" kern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.81</m:t>
                                </m:r>
                                <m:r>
                                  <a:rPr lang="it-IT" sz="2000" b="0" i="1" kern="0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d>
                                  <m:d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  <m:sSub>
                                      <m:sSubPr>
                                        <m:ctrlPr>
                                          <a:rPr lang="it-IT" sz="2000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it-IT" sz="2000" i="1" ker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it-IT" sz="2000" i="1" ker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.81</m:t>
                                </m:r>
                                <m:r>
                                  <a:rPr lang="it-IT" sz="2000" b="0" i="1" kern="0" smtClean="0">
                                    <a:latin typeface="Cambria Math" panose="02040503050406030204" pitchFamily="18" charset="0"/>
                                  </a:rPr>
                                  <m:t>⋅2</m:t>
                                </m:r>
                                <m:sSub>
                                  <m:sSubPr>
                                    <m:ctrlP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.81</m:t>
                                </m:r>
                                <m:r>
                                  <a:rPr lang="it-IT" sz="2000" b="0" i="1" kern="0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d>
                                  <m:d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  <m:sSub>
                                      <m:sSubPr>
                                        <m:ctrlPr>
                                          <a:rPr lang="it-IT" sz="2000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it-IT" sz="2000" i="1" ker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it-IT" sz="2000" b="0" i="1" kern="0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.81</m:t>
                                </m:r>
                                <m:r>
                                  <a:rPr lang="it-IT" sz="2000" b="0" i="1" kern="0" smtClean="0">
                                    <a:latin typeface="Cambria Math" panose="02040503050406030204" pitchFamily="18" charset="0"/>
                                  </a:rPr>
                                  <m:t>⋅2</m:t>
                                </m:r>
                                <m:sSub>
                                  <m:sSubPr>
                                    <m:ctrlP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.81</m:t>
                                </m:r>
                                <m:r>
                                  <a:rPr lang="it-IT" sz="2000" b="0" i="1" kern="0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.81</m:t>
                                </m:r>
                                <m:r>
                                  <a:rPr lang="it-IT" sz="2000" b="0" i="1" kern="0" smtClean="0">
                                    <a:latin typeface="Cambria Math" panose="02040503050406030204" pitchFamily="18" charset="0"/>
                                  </a:rPr>
                                  <m:t>⋅2</m:t>
                                </m:r>
                                <m:sSub>
                                  <m:sSubPr>
                                    <m:ctrlP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.81</m:t>
                                </m:r>
                                <m:r>
                                  <a:rPr lang="it-IT" sz="2000" b="0" i="1" kern="0" smtClean="0">
                                    <a:latin typeface="Cambria Math" panose="02040503050406030204" pitchFamily="18" charset="0"/>
                                  </a:rPr>
                                  <m:t>⋅2</m:t>
                                </m:r>
                                <m:sSub>
                                  <m:sSubPr>
                                    <m:ctrlP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.81</m:t>
                                </m:r>
                                <m:r>
                                  <a:rPr lang="it-IT" sz="2000" b="0" i="1" kern="0" smtClean="0">
                                    <a:latin typeface="Cambria Math" panose="02040503050406030204" pitchFamily="18" charset="0"/>
                                  </a:rPr>
                                  <m:t>⋅2</m:t>
                                </m:r>
                                <m:sSub>
                                  <m:sSubPr>
                                    <m:ctrlP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.8</m:t>
                                </m:r>
                                <m:r>
                                  <a:rPr lang="it-IT" sz="2000" b="0" i="1" kern="0" smtClean="0">
                                    <a:latin typeface="Cambria Math" panose="02040503050406030204" pitchFamily="18" charset="0"/>
                                  </a:rPr>
                                  <m:t>1⋅4</m:t>
                                </m:r>
                                <m:sSub>
                                  <m:sSubPr>
                                    <m:ctrlP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2000" b="0" i="1" kern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000" b="0" i="1" kern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.81</m:t>
                                </m:r>
                                <m:r>
                                  <a:rPr lang="it-IT" sz="2000" b="0" i="1" kern="0" smtClean="0">
                                    <a:latin typeface="Cambria Math" panose="02040503050406030204" pitchFamily="18" charset="0"/>
                                  </a:rPr>
                                  <m:t>⋅4</m:t>
                                </m:r>
                                <m:sSub>
                                  <m:sSubPr>
                                    <m:ctrlP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𝑥𝑦</m:t>
                                    </m:r>
                                  </m:sub>
                                </m:sSub>
                                <m:r>
                                  <a:rPr lang="it-IT" sz="2000" b="0" i="1" kern="0" smtClean="0">
                                    <a:latin typeface="Cambria Math" panose="02040503050406030204" pitchFamily="18" charset="0"/>
                                  </a:rPr>
                                  <m:t>⋅2</m:t>
                                </m:r>
                                <m:sSub>
                                  <m:sSubPr>
                                    <m:ctrlP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it-IT" sz="2000" b="0" i="1" kern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it-IT" sz="2000" b="0" i="1" kern="0" smtClean="0">
                                    <a:latin typeface="Cambria Math" panose="02040503050406030204" pitchFamily="18" charset="0"/>
                                  </a:rPr>
                                  <m:t>⋅(−2</m:t>
                                </m:r>
                                <m:sSub>
                                  <m:sSubPr>
                                    <m:ctrlP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it-IT" sz="2000" b="0" i="1" kern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𝑥𝑦</m:t>
                                    </m:r>
                                  </m:sub>
                                </m:sSub>
                                <m: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it-IT" sz="2000" b="0" i="1" kern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⋅2</m:t>
                                </m:r>
                                <m:sSub>
                                  <m:sSub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𝑥𝑦</m:t>
                                    </m:r>
                                  </m:sub>
                                </m:sSub>
                                <m: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it-IT" sz="2000" b="0" i="1" kern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it-IT" sz="2000" b="0" i="1" kern="0" smtClean="0">
                                    <a:latin typeface="Cambria Math" panose="02040503050406030204" pitchFamily="18" charset="0"/>
                                  </a:rPr>
                                  <m:t>(−</m:t>
                                </m:r>
                                <m: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it-IT" sz="2000" b="0" i="1" kern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𝑥𝑦</m:t>
                                    </m:r>
                                  </m:sub>
                                </m:sSub>
                                <m: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it-IT" sz="2000" b="0" i="1" kern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⋅2</m:t>
                                </m:r>
                                <m:sSub>
                                  <m:sSub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𝑥𝑦</m:t>
                                    </m:r>
                                  </m:sub>
                                </m:sSub>
                                <m: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it-IT" sz="2000" b="0" i="1" kern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sSub>
                                  <m:sSub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it-IT" sz="2000" b="0" i="1" kern="0" smtClean="0">
                                    <a:latin typeface="Cambria Math" panose="02040503050406030204" pitchFamily="18" charset="0"/>
                                  </a:rPr>
                                  <m:t>⋅2</m:t>
                                </m:r>
                                <m:sSub>
                                  <m:sSubPr>
                                    <m:ctrlP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it-IT" sz="2000" b="0" i="1" kern="0" smtClean="0">
                                    <a:latin typeface="Cambria Math" panose="02040503050406030204" pitchFamily="18" charset="0"/>
                                  </a:rPr>
                                  <m:t>⋅2</m:t>
                                </m:r>
                                <m:sSub>
                                  <m:sSubPr>
                                    <m:ctrlP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𝑥𝑦</m:t>
                                    </m:r>
                                  </m:sub>
                                </m:sSub>
                                <m: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sSub>
                                  <m:sSub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⋅2</m:t>
                                </m:r>
                                <m:sSub>
                                  <m:sSub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it-IT" sz="2000" b="0" i="1" kern="0" smtClean="0">
                                    <a:latin typeface="Cambria Math" panose="02040503050406030204" pitchFamily="18" charset="0"/>
                                  </a:rPr>
                                  <m:t>⋅2</m:t>
                                </m:r>
                                <m:sSub>
                                  <m:sSubPr>
                                    <m:ctrlP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𝑥𝑦</m:t>
                                    </m:r>
                                  </m:sub>
                                </m:sSub>
                                <m: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it-IT" sz="2000" b="0" i="1" kern="0" smtClean="0">
                                    <a:latin typeface="Cambria Math" panose="02040503050406030204" pitchFamily="18" charset="0"/>
                                  </a:rPr>
                                  <m:t>(−</m:t>
                                </m:r>
                                <m: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it-IT" sz="2000" b="0" i="1" kern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it-IT" sz="2000" b="0" i="1" kern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sSub>
                                  <m:sSubPr>
                                    <m:ctrlP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𝑥𝑦</m:t>
                                    </m:r>
                                  </m:sub>
                                </m:sSub>
                                <m: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it-IT" sz="2000" b="0" i="1" kern="0" smtClean="0">
                                    <a:latin typeface="Cambria Math" panose="02040503050406030204" pitchFamily="18" charset="0"/>
                                  </a:rPr>
                                  <m:t>(−</m:t>
                                </m:r>
                                <m: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it-IT" sz="2000" b="0" i="1" kern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𝑥𝑦</m:t>
                                    </m:r>
                                  </m:sub>
                                </m:sSub>
                                <m: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⋅2</m:t>
                                </m:r>
                                <m:sSub>
                                  <m:sSub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𝑥𝑦</m:t>
                                    </m:r>
                                  </m:sub>
                                </m:sSub>
                                <m: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it-IT" sz="2000" b="0" i="1" kern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it-IT" sz="2000" b="0" i="1" kern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sSub>
                                  <m:sSub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kern="0" dirty="0" smtClean="0">
                  <a:latin typeface="Garamond" panose="02020404030301010803" pitchFamily="18" charset="0"/>
                </a:endParaRPr>
              </a:p>
            </p:txBody>
          </p:sp>
        </mc:Choice>
        <mc:Fallback>
          <p:sp>
            <p:nvSpPr>
              <p:cNvPr id="2" name="CasellaDiTes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52" y="4149080"/>
                <a:ext cx="11365997" cy="19917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ccia a destra 2"/>
          <p:cNvSpPr/>
          <p:nvPr/>
        </p:nvSpPr>
        <p:spPr bwMode="auto">
          <a:xfrm>
            <a:off x="5015880" y="2636912"/>
            <a:ext cx="864096" cy="313413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sellaDiTesto 3"/>
              <p:cNvSpPr txBox="1"/>
              <p:nvPr/>
            </p:nvSpPr>
            <p:spPr>
              <a:xfrm>
                <a:off x="6384032" y="2480455"/>
                <a:ext cx="2046714" cy="626325"/>
              </a:xfrm>
              <a:prstGeom prst="rect">
                <a:avLst/>
              </a:prstGeom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kern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it-IT" sz="2000" b="0" i="1" kern="0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it-IT" sz="2000" b="0" i="1" kern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it-IT" sz="2000" b="0" i="1" kern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it-IT" sz="2000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2000" b="0" i="1" kern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it-IT" sz="2000" b="0" i="1" kern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it-IT" sz="2000" b="0" i="1" kern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it-IT" sz="2000" b="0" i="1" kern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it-IT" sz="2000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2000" b="0" i="1" kern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it-IT" sz="2000" b="0" i="1" kern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it-IT" sz="2000" b="0" i="1" kern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sz="2000" kern="0" dirty="0" smtClean="0">
                  <a:latin typeface="Garamond" panose="02020404030301010803" pitchFamily="18" charset="0"/>
                </a:endParaRPr>
              </a:p>
            </p:txBody>
          </p:sp>
        </mc:Choice>
        <mc:Fallback>
          <p:sp>
            <p:nvSpPr>
              <p:cNvPr id="4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032" y="2480455"/>
                <a:ext cx="2046714" cy="62632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ccia a destra 11"/>
          <p:cNvSpPr/>
          <p:nvPr/>
        </p:nvSpPr>
        <p:spPr bwMode="auto">
          <a:xfrm>
            <a:off x="9757030" y="2636910"/>
            <a:ext cx="864096" cy="313413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0261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Outline</a:t>
            </a:r>
            <a:endParaRPr lang="en-US" sz="360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46341B-8326-4DA9-AFA1-B73C5839FD47}" type="slidenum">
              <a:rPr lang="it-IT" smtClean="0"/>
              <a:t>19</a:t>
            </a:fld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63352" y="1700808"/>
            <a:ext cx="8758442" cy="4241500"/>
          </a:xfrm>
          <a:prstGeom prst="rect">
            <a:avLst/>
          </a:prstGeom>
        </p:spPr>
        <p:txBody>
          <a:bodyPr wrap="none" lIns="180000" tIns="180000" rIns="180000" bIns="18000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3600" kern="0" dirty="0" err="1" smtClean="0">
                <a:solidFill>
                  <a:srgbClr val="B2B2B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  <a:endParaRPr lang="it-IT" sz="3600" kern="0" dirty="0" smtClean="0">
              <a:solidFill>
                <a:srgbClr val="B2B2B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3600" kern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3600" kern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3600" kern="0" dirty="0">
                <a:solidFill>
                  <a:srgbClr val="B2B2B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Model</a:t>
            </a:r>
            <a:endParaRPr lang="it-IT" sz="3600" kern="0" dirty="0">
              <a:solidFill>
                <a:srgbClr val="B2B2B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3600" b="1" kern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36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3600" b="1" kern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Preprocessing</a:t>
            </a:r>
            <a:r>
              <a:rPr lang="it-IT" sz="3600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it-IT" sz="3600" b="1" kern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implementation</a:t>
            </a:r>
            <a:r>
              <a:rPr lang="it-IT" sz="3600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of EKF</a:t>
            </a:r>
            <a:endParaRPr lang="en-US" sz="36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3341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Outline</a:t>
            </a:r>
            <a:endParaRPr lang="en-US" sz="360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46341B-8326-4DA9-AFA1-B73C5839FD47}" type="slidenum">
              <a:rPr lang="it-IT" smtClean="0"/>
              <a:t>2</a:t>
            </a:fld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63352" y="1700808"/>
            <a:ext cx="11665296" cy="794403"/>
          </a:xfrm>
          <a:prstGeom prst="rect">
            <a:avLst/>
          </a:prstGeom>
        </p:spPr>
        <p:txBody>
          <a:bodyPr wrap="square" lIns="180000" tIns="180000" rIns="180000" bIns="18000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8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For </a:t>
            </a:r>
            <a:r>
              <a:rPr lang="it-IT" sz="2800" kern="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errors</a:t>
            </a:r>
            <a:r>
              <a:rPr lang="it-IT" sz="28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it-IT" sz="2800" kern="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contribution</a:t>
            </a:r>
            <a:r>
              <a:rPr lang="it-IT" sz="28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it-IT" sz="2800" kern="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discussion</a:t>
            </a:r>
            <a:r>
              <a:rPr lang="it-IT" sz="28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it-IT" sz="2800" kern="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write</a:t>
            </a:r>
            <a:r>
              <a:rPr lang="it-IT" sz="28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sz="2800" kern="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at</a:t>
            </a:r>
            <a:r>
              <a:rPr lang="it-IT" sz="28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it-IT" sz="2800" i="1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mirko.mazzoleni@unibg.it</a:t>
            </a:r>
            <a:endParaRPr lang="en-US" sz="2800" i="1" kern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1406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0" y="1122429"/>
            <a:ext cx="8160569" cy="855958"/>
          </a:xfrm>
          <a:prstGeom prst="rect">
            <a:avLst/>
          </a:prstGeom>
        </p:spPr>
        <p:txBody>
          <a:bodyPr wrap="square" lIns="180000" tIns="180000" rIns="180000" bIns="180000" rtlCol="0">
            <a:spAutoFit/>
          </a:bodyPr>
          <a:lstStyle/>
          <a:p>
            <a:r>
              <a:rPr lang="en-US" sz="3200" b="1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Steps</a:t>
            </a:r>
            <a:endParaRPr lang="en-US" sz="3200" b="1" kern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ito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Introduction</a:t>
            </a:r>
            <a:endParaRPr lang="en-US" sz="360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46341B-8326-4DA9-AFA1-B73C5839FD47}" type="slidenum">
              <a:rPr lang="it-IT" smtClean="0"/>
              <a:t>20</a:t>
            </a:fld>
            <a:endParaRPr lang="it-IT" dirty="0"/>
          </a:p>
        </p:txBody>
      </p:sp>
      <p:sp>
        <p:nvSpPr>
          <p:cNvPr id="7" name="Rettangolo 6"/>
          <p:cNvSpPr/>
          <p:nvPr/>
        </p:nvSpPr>
        <p:spPr>
          <a:xfrm>
            <a:off x="218404" y="1945655"/>
            <a:ext cx="1120618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Check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sensors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frames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on the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smarthpone</a:t>
            </a:r>
            <a:endParaRPr lang="it-IT" sz="2400" dirty="0" smtClean="0">
              <a:solidFill>
                <a:srgbClr val="23373B"/>
              </a:solidFill>
              <a:latin typeface="Segoe UI Light" panose="020B0502040204020203" pitchFamily="34" charset="0"/>
              <a:cs typeface="Segoe UI Light" panose="020B0502040204020203" pitchFamily="34" charset="0"/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it-IT" sz="2400" dirty="0">
              <a:solidFill>
                <a:srgbClr val="23373B"/>
              </a:solidFill>
              <a:latin typeface="Segoe UI Light" panose="020B0502040204020203" pitchFamily="34" charset="0"/>
              <a:cs typeface="Segoe UI Light" panose="020B0502040204020203" pitchFamily="34" charset="0"/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Acquire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static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measurement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to compensate for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biases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in the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sensors</a:t>
            </a:r>
            <a:endParaRPr lang="it-IT" sz="2400" dirty="0" smtClean="0">
              <a:solidFill>
                <a:srgbClr val="23373B"/>
              </a:solidFill>
              <a:latin typeface="Segoe UI Light" panose="020B0502040204020203" pitchFamily="34" charset="0"/>
              <a:cs typeface="Segoe UI Light" panose="020B0502040204020203" pitchFamily="34" charset="0"/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it-IT" sz="2400" dirty="0">
              <a:solidFill>
                <a:srgbClr val="23373B"/>
              </a:solidFill>
              <a:latin typeface="Segoe UI Light" panose="020B0502040204020203" pitchFamily="34" charset="0"/>
              <a:cs typeface="Segoe UI Light" panose="020B0502040204020203" pitchFamily="34" charset="0"/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Calibrate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magnetometer</a:t>
            </a:r>
            <a:endParaRPr lang="it-IT" sz="2400" dirty="0" smtClean="0">
              <a:solidFill>
                <a:srgbClr val="23373B"/>
              </a:solidFill>
              <a:latin typeface="Segoe UI Light" panose="020B0502040204020203" pitchFamily="34" charset="0"/>
              <a:cs typeface="Segoe UI Light" panose="020B0502040204020203" pitchFamily="34" charset="0"/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it-IT" sz="2400" dirty="0">
              <a:solidFill>
                <a:srgbClr val="23373B"/>
              </a:solidFill>
              <a:latin typeface="Segoe UI Light" panose="020B0502040204020203" pitchFamily="34" charset="0"/>
              <a:cs typeface="Segoe UI Light" panose="020B0502040204020203" pitchFamily="34" charset="0"/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Implement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the code</a:t>
            </a:r>
          </a:p>
        </p:txBody>
      </p:sp>
    </p:spTree>
    <p:extLst>
      <p:ext uri="{BB962C8B-B14F-4D97-AF65-F5344CB8AC3E}">
        <p14:creationId xmlns:p14="http://schemas.microsoft.com/office/powerpoint/2010/main" val="1094559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Outline</a:t>
            </a:r>
            <a:endParaRPr lang="en-US" sz="360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46341B-8326-4DA9-AFA1-B73C5839FD47}" type="slidenum">
              <a:rPr lang="it-IT" smtClean="0"/>
              <a:t>3</a:t>
            </a:fld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63352" y="1700808"/>
            <a:ext cx="8758442" cy="4241500"/>
          </a:xfrm>
          <a:prstGeom prst="rect">
            <a:avLst/>
          </a:prstGeom>
        </p:spPr>
        <p:txBody>
          <a:bodyPr wrap="none" lIns="180000" tIns="180000" rIns="180000" bIns="18000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3600" kern="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  <a:endParaRPr lang="it-IT" sz="3600" kern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3600" kern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3600" kern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36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3600" b="1" kern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3600" kern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3600" kern="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Preprocessing</a:t>
            </a:r>
            <a:r>
              <a:rPr lang="it-IT" sz="36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it-IT" sz="3600" kern="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implementation</a:t>
            </a:r>
            <a:r>
              <a:rPr lang="it-IT" sz="36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 of EKF</a:t>
            </a:r>
            <a:endParaRPr lang="en-US" sz="3600" kern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2850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Outline</a:t>
            </a:r>
            <a:endParaRPr lang="en-US" sz="360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46341B-8326-4DA9-AFA1-B73C5839FD47}" type="slidenum">
              <a:rPr lang="it-IT" smtClean="0"/>
              <a:t>4</a:t>
            </a:fld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63352" y="1700808"/>
            <a:ext cx="8758442" cy="4241500"/>
          </a:xfrm>
          <a:prstGeom prst="rect">
            <a:avLst/>
          </a:prstGeom>
        </p:spPr>
        <p:txBody>
          <a:bodyPr wrap="none" lIns="180000" tIns="180000" rIns="180000" bIns="18000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360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  <a:endParaRPr lang="it-IT" sz="36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3600" kern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3600" kern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3600" kern="0" dirty="0" smtClean="0">
                <a:solidFill>
                  <a:srgbClr val="B2B2B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Model</a:t>
            </a:r>
            <a:endParaRPr lang="it-IT" sz="3600" kern="0" dirty="0">
              <a:solidFill>
                <a:srgbClr val="B2B2B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3600" b="1" kern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36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3600" kern="0" dirty="0" err="1">
                <a:solidFill>
                  <a:srgbClr val="B2B2B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Preprocessing</a:t>
            </a:r>
            <a:r>
              <a:rPr lang="it-IT" sz="3600" kern="0" dirty="0">
                <a:solidFill>
                  <a:srgbClr val="B2B2B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it-IT" sz="3600" kern="0" dirty="0" err="1">
                <a:solidFill>
                  <a:srgbClr val="B2B2B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implementation</a:t>
            </a:r>
            <a:r>
              <a:rPr lang="it-IT" sz="3600" kern="0" dirty="0">
                <a:solidFill>
                  <a:srgbClr val="B2B2B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of EKF</a:t>
            </a:r>
            <a:endParaRPr lang="en-US" sz="3600" kern="0" dirty="0">
              <a:solidFill>
                <a:srgbClr val="B2B2B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663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0" y="1122429"/>
            <a:ext cx="8160569" cy="855958"/>
          </a:xfrm>
          <a:prstGeom prst="rect">
            <a:avLst/>
          </a:prstGeom>
        </p:spPr>
        <p:txBody>
          <a:bodyPr wrap="square" lIns="180000" tIns="180000" rIns="180000" bIns="180000" rtlCol="0">
            <a:spAutoFit/>
          </a:bodyPr>
          <a:lstStyle/>
          <a:p>
            <a:r>
              <a:rPr lang="en-US" sz="3200" b="1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Scope of the laboratory</a:t>
            </a:r>
            <a:endParaRPr lang="en-US" sz="3200" b="1" kern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ito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Introduction</a:t>
            </a:r>
            <a:endParaRPr lang="en-US" sz="360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46341B-8326-4DA9-AFA1-B73C5839FD47}" type="slidenum">
              <a:rPr lang="it-IT" smtClean="0"/>
              <a:t>5</a:t>
            </a:fld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ttangolo 1"/>
              <p:cNvSpPr/>
              <p:nvPr/>
            </p:nvSpPr>
            <p:spPr>
              <a:xfrm>
                <a:off x="119336" y="1916832"/>
                <a:ext cx="12025336" cy="3970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Use the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Kalman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Filter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to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perform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attitude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estimation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of a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smartphone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,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using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inertial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platform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measurements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:</a:t>
                </a:r>
                <a:endParaRPr lang="it-IT" sz="2400" dirty="0">
                  <a:solidFill>
                    <a:srgbClr val="23373B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Gyroscope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rgbClr val="23373B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𝜔</m:t>
                    </m:r>
                    <m:r>
                      <a:rPr lang="it-IT" sz="2400" b="0" i="1" smtClean="0">
                        <a:solidFill>
                          <a:srgbClr val="23373B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(</m:t>
                    </m:r>
                    <m:r>
                      <a:rPr lang="it-IT" sz="2400" b="0" i="1" smtClean="0">
                        <a:solidFill>
                          <a:srgbClr val="23373B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𝑘</m:t>
                    </m:r>
                    <m:r>
                      <a:rPr lang="it-IT" sz="2400" b="0" i="1" smtClean="0">
                        <a:solidFill>
                          <a:srgbClr val="23373B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)</m:t>
                    </m:r>
                  </m:oMath>
                </a14:m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</a:p>
              <a:p>
                <a:pPr marL="1371600" lvl="2" indent="-45720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it-IT" sz="2400" dirty="0" err="1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Accelerometer</a:t>
                </a:r>
                <a:r>
                  <a:rPr lang="it-IT" sz="2400" b="1" i="1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rgbClr val="23373B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𝑎</m:t>
                    </m:r>
                    <m:r>
                      <a:rPr lang="it-IT" sz="2400" b="0" i="1" smtClean="0">
                        <a:solidFill>
                          <a:srgbClr val="23373B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(</m:t>
                    </m:r>
                    <m:r>
                      <a:rPr lang="it-IT" sz="2400" b="0" i="1" smtClean="0">
                        <a:solidFill>
                          <a:srgbClr val="23373B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𝑘</m:t>
                    </m:r>
                    <m:r>
                      <a:rPr lang="it-IT" sz="2400" b="0" i="1" smtClean="0">
                        <a:solidFill>
                          <a:srgbClr val="23373B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)</m:t>
                    </m:r>
                  </m:oMath>
                </a14:m>
                <a:endParaRPr lang="it-IT" sz="2400" dirty="0" smtClean="0">
                  <a:solidFill>
                    <a:srgbClr val="23373B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Magnetometer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rgbClr val="23373B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𝑚</m:t>
                    </m:r>
                    <m:r>
                      <a:rPr lang="it-IT" sz="2400" b="0" i="1" smtClean="0">
                        <a:solidFill>
                          <a:srgbClr val="23373B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(</m:t>
                    </m:r>
                    <m:r>
                      <a:rPr lang="it-IT" sz="2400" b="0" i="1" smtClean="0">
                        <a:solidFill>
                          <a:srgbClr val="23373B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𝑘</m:t>
                    </m:r>
                    <m:r>
                      <a:rPr lang="it-IT" sz="2400" b="0" i="1" smtClean="0">
                        <a:solidFill>
                          <a:srgbClr val="23373B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)</m:t>
                    </m:r>
                  </m:oMath>
                </a14:m>
                <a:endParaRPr lang="en-US" sz="2400" dirty="0" smtClean="0">
                  <a:solidFill>
                    <a:srgbClr val="23373B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endParaRPr lang="it-IT" sz="2400" dirty="0">
                  <a:solidFill>
                    <a:srgbClr val="23373B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LPT: Access SAMSUNG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smartphone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sensors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with the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combination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: *#0*#</a:t>
                </a:r>
                <a:endParaRPr lang="en-US" sz="2400" dirty="0">
                  <a:solidFill>
                    <a:srgbClr val="23373B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2" name="Rettango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36" y="1916832"/>
                <a:ext cx="12025336" cy="3970318"/>
              </a:xfrm>
              <a:prstGeom prst="rect">
                <a:avLst/>
              </a:prstGeom>
              <a:blipFill rotWithShape="0">
                <a:blip r:embed="rId3"/>
                <a:stretch>
                  <a:fillRect l="-710" b="-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ttangolo 6"/>
          <p:cNvSpPr/>
          <p:nvPr/>
        </p:nvSpPr>
        <p:spPr>
          <a:xfrm>
            <a:off x="4416152" y="2749276"/>
            <a:ext cx="77285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it-IT" sz="2000" b="1" i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Reference </a:t>
            </a:r>
            <a:r>
              <a:rPr lang="it-IT" sz="2000" b="1" i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 </a:t>
            </a:r>
            <a:r>
              <a:rPr lang="it-IT" sz="2000" b="1" i="1" dirty="0" err="1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Orientation</a:t>
            </a:r>
            <a:r>
              <a:rPr lang="it-IT" sz="2000" b="1" i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sz="2000" b="1" i="1" dirty="0" err="1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Estimation</a:t>
            </a:r>
            <a:r>
              <a:rPr lang="it-IT" sz="2000" b="1" i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sz="2000" b="1" i="1" dirty="0" err="1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using</a:t>
            </a:r>
            <a:r>
              <a:rPr lang="it-IT" sz="2000" b="1" i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Smartphone </a:t>
            </a:r>
            <a:r>
              <a:rPr lang="it-IT" sz="2000" b="1" i="1" dirty="0" err="1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Sensors</a:t>
            </a:r>
            <a:r>
              <a:rPr lang="it-IT" sz="2000" b="1" i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– Linkoping </a:t>
            </a:r>
            <a:r>
              <a:rPr lang="it-IT" sz="2000" b="1" i="1" dirty="0" err="1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university</a:t>
            </a:r>
            <a:endParaRPr lang="it-IT" sz="2000" b="1" i="1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6975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0" y="1122429"/>
            <a:ext cx="8160569" cy="855958"/>
          </a:xfrm>
          <a:prstGeom prst="rect">
            <a:avLst/>
          </a:prstGeom>
        </p:spPr>
        <p:txBody>
          <a:bodyPr wrap="square" lIns="180000" tIns="180000" rIns="180000" bIns="180000" rtlCol="0">
            <a:spAutoFit/>
          </a:bodyPr>
          <a:lstStyle/>
          <a:p>
            <a:r>
              <a:rPr lang="en-US" sz="3200" b="1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Frames</a:t>
            </a:r>
            <a:endParaRPr lang="en-US" sz="3200" b="1" kern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ito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Introduction</a:t>
            </a:r>
            <a:endParaRPr lang="en-US" sz="360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46341B-8326-4DA9-AFA1-B73C5839FD47}" type="slidenum">
              <a:rPr lang="it-IT" smtClean="0"/>
              <a:t>6</a:t>
            </a:fld>
            <a:endParaRPr lang="it-IT" dirty="0"/>
          </a:p>
        </p:txBody>
      </p:sp>
      <p:sp>
        <p:nvSpPr>
          <p:cNvPr id="2" name="Rettangolo 1"/>
          <p:cNvSpPr/>
          <p:nvPr/>
        </p:nvSpPr>
        <p:spPr>
          <a:xfrm>
            <a:off x="119336" y="1916832"/>
            <a:ext cx="120253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will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use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two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coordinate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systems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the </a:t>
            </a:r>
            <a:r>
              <a:rPr lang="it-IT" sz="2400" b="1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world frame 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and the </a:t>
            </a:r>
            <a:r>
              <a:rPr lang="it-IT" sz="2400" b="1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sensor</a:t>
            </a:r>
            <a:r>
              <a:rPr lang="it-IT" sz="2400" b="1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frame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These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coordinate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systems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related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via </a:t>
            </a:r>
            <a:r>
              <a:rPr lang="it-IT" sz="2400" b="1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linear </a:t>
            </a:r>
            <a:r>
              <a:rPr lang="it-IT" sz="2400" b="1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transformations</a:t>
            </a:r>
            <a:endParaRPr lang="en-US" sz="2400" dirty="0" smtClean="0">
              <a:solidFill>
                <a:srgbClr val="23373B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156" y="3342214"/>
            <a:ext cx="2505075" cy="5429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ttangolo 6"/>
              <p:cNvSpPr/>
              <p:nvPr/>
            </p:nvSpPr>
            <p:spPr>
              <a:xfrm>
                <a:off x="263352" y="4005064"/>
                <a:ext cx="11593288" cy="2323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400" b="0" i="1" dirty="0" smtClean="0">
                            <a:solidFill>
                              <a:srgbClr val="23373B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pPr>
                      <m:e>
                        <m:r>
                          <a:rPr lang="it-IT" sz="2400" b="0" i="1" dirty="0" smtClean="0">
                            <a:solidFill>
                              <a:srgbClr val="23373B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𝑝</m:t>
                        </m:r>
                      </m:e>
                      <m:sup>
                        <m:r>
                          <a:rPr lang="it-IT" sz="2400" b="0" i="1" dirty="0" smtClean="0">
                            <a:solidFill>
                              <a:srgbClr val="23373B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𝑆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is </a:t>
                </a:r>
                <a:r>
                  <a:rPr lang="en-US" sz="2400" dirty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 point expressed in the sensor frame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400" i="1" dirty="0">
                            <a:solidFill>
                              <a:srgbClr val="23373B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pPr>
                      <m:e>
                        <m:r>
                          <a:rPr lang="it-IT" sz="2400" i="1" dirty="0">
                            <a:solidFill>
                              <a:srgbClr val="23373B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𝑝</m:t>
                        </m:r>
                      </m:e>
                      <m:sup>
                        <m:r>
                          <a:rPr lang="it-IT" sz="2400" b="0" i="1" dirty="0" smtClean="0">
                            <a:solidFill>
                              <a:srgbClr val="23373B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𝑊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is </a:t>
                </a:r>
                <a:r>
                  <a:rPr lang="en-US" sz="2400" b="1" dirty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the same </a:t>
                </a:r>
                <a:r>
                  <a:rPr lang="en-US" sz="2400" b="1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point </a:t>
                </a:r>
                <a:r>
                  <a:rPr lang="en-US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expressed </a:t>
                </a:r>
                <a:r>
                  <a:rPr lang="en-US" sz="2400" dirty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in the world </a:t>
                </a:r>
                <a:r>
                  <a:rPr lang="en-US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frame</a:t>
                </a:r>
                <a:endParaRPr lang="en-US" sz="2400" dirty="0">
                  <a:solidFill>
                    <a:srgbClr val="23373B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endParaRPr lang="en-US" sz="2400" dirty="0" smtClean="0">
                  <a:solidFill>
                    <a:srgbClr val="23373B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The </a:t>
                </a:r>
                <a:r>
                  <a:rPr lang="en-US" sz="2400" dirty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relative rotation between the two frames </a:t>
                </a:r>
                <a:r>
                  <a:rPr lang="en-US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is given </a:t>
                </a:r>
                <a:r>
                  <a:rPr lang="en-US" sz="2400" dirty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400" i="1" dirty="0">
                            <a:solidFill>
                              <a:srgbClr val="23373B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pPr>
                      <m:e>
                        <m:r>
                          <a:rPr lang="it-IT" sz="2400" b="0" i="1" dirty="0" smtClean="0">
                            <a:solidFill>
                              <a:srgbClr val="23373B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𝑅</m:t>
                        </m:r>
                      </m:e>
                      <m:sup>
                        <m:r>
                          <a:rPr lang="it-IT" sz="2400" b="0" i="1" dirty="0" smtClean="0">
                            <a:solidFill>
                              <a:srgbClr val="23373B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𝑊</m:t>
                        </m:r>
                        <m:r>
                          <a:rPr lang="it-IT" sz="2400" b="0" i="1" dirty="0" smtClean="0">
                            <a:solidFill>
                              <a:srgbClr val="23373B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/</m:t>
                        </m:r>
                        <m:r>
                          <a:rPr lang="it-IT" sz="2400" b="0" i="1" dirty="0" smtClean="0">
                            <a:solidFill>
                              <a:srgbClr val="23373B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𝑆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, the </a:t>
                </a:r>
                <a:r>
                  <a:rPr lang="en-US" sz="2400" b="1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rotation matrix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it-IT" sz="2400" b="1" dirty="0">
                  <a:solidFill>
                    <a:srgbClr val="23373B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Since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we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consider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only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rotation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, the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term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400" b="0" i="1" smtClean="0">
                            <a:solidFill>
                              <a:srgbClr val="23373B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pPr>
                      <m:e>
                        <m:r>
                          <a:rPr lang="it-IT" sz="2400" b="0" i="1" smtClean="0">
                            <a:solidFill>
                              <a:srgbClr val="23373B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𝑡</m:t>
                        </m:r>
                      </m:e>
                      <m:sup>
                        <m:r>
                          <a:rPr lang="it-IT" sz="2400" b="0" i="1" smtClean="0">
                            <a:solidFill>
                              <a:srgbClr val="23373B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𝑊</m:t>
                        </m:r>
                        <m:r>
                          <a:rPr lang="it-IT" sz="2400" b="0" i="1" smtClean="0">
                            <a:solidFill>
                              <a:srgbClr val="23373B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/</m:t>
                        </m:r>
                        <m:r>
                          <a:rPr lang="it-IT" sz="2400" b="0" i="1" smtClean="0">
                            <a:solidFill>
                              <a:srgbClr val="23373B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𝑆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is discarded</a:t>
                </a:r>
                <a:endParaRPr lang="en-US" sz="2400" dirty="0">
                  <a:solidFill>
                    <a:srgbClr val="23373B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7" name="Rettango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52" y="4005064"/>
                <a:ext cx="11593288" cy="2323328"/>
              </a:xfrm>
              <a:prstGeom prst="rect">
                <a:avLst/>
              </a:prstGeom>
              <a:blipFill rotWithShape="0">
                <a:blip r:embed="rId4"/>
                <a:stretch>
                  <a:fillRect l="-789" t="-1837" r="-526" b="-5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ttangolo 10"/>
          <p:cNvSpPr/>
          <p:nvPr/>
        </p:nvSpPr>
        <p:spPr>
          <a:xfrm>
            <a:off x="6240016" y="1166296"/>
            <a:ext cx="58813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i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Reference </a:t>
            </a:r>
            <a:r>
              <a:rPr lang="it-IT" b="1" i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</a:t>
            </a:r>
            <a:r>
              <a:rPr lang="it-IT" b="1" i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Robotica: modellistica, simulazione </a:t>
            </a:r>
            <a:r>
              <a:rPr lang="it-IT" b="1" i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 controllo </a:t>
            </a:r>
            <a:endParaRPr lang="it-IT" b="1" i="1" dirty="0" smtClean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it-IT" b="1" i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it-IT" b="1" i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</a:t>
            </a:r>
            <a:r>
              <a:rPr lang="en-US" b="1" i="1" dirty="0" err="1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Siciliano</a:t>
            </a:r>
            <a:r>
              <a:rPr lang="en-US" b="1" i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it-IT" b="1" i="1" dirty="0" err="1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Sciavicco</a:t>
            </a:r>
            <a:r>
              <a:rPr lang="it-IT" b="1" i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Villani, Oriolo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947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0" y="1122429"/>
            <a:ext cx="8160569" cy="855958"/>
          </a:xfrm>
          <a:prstGeom prst="rect">
            <a:avLst/>
          </a:prstGeom>
        </p:spPr>
        <p:txBody>
          <a:bodyPr wrap="square" lIns="180000" tIns="180000" rIns="180000" bIns="180000" rtlCol="0">
            <a:spAutoFit/>
          </a:bodyPr>
          <a:lstStyle/>
          <a:p>
            <a:r>
              <a:rPr lang="en-US" sz="3200" b="1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Frames</a:t>
            </a:r>
            <a:endParaRPr lang="en-US" sz="3200" b="1" kern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ito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Introduction</a:t>
            </a:r>
            <a:endParaRPr lang="en-US" sz="360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46341B-8326-4DA9-AFA1-B73C5839FD47}" type="slidenum">
              <a:rPr lang="it-IT" smtClean="0"/>
              <a:t>7</a:t>
            </a:fld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ttangolo 6"/>
              <p:cNvSpPr/>
              <p:nvPr/>
            </p:nvSpPr>
            <p:spPr>
              <a:xfrm>
                <a:off x="250882" y="4293096"/>
                <a:ext cx="11593288" cy="17957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The </a:t>
                </a:r>
                <a:r>
                  <a:rPr lang="en-US" sz="2400" dirty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focus of this lab is to estimate the rotation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400" i="1" dirty="0">
                            <a:solidFill>
                              <a:srgbClr val="23373B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pPr>
                      <m:e>
                        <m:r>
                          <a:rPr lang="it-IT" sz="2400" i="1" dirty="0">
                            <a:solidFill>
                              <a:srgbClr val="23373B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𝑅</m:t>
                        </m:r>
                      </m:e>
                      <m:sup>
                        <m:r>
                          <a:rPr lang="it-IT" sz="2400" i="1" dirty="0">
                            <a:solidFill>
                              <a:srgbClr val="23373B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𝑊</m:t>
                        </m:r>
                        <m:r>
                          <a:rPr lang="it-IT" sz="2400" i="1" dirty="0">
                            <a:solidFill>
                              <a:srgbClr val="23373B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/</m:t>
                        </m:r>
                        <m:r>
                          <a:rPr lang="it-IT" sz="2400" i="1" dirty="0">
                            <a:solidFill>
                              <a:srgbClr val="23373B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𝑆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based </a:t>
                </a:r>
                <a:r>
                  <a:rPr lang="en-US" sz="2400" dirty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on the </a:t>
                </a:r>
                <a:r>
                  <a:rPr lang="en-US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sensor measurements </a:t>
                </a:r>
                <a:r>
                  <a:rPr lang="en-US" sz="2400" dirty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available from a </a:t>
                </a:r>
                <a:r>
                  <a:rPr lang="en-US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smartphone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By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estimating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400" i="1" dirty="0">
                            <a:solidFill>
                              <a:srgbClr val="23373B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pPr>
                      <m:e>
                        <m:r>
                          <a:rPr lang="it-IT" sz="2400" i="1" dirty="0">
                            <a:solidFill>
                              <a:srgbClr val="23373B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𝑅</m:t>
                        </m:r>
                      </m:e>
                      <m:sup>
                        <m:r>
                          <a:rPr lang="it-IT" sz="2400" i="1" dirty="0">
                            <a:solidFill>
                              <a:srgbClr val="23373B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𝑊</m:t>
                        </m:r>
                        <m:r>
                          <a:rPr lang="it-IT" sz="2400" i="1" dirty="0">
                            <a:solidFill>
                              <a:srgbClr val="23373B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/</m:t>
                        </m:r>
                        <m:r>
                          <a:rPr lang="it-IT" sz="2400" i="1" dirty="0">
                            <a:solidFill>
                              <a:srgbClr val="23373B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𝑆</m:t>
                        </m:r>
                      </m:sup>
                    </m:sSup>
                  </m:oMath>
                </a14:m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we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are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able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to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obtain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the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object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attitude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in the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fixed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frame</a:t>
                </a:r>
                <a:endParaRPr lang="it-IT" sz="2400" dirty="0">
                  <a:solidFill>
                    <a:srgbClr val="23373B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7" name="Rettango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82" y="4293096"/>
                <a:ext cx="11593288" cy="1795748"/>
              </a:xfrm>
              <a:prstGeom prst="rect">
                <a:avLst/>
              </a:prstGeom>
              <a:blipFill rotWithShape="0">
                <a:blip r:embed="rId3"/>
                <a:stretch>
                  <a:fillRect l="-683" b="-2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4"/>
          <a:srcRect t="9144"/>
          <a:stretch/>
        </p:blipFill>
        <p:spPr>
          <a:xfrm>
            <a:off x="5300596" y="1088596"/>
            <a:ext cx="6587464" cy="315293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ttangolo 11"/>
              <p:cNvSpPr/>
              <p:nvPr/>
            </p:nvSpPr>
            <p:spPr>
              <a:xfrm>
                <a:off x="250882" y="1978387"/>
                <a:ext cx="5112568" cy="23101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The </a:t>
                </a:r>
                <a:r>
                  <a:rPr lang="it-IT" sz="2400" b="1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world frame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is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it-IT" sz="2400" b="1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fixed</a:t>
                </a:r>
                <a:endParaRPr lang="it-IT" sz="2400" b="1" dirty="0">
                  <a:solidFill>
                    <a:srgbClr val="23373B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The </a:t>
                </a:r>
                <a:r>
                  <a:rPr lang="it-IT" sz="2400" b="1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sensor</a:t>
                </a:r>
                <a:r>
                  <a:rPr lang="it-IT" sz="2400" b="1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frame rotate</a:t>
                </a:r>
                <a:endParaRPr lang="it-IT" sz="2400" b="1" dirty="0">
                  <a:solidFill>
                    <a:srgbClr val="23373B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sz="2400" i="1" dirty="0">
                            <a:solidFill>
                              <a:srgbClr val="23373B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pPr>
                      <m:e>
                        <m:r>
                          <a:rPr lang="it-IT" sz="2400" i="1" dirty="0">
                            <a:solidFill>
                              <a:srgbClr val="23373B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𝑝</m:t>
                        </m:r>
                      </m:e>
                      <m:sup>
                        <m:r>
                          <a:rPr lang="it-IT" sz="2400" i="1" dirty="0">
                            <a:solidFill>
                              <a:srgbClr val="23373B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𝑆</m:t>
                        </m:r>
                      </m:sup>
                    </m:sSup>
                  </m:oMath>
                </a14:m>
                <a:r>
                  <a:rPr lang="it-IT" sz="2400" b="1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400" i="1" dirty="0">
                            <a:solidFill>
                              <a:srgbClr val="23373B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pPr>
                      <m:e>
                        <m:r>
                          <a:rPr lang="it-IT" sz="2400" i="1" dirty="0">
                            <a:solidFill>
                              <a:srgbClr val="23373B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𝑝</m:t>
                        </m:r>
                      </m:e>
                      <m:sup>
                        <m:r>
                          <a:rPr lang="it-IT" sz="2400" b="0" i="1" dirty="0" smtClean="0">
                            <a:solidFill>
                              <a:srgbClr val="23373B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𝑊</m:t>
                        </m:r>
                      </m:sup>
                    </m:sSup>
                  </m:oMath>
                </a14:m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express the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point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coordinates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in the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two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frames</a:t>
                </a:r>
                <a:endParaRPr lang="it-IT" sz="2400" dirty="0" smtClean="0">
                  <a:solidFill>
                    <a:srgbClr val="23373B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12" name="Rettango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82" y="1978387"/>
                <a:ext cx="5112568" cy="2310184"/>
              </a:xfrm>
              <a:prstGeom prst="rect">
                <a:avLst/>
              </a:prstGeom>
              <a:blipFill rotWithShape="0">
                <a:blip r:embed="rId5"/>
                <a:stretch>
                  <a:fillRect l="-1549" b="-2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5415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0" y="1122429"/>
            <a:ext cx="8160569" cy="855958"/>
          </a:xfrm>
          <a:prstGeom prst="rect">
            <a:avLst/>
          </a:prstGeom>
        </p:spPr>
        <p:txBody>
          <a:bodyPr wrap="square" lIns="180000" tIns="180000" rIns="180000" bIns="180000" rtlCol="0">
            <a:spAutoFit/>
          </a:bodyPr>
          <a:lstStyle/>
          <a:p>
            <a:r>
              <a:rPr lang="en-US" sz="3200" b="1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Frames</a:t>
            </a:r>
            <a:endParaRPr lang="en-US" sz="3200" b="1" kern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ito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Introduction</a:t>
            </a:r>
            <a:endParaRPr lang="en-US" sz="360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46341B-8326-4DA9-AFA1-B73C5839FD47}" type="slidenum">
              <a:rPr lang="it-IT" smtClean="0"/>
              <a:t>8</a:t>
            </a:fld>
            <a:endParaRPr lang="it-IT" dirty="0"/>
          </a:p>
        </p:txBody>
      </p:sp>
      <p:sp>
        <p:nvSpPr>
          <p:cNvPr id="7" name="Rettangolo 6"/>
          <p:cNvSpPr/>
          <p:nvPr/>
        </p:nvSpPr>
        <p:spPr>
          <a:xfrm>
            <a:off x="218405" y="1945655"/>
            <a:ext cx="6048672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it-IT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rotation</a:t>
            </a:r>
            <a:r>
              <a:rPr lang="it-IT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matrix</a:t>
            </a:r>
            <a:r>
              <a:rPr lang="it-IT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has</a:t>
            </a:r>
            <a:r>
              <a:rPr lang="it-IT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3 </a:t>
            </a:r>
            <a:r>
              <a:rPr lang="it-IT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meanings</a:t>
            </a:r>
            <a:r>
              <a:rPr lang="it-IT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endParaRPr lang="it-IT" dirty="0" smtClean="0">
              <a:solidFill>
                <a:srgbClr val="23373B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Gives</a:t>
            </a:r>
            <a:r>
              <a:rPr lang="it-IT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the </a:t>
            </a:r>
            <a:r>
              <a:rPr lang="it-IT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orientation</a:t>
            </a:r>
            <a:r>
              <a:rPr lang="it-IT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of </a:t>
            </a:r>
            <a:r>
              <a:rPr lang="it-IT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one</a:t>
            </a:r>
            <a:r>
              <a:rPr lang="it-IT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set of </a:t>
            </a:r>
            <a:r>
              <a:rPr lang="it-IT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coordinates</a:t>
            </a:r>
            <a:r>
              <a:rPr lang="it-IT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wit</a:t>
            </a:r>
            <a:r>
              <a:rPr lang="it-IT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respect</a:t>
            </a:r>
            <a:r>
              <a:rPr lang="it-IT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it-IT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another</a:t>
            </a:r>
            <a:endParaRPr lang="it-IT" dirty="0" smtClean="0">
              <a:solidFill>
                <a:srgbClr val="23373B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it-IT" dirty="0" smtClean="0">
              <a:solidFill>
                <a:srgbClr val="23373B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Represents</a:t>
            </a:r>
            <a:r>
              <a:rPr lang="it-IT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it-IT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coordinates</a:t>
            </a:r>
            <a:r>
              <a:rPr lang="it-IT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transformation</a:t>
            </a:r>
            <a:r>
              <a:rPr lang="it-IT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that</a:t>
            </a:r>
            <a:r>
              <a:rPr lang="it-IT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relates</a:t>
            </a:r>
            <a:r>
              <a:rPr lang="it-IT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the </a:t>
            </a:r>
            <a:r>
              <a:rPr lang="it-IT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coordinates</a:t>
            </a:r>
            <a:r>
              <a:rPr lang="it-IT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of the </a:t>
            </a:r>
            <a:r>
              <a:rPr lang="it-IT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same</a:t>
            </a:r>
            <a:r>
              <a:rPr lang="it-IT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point</a:t>
            </a:r>
            <a:r>
              <a:rPr lang="it-IT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in </a:t>
            </a:r>
            <a:r>
              <a:rPr lang="it-IT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two</a:t>
            </a:r>
            <a:r>
              <a:rPr lang="it-IT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different</a:t>
            </a:r>
            <a:r>
              <a:rPr lang="it-IT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frames</a:t>
            </a:r>
            <a:endParaRPr lang="it-IT" dirty="0" smtClean="0">
              <a:solidFill>
                <a:srgbClr val="23373B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dirty="0" smtClean="0">
              <a:solidFill>
                <a:srgbClr val="23373B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it-IT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the operator </a:t>
            </a:r>
            <a:r>
              <a:rPr lang="it-IT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which</a:t>
            </a:r>
            <a:r>
              <a:rPr lang="it-IT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rotates</a:t>
            </a:r>
            <a:r>
              <a:rPr lang="it-IT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it-IT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vector</a:t>
            </a:r>
            <a:r>
              <a:rPr lang="it-IT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in the </a:t>
            </a:r>
            <a:r>
              <a:rPr lang="it-IT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same</a:t>
            </a:r>
            <a:r>
              <a:rPr lang="it-IT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frame</a:t>
            </a:r>
            <a:endParaRPr lang="it-IT" dirty="0">
              <a:solidFill>
                <a:srgbClr val="23373B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9" name="Gruppo 18"/>
          <p:cNvGrpSpPr/>
          <p:nvPr/>
        </p:nvGrpSpPr>
        <p:grpSpPr>
          <a:xfrm>
            <a:off x="6285875" y="1550408"/>
            <a:ext cx="5529817" cy="4587330"/>
            <a:chOff x="6285875" y="1550408"/>
            <a:chExt cx="5529817" cy="4587330"/>
          </a:xfrm>
        </p:grpSpPr>
        <p:grpSp>
          <p:nvGrpSpPr>
            <p:cNvPr id="17" name="Gruppo 16"/>
            <p:cNvGrpSpPr/>
            <p:nvPr/>
          </p:nvGrpSpPr>
          <p:grpSpPr>
            <a:xfrm>
              <a:off x="6285875" y="1550408"/>
              <a:ext cx="5529817" cy="4389661"/>
              <a:chOff x="6107226" y="1550408"/>
              <a:chExt cx="5529817" cy="4389661"/>
            </a:xfrm>
          </p:grpSpPr>
          <p:pic>
            <p:nvPicPr>
              <p:cNvPr id="2" name="Immagine 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56040" y="1550408"/>
                <a:ext cx="5181003" cy="4154299"/>
              </a:xfrm>
              <a:prstGeom prst="rect">
                <a:avLst/>
              </a:prstGeom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Rettangolo 5"/>
                  <p:cNvSpPr/>
                  <p:nvPr/>
                </p:nvSpPr>
                <p:spPr>
                  <a:xfrm>
                    <a:off x="10272464" y="5435869"/>
                    <a:ext cx="486800" cy="37023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it-IT" i="1" kern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i="1" ker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it-IT" i="1" ker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it-IT" b="0" i="1" kern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6" name="Rettangolo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72464" y="5435869"/>
                    <a:ext cx="486800" cy="37023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8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Rettangolo 7"/>
                  <p:cNvSpPr/>
                  <p:nvPr/>
                </p:nvSpPr>
                <p:spPr>
                  <a:xfrm>
                    <a:off x="6179233" y="3287549"/>
                    <a:ext cx="486800" cy="39850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it-IT" i="1" kern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i="1" ker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it-IT" b="0" i="1" kern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it-IT" b="0" i="1" kern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8" name="Rettangolo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79233" y="3287549"/>
                    <a:ext cx="486800" cy="398507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303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Rettangolo 10"/>
                  <p:cNvSpPr/>
                  <p:nvPr/>
                </p:nvSpPr>
                <p:spPr>
                  <a:xfrm>
                    <a:off x="6107226" y="2132787"/>
                    <a:ext cx="553613" cy="39895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it-IT" i="1" kern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i="1" ker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it-IT" b="0" i="1" kern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it-IT" i="1" ker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1" name="Rettangolo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07226" y="2132787"/>
                    <a:ext cx="553613" cy="398955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30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Rettangolo 12"/>
                  <p:cNvSpPr/>
                  <p:nvPr/>
                </p:nvSpPr>
                <p:spPr>
                  <a:xfrm>
                    <a:off x="9538160" y="5570737"/>
                    <a:ext cx="55361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it-IT" i="1" ker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i="1" ker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it-IT" i="1" ker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it-IT" i="1" ker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3" name="Rettangolo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38160" y="5570737"/>
                    <a:ext cx="553613" cy="36933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8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Rettangolo 13"/>
                  <p:cNvSpPr/>
                  <p:nvPr/>
                </p:nvSpPr>
                <p:spPr>
                  <a:xfrm>
                    <a:off x="8160569" y="4077072"/>
                    <a:ext cx="37895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kern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4" name="Rettangolo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60569" y="4077072"/>
                    <a:ext cx="378950" cy="36933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Rettangolo 14"/>
                  <p:cNvSpPr/>
                  <p:nvPr/>
                </p:nvSpPr>
                <p:spPr>
                  <a:xfrm>
                    <a:off x="9538159" y="1793721"/>
                    <a:ext cx="55361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it-IT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kern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it-IT" b="0" i="1" kern="0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5" name="Rettangolo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38159" y="1793721"/>
                    <a:ext cx="553613" cy="369332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819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Rettangolo 15"/>
                  <p:cNvSpPr/>
                  <p:nvPr/>
                </p:nvSpPr>
                <p:spPr>
                  <a:xfrm>
                    <a:off x="10416480" y="2939141"/>
                    <a:ext cx="486800" cy="37023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it-IT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kern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it-IT" b="0" i="1" kern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6" name="Rettangolo 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16480" y="2939141"/>
                    <a:ext cx="486800" cy="370230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b="-819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Rettangolo 17"/>
                <p:cNvSpPr/>
                <p:nvPr/>
              </p:nvSpPr>
              <p:spPr>
                <a:xfrm>
                  <a:off x="6342837" y="5767508"/>
                  <a:ext cx="1099404" cy="3702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t-IT" b="0" i="1" kern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kern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it-IT" b="0" i="1" kern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it-IT" b="0" i="1" kern="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p>
                        </m:sSubSup>
                        <m:r>
                          <a:rPr lang="it-IT" b="0" i="1" kern="0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i="1" ker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 ker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it-IT" i="1" ker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it-IT" b="0" i="1" kern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8" name="Rettangolo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2837" y="5767508"/>
                  <a:ext cx="1099404" cy="37023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393259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0" y="1122429"/>
            <a:ext cx="8160569" cy="855958"/>
          </a:xfrm>
          <a:prstGeom prst="rect">
            <a:avLst/>
          </a:prstGeom>
        </p:spPr>
        <p:txBody>
          <a:bodyPr wrap="square" lIns="180000" tIns="180000" rIns="180000" bIns="180000" rtlCol="0">
            <a:spAutoFit/>
          </a:bodyPr>
          <a:lstStyle/>
          <a:p>
            <a:r>
              <a:rPr lang="en-US" sz="3200" b="1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Attitude representation</a:t>
            </a:r>
            <a:endParaRPr lang="en-US" sz="3200" b="1" kern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ito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Introduction</a:t>
            </a:r>
            <a:endParaRPr lang="en-US" sz="360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46341B-8326-4DA9-AFA1-B73C5839FD47}" type="slidenum">
              <a:rPr lang="it-IT" smtClean="0"/>
              <a:t>9</a:t>
            </a:fld>
            <a:endParaRPr lang="it-IT" dirty="0"/>
          </a:p>
        </p:txBody>
      </p:sp>
      <p:sp>
        <p:nvSpPr>
          <p:cNvPr id="7" name="Rettangolo 6"/>
          <p:cNvSpPr/>
          <p:nvPr/>
        </p:nvSpPr>
        <p:spPr>
          <a:xfrm>
            <a:off x="218404" y="1945655"/>
            <a:ext cx="1120618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object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attitude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can be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expressed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via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rotation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matrices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(9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elements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9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elements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not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independent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because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of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orthogonality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constraints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 3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idenpendent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parameters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(3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angles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2400" dirty="0" smtClean="0">
              <a:solidFill>
                <a:srgbClr val="23373B"/>
              </a:solidFill>
              <a:latin typeface="Segoe UI Light" panose="020B0502040204020203" pitchFamily="34" charset="0"/>
              <a:cs typeface="Segoe UI Light" panose="020B0502040204020203" pitchFamily="34" charset="0"/>
              <a:sym typeface="Wingdings" panose="05000000000000000000" pitchFamily="2" charset="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llaDiTesto 2"/>
              <p:cNvSpPr txBox="1"/>
              <p:nvPr/>
            </p:nvSpPr>
            <p:spPr>
              <a:xfrm>
                <a:off x="254401" y="4960939"/>
                <a:ext cx="3351430" cy="415050"/>
              </a:xfrm>
              <a:prstGeom prst="rect">
                <a:avLst/>
              </a:prstGeom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kern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it-IT" sz="2400" b="0" i="1" kern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400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kern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400" b="0" i="1" kern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it-IT" sz="2400" b="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kern="0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sSub>
                        <m:sSubPr>
                          <m:ctrlPr>
                            <a:rPr lang="it-IT" sz="2400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kern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p>
                            <m:sSupPr>
                              <m:ctrlPr>
                                <a:rPr lang="it-IT" sz="2400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400" b="0" i="1" kern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it-IT" sz="2400" b="0" i="1" kern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it-IT" sz="2400" b="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kern="0" smtClean="0">
                              <a:latin typeface="Cambria Math" panose="02040503050406030204" pitchFamily="18" charset="0"/>
                            </a:rPr>
                            <m:t>𝜗</m:t>
                          </m:r>
                        </m:e>
                      </m:d>
                      <m:sSub>
                        <m:sSubPr>
                          <m:ctrlPr>
                            <a:rPr lang="it-IT" sz="2400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kern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p>
                            <m:sSupPr>
                              <m:ctrlPr>
                                <a:rPr lang="it-IT" sz="2400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400" b="0" i="1" kern="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it-IT" sz="2400" b="0" i="1" kern="0" smtClean="0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it-IT" sz="2400" b="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kern="0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en-US" sz="2400" kern="0" dirty="0" smtClean="0">
                  <a:latin typeface="Garamond" panose="02020404030301010803" pitchFamily="18" charset="0"/>
                </a:endParaRPr>
              </a:p>
            </p:txBody>
          </p:sp>
        </mc:Choice>
        <mc:Fallback>
          <p:sp>
            <p:nvSpPr>
              <p:cNvPr id="3" name="CasellaDiTes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01" y="4960939"/>
                <a:ext cx="3351430" cy="415050"/>
              </a:xfrm>
              <a:prstGeom prst="rect">
                <a:avLst/>
              </a:prstGeom>
              <a:blipFill rotWithShape="0">
                <a:blip r:embed="rId3"/>
                <a:stretch>
                  <a:fillRect l="-1636" b="-2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tangolo 3"/>
          <p:cNvSpPr/>
          <p:nvPr/>
        </p:nvSpPr>
        <p:spPr>
          <a:xfrm>
            <a:off x="218404" y="3915011"/>
            <a:ext cx="2255746" cy="739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3200" b="1" dirty="0" err="1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Euler</a:t>
            </a:r>
            <a:r>
              <a:rPr lang="it-IT" sz="3200" b="1" dirty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it-IT" sz="3200" b="1" dirty="0" err="1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angles</a:t>
            </a:r>
            <a:endParaRPr lang="it-IT" sz="3200" b="1" dirty="0">
              <a:solidFill>
                <a:srgbClr val="23373B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sellaDiTesto 19"/>
              <p:cNvSpPr txBox="1"/>
              <p:nvPr/>
            </p:nvSpPr>
            <p:spPr>
              <a:xfrm>
                <a:off x="218404" y="5597624"/>
                <a:ext cx="3164777" cy="398507"/>
              </a:xfrm>
              <a:prstGeom prst="rect">
                <a:avLst/>
              </a:prstGeom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kern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it-IT" sz="2400" b="0" i="1" kern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400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kern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400" b="0" i="1" kern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it-IT" sz="2400" b="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kern="0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sSub>
                        <m:sSubPr>
                          <m:ctrlPr>
                            <a:rPr lang="it-IT" sz="2400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kern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400" b="0" i="1" kern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it-IT" sz="2400" b="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kern="0" smtClean="0">
                              <a:latin typeface="Cambria Math" panose="02040503050406030204" pitchFamily="18" charset="0"/>
                            </a:rPr>
                            <m:t>𝜗</m:t>
                          </m:r>
                        </m:e>
                      </m:d>
                      <m:sSub>
                        <m:sSubPr>
                          <m:ctrlPr>
                            <a:rPr lang="it-IT" sz="2400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kern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400" b="0" i="1" kern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it-IT" sz="2400" b="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kern="0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en-US" sz="2400" kern="0" dirty="0" smtClean="0">
                  <a:latin typeface="Garamond" panose="02020404030301010803" pitchFamily="18" charset="0"/>
                </a:endParaRPr>
              </a:p>
            </p:txBody>
          </p:sp>
        </mc:Choice>
        <mc:Fallback>
          <p:sp>
            <p:nvSpPr>
              <p:cNvPr id="20" name="CasellaDiTes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404" y="5597624"/>
                <a:ext cx="3164777" cy="398507"/>
              </a:xfrm>
              <a:prstGeom prst="rect">
                <a:avLst/>
              </a:prstGeom>
              <a:blipFill rotWithShape="0">
                <a:blip r:embed="rId4"/>
                <a:stretch>
                  <a:fillRect l="-578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sellaDiTesto 11"/>
          <p:cNvSpPr txBox="1"/>
          <p:nvPr/>
        </p:nvSpPr>
        <p:spPr>
          <a:xfrm>
            <a:off x="3863752" y="4848206"/>
            <a:ext cx="3707957" cy="640515"/>
          </a:xfrm>
          <a:prstGeom prst="rect">
            <a:avLst/>
          </a:prstGeom>
        </p:spPr>
        <p:txBody>
          <a:bodyPr wrap="none" lIns="180000" tIns="180000" rIns="180000" bIns="180000" rtlCol="0">
            <a:spAutoFit/>
          </a:bodyPr>
          <a:lstStyle/>
          <a:p>
            <a:r>
              <a:rPr lang="it-IT" dirty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ZYZ </a:t>
            </a:r>
            <a:r>
              <a:rPr lang="it-IT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representation</a:t>
            </a:r>
            <a:r>
              <a:rPr lang="it-IT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</a:t>
            </a:r>
            <a:r>
              <a:rPr lang="it-IT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</a:t>
            </a:r>
            <a:r>
              <a:rPr lang="it-IT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frame)</a:t>
            </a:r>
            <a:endParaRPr lang="en-US" dirty="0">
              <a:solidFill>
                <a:srgbClr val="23373B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CasellaDiTesto 22"/>
          <p:cNvSpPr txBox="1"/>
          <p:nvPr/>
        </p:nvSpPr>
        <p:spPr>
          <a:xfrm>
            <a:off x="3863751" y="5476619"/>
            <a:ext cx="3470520" cy="640515"/>
          </a:xfrm>
          <a:prstGeom prst="rect">
            <a:avLst/>
          </a:prstGeom>
        </p:spPr>
        <p:txBody>
          <a:bodyPr wrap="none" lIns="180000" tIns="180000" rIns="180000" bIns="180000" rtlCol="0">
            <a:spAutoFit/>
          </a:bodyPr>
          <a:lstStyle/>
          <a:p>
            <a:r>
              <a:rPr lang="it-IT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RPY </a:t>
            </a:r>
            <a:r>
              <a:rPr lang="it-IT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representation</a:t>
            </a:r>
            <a:r>
              <a:rPr lang="it-IT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</a:t>
            </a:r>
            <a:r>
              <a:rPr lang="it-IT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fixed</a:t>
            </a:r>
            <a:r>
              <a:rPr lang="it-IT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frame)</a:t>
            </a:r>
            <a:endParaRPr lang="en-US" dirty="0">
              <a:solidFill>
                <a:srgbClr val="23373B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Rettangolo 23"/>
          <p:cNvSpPr/>
          <p:nvPr/>
        </p:nvSpPr>
        <p:spPr>
          <a:xfrm>
            <a:off x="8328248" y="4386541"/>
            <a:ext cx="3276820" cy="461665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it-IT" sz="24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PROBLEM: </a:t>
            </a:r>
            <a:r>
              <a:rPr lang="it-IT" sz="2400" b="1" dirty="0" err="1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Singularities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5" name="Rettangolo 24"/>
          <p:cNvSpPr/>
          <p:nvPr/>
        </p:nvSpPr>
        <p:spPr>
          <a:xfrm>
            <a:off x="8328249" y="5168463"/>
            <a:ext cx="32403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b="1" dirty="0" err="1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Different</a:t>
            </a:r>
            <a:r>
              <a:rPr lang="it-IT" sz="24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position in the </a:t>
            </a:r>
            <a:r>
              <a:rPr lang="it-IT" sz="2400" b="1" dirty="0" err="1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same</a:t>
            </a:r>
            <a:r>
              <a:rPr lang="it-IT" sz="24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sz="2400" b="1" dirty="0" err="1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have</a:t>
            </a:r>
            <a:r>
              <a:rPr lang="it-IT" sz="24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the </a:t>
            </a:r>
            <a:r>
              <a:rPr lang="it-IT" sz="2400" b="1" dirty="0" err="1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same</a:t>
            </a:r>
            <a:r>
              <a:rPr lang="it-IT" sz="24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sz="2400" b="1" dirty="0" err="1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representation</a:t>
            </a:r>
            <a:r>
              <a:rPr lang="it-IT" sz="24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5818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PPT - UNIBG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  <a:txDef>
      <a:spPr/>
      <a:bodyPr wrap="square" lIns="180000" tIns="180000" rIns="180000" bIns="180000" rtlCol="0">
        <a:spAutoFit/>
      </a:bodyPr>
      <a:lstStyle>
        <a:defPPr marL="342900" indent="-342900">
          <a:buFont typeface="Arial" panose="020B0604020202020204" pitchFamily="34" charset="0"/>
          <a:buChar char="•"/>
          <a:defRPr sz="2000" kern="0" dirty="0" smtClean="0">
            <a:latin typeface="Garamond" panose="02020404030301010803" pitchFamily="18" charset="0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nibg" id="{9644AFF7-699F-4CCB-AC3E-04CEAE549C97}" vid="{A0DB5DC2-36A7-4227-A566-DD85C59A456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PPT - UNIBG</Template>
  <TotalTime>1916</TotalTime>
  <Words>507</Words>
  <Application>Microsoft Office PowerPoint</Application>
  <PresentationFormat>Widescreen</PresentationFormat>
  <Paragraphs>178</Paragraphs>
  <Slides>20</Slides>
  <Notes>20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30" baseType="lpstr">
      <vt:lpstr>Arial</vt:lpstr>
      <vt:lpstr>Calibri</vt:lpstr>
      <vt:lpstr>Cambria Math</vt:lpstr>
      <vt:lpstr>Courier New</vt:lpstr>
      <vt:lpstr>Garamond</vt:lpstr>
      <vt:lpstr>Segoe UI Light</vt:lpstr>
      <vt:lpstr>Times New Roman</vt:lpstr>
      <vt:lpstr>Verdana</vt:lpstr>
      <vt:lpstr>Wingdings</vt:lpstr>
      <vt:lpstr>Tema PPT - UNIBG</vt:lpstr>
      <vt:lpstr>Attitude estimation with Extended Kalman Filter  </vt:lpstr>
      <vt:lpstr>Outline</vt:lpstr>
      <vt:lpstr>Outline</vt:lpstr>
      <vt:lpstr>Outline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Outline</vt:lpstr>
      <vt:lpstr>Model</vt:lpstr>
      <vt:lpstr>Model</vt:lpstr>
      <vt:lpstr>Model</vt:lpstr>
      <vt:lpstr>Model</vt:lpstr>
      <vt:lpstr>Model</vt:lpstr>
      <vt:lpstr>Outline</vt:lpstr>
      <vt:lpstr>Introduction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Stima rapida d'urto in sistemi di ingresso automatici</dc:title>
  <dc:creator>Fabio Angeloni</dc:creator>
  <cp:lastModifiedBy>Mirko Mazzoleni</cp:lastModifiedBy>
  <cp:revision>560</cp:revision>
  <dcterms:created xsi:type="dcterms:W3CDTF">2014-04-17T14:57:39Z</dcterms:created>
  <dcterms:modified xsi:type="dcterms:W3CDTF">2017-12-09T18:48:05Z</dcterms:modified>
</cp:coreProperties>
</file>