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264" r:id="rId4"/>
    <p:sldId id="262" r:id="rId5"/>
    <p:sldId id="263" r:id="rId6"/>
    <p:sldId id="265" r:id="rId7"/>
    <p:sldId id="266" r:id="rId8"/>
    <p:sldId id="268" r:id="rId9"/>
    <p:sldId id="267" r:id="rId10"/>
    <p:sldId id="261" r:id="rId11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94740"/>
  </p:normalViewPr>
  <p:slideViewPr>
    <p:cSldViewPr snapToGrid="0" snapToObjects="1">
      <p:cViewPr varScale="1">
        <p:scale>
          <a:sx n="82" d="100"/>
          <a:sy n="82" d="100"/>
        </p:scale>
        <p:origin x="68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7" d="100"/>
          <a:sy n="67" d="100"/>
        </p:scale>
        <p:origin x="28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94E2EFF-4920-4B45-8A49-F3E4C2F7C5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1B25D7E-5D9E-4324-973B-F37E026A6E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7D7FF-DDC7-474C-8526-899954A31AD1}" type="datetimeFigureOut">
              <a:rPr lang="es-EC" smtClean="0"/>
              <a:t>25/11/2023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E1F024-B4D1-4D02-9D60-BC00CD1570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5626AA-BF38-4F1F-9164-6E9E13F3CC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8D488-B844-44E3-AFA6-D489E552E6D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10748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E8478-CD98-4030-9533-562AC7CEE94E}" type="datetimeFigureOut">
              <a:rPr lang="es-419" smtClean="0"/>
              <a:t>25/11/2023</a:t>
            </a:fld>
            <a:endParaRPr lang="es-419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060D18-4F70-43CC-AF54-0E6D9928840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55980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060D18-4F70-43CC-AF54-0E6D99288404}" type="slidenum">
              <a:rPr lang="es-419" smtClean="0"/>
              <a:t>6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005090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060D18-4F70-43CC-AF54-0E6D99288404}" type="slidenum">
              <a:rPr lang="es-419" smtClean="0"/>
              <a:t>7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17615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060D18-4F70-43CC-AF54-0E6D99288404}" type="slidenum">
              <a:rPr lang="es-419" smtClean="0"/>
              <a:t>8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22190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060D18-4F70-43CC-AF54-0E6D99288404}" type="slidenum">
              <a:rPr lang="es-419" smtClean="0"/>
              <a:t>9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88404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F590D84-79D3-4C28-8272-EDD8FDDBF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285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792C4263-B061-4225-864A-EFFE32EA0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6696"/>
            <a:ext cx="12192000" cy="63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36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F81EDC2-C54D-4F06-825E-C4EEE6520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99"/>
            <a:ext cx="12192000" cy="68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2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235B0E-40F3-FE48-85C8-7BAD90315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EC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A252DF-D040-3140-AE95-17871B8C9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FA9B13-6189-2D41-991A-58E300C56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83C7-CE7D-EE43-931B-A983B2AE7CF3}" type="datetimeFigureOut">
              <a:rPr lang="es-EC" smtClean="0"/>
              <a:t>25/11/2023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D491B9-92E6-0B4C-8EE2-6EEF6AD05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1DFC90-A7E4-7B43-913E-1B358C958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9040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CDA4AB4-C823-4BF9-A30D-E6D3030876D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781251" y="2830745"/>
            <a:ext cx="3774831" cy="1420446"/>
          </a:xfrm>
        </p:spPr>
        <p:txBody>
          <a:bodyPr>
            <a:normAutofit/>
          </a:bodyPr>
          <a:lstStyle/>
          <a:p>
            <a:r>
              <a:rPr lang="es-EC" b="1" dirty="0"/>
              <a:t>Seguridad Web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59AA29B-4D18-2552-A7EB-B3BE8B34A1DE}"/>
              </a:ext>
            </a:extLst>
          </p:cNvPr>
          <p:cNvSpPr txBox="1"/>
          <p:nvPr/>
        </p:nvSpPr>
        <p:spPr>
          <a:xfrm>
            <a:off x="8845420" y="4921125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Unidad III</a:t>
            </a:r>
          </a:p>
        </p:txBody>
      </p:sp>
    </p:spTree>
    <p:extLst>
      <p:ext uri="{BB962C8B-B14F-4D97-AF65-F5344CB8AC3E}">
        <p14:creationId xmlns:p14="http://schemas.microsoft.com/office/powerpoint/2010/main" val="417312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919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dirty="0"/>
              <a:t>3.1 Modelo OSI de la ISO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2357470"/>
            <a:ext cx="11218985" cy="4351338"/>
          </a:xfrm>
        </p:spPr>
        <p:txBody>
          <a:bodyPr>
            <a:normAutofit/>
          </a:bodyPr>
          <a:lstStyle/>
          <a:p>
            <a:r>
              <a:rPr lang="es-EC" sz="2000" b="1" dirty="0"/>
              <a:t>ISO</a:t>
            </a:r>
            <a:r>
              <a:rPr lang="es-EC" sz="2000" dirty="0"/>
              <a:t> (</a:t>
            </a:r>
            <a:r>
              <a:rPr lang="es-EC" sz="2000" i="1" dirty="0"/>
              <a:t>International </a:t>
            </a:r>
            <a:r>
              <a:rPr lang="es-EC" sz="2000" i="1" dirty="0" err="1"/>
              <a:t>Organization</a:t>
            </a:r>
            <a:r>
              <a:rPr lang="es-EC" sz="2000" i="1" dirty="0"/>
              <a:t> </a:t>
            </a:r>
            <a:r>
              <a:rPr lang="es-EC" sz="2000" i="1" dirty="0" err="1"/>
              <a:t>for</a:t>
            </a:r>
            <a:r>
              <a:rPr lang="es-EC" sz="2000" i="1" dirty="0"/>
              <a:t> </a:t>
            </a:r>
            <a:r>
              <a:rPr lang="es-EC" sz="2000" i="1" dirty="0" err="1"/>
              <a:t>Standardization</a:t>
            </a:r>
            <a:r>
              <a:rPr lang="es-EC" sz="2000" dirty="0"/>
              <a:t>).</a:t>
            </a:r>
          </a:p>
          <a:p>
            <a:r>
              <a:rPr lang="es-EC" sz="2000" b="1" dirty="0"/>
              <a:t>OSI</a:t>
            </a:r>
            <a:r>
              <a:rPr lang="es-EC" sz="2000" dirty="0"/>
              <a:t> (</a:t>
            </a:r>
            <a:r>
              <a:rPr lang="es-EC" sz="2000" i="1" dirty="0"/>
              <a:t>Open </a:t>
            </a:r>
            <a:r>
              <a:rPr lang="es-EC" sz="2000" i="1" dirty="0" err="1"/>
              <a:t>System</a:t>
            </a:r>
            <a:r>
              <a:rPr lang="es-EC" sz="2000" i="1" dirty="0"/>
              <a:t> </a:t>
            </a:r>
            <a:r>
              <a:rPr lang="es-EC" sz="2000" i="1" dirty="0" err="1"/>
              <a:t>Interconnection</a:t>
            </a:r>
            <a:r>
              <a:rPr lang="es-EC" sz="2000" dirty="0"/>
              <a:t>).</a:t>
            </a:r>
          </a:p>
          <a:p>
            <a:r>
              <a:rPr lang="es-EC" sz="2000" dirty="0"/>
              <a:t>Modelo para analizar comunicaciones.</a:t>
            </a:r>
          </a:p>
          <a:p>
            <a:r>
              <a:rPr lang="es-EC" sz="2000" dirty="0"/>
              <a:t>La idea es que cada capa brinda un servicio a la </a:t>
            </a:r>
          </a:p>
          <a:p>
            <a:pPr marL="0" indent="0">
              <a:buNone/>
            </a:pPr>
            <a:r>
              <a:rPr lang="es-EC" sz="2000" dirty="0"/>
              <a:t>   capa superior.</a:t>
            </a:r>
          </a:p>
        </p:txBody>
      </p:sp>
      <p:pic>
        <p:nvPicPr>
          <p:cNvPr id="4" name="Picture 2" descr="Resultado de imagen para comparacion osi tcp ip">
            <a:extLst>
              <a:ext uri="{FF2B5EF4-FFF2-40B4-BE49-F238E27FC236}">
                <a16:creationId xmlns:a16="http://schemas.microsoft.com/office/drawing/2014/main" id="{8241FA71-E04D-DA2B-CB22-6BDFA5820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613" y="873016"/>
            <a:ext cx="6036587" cy="5111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65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6158D53-CCAE-BB5C-253D-294FF35AF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601" y="1106682"/>
            <a:ext cx="9702833" cy="419581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0003EE44-59F4-CEE8-A753-44BFBB177ECC}"/>
              </a:ext>
            </a:extLst>
          </p:cNvPr>
          <p:cNvSpPr txBox="1"/>
          <p:nvPr/>
        </p:nvSpPr>
        <p:spPr>
          <a:xfrm>
            <a:off x="3176663" y="5302501"/>
            <a:ext cx="3439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000" dirty="0"/>
              <a:t>SSL y TLS son vulnerables sobre todo</a:t>
            </a:r>
          </a:p>
          <a:p>
            <a:pPr algn="ctr"/>
            <a:r>
              <a:rPr lang="es-419" sz="1000" dirty="0"/>
              <a:t>a ataques </a:t>
            </a:r>
            <a:r>
              <a:rPr lang="es-419" sz="1000" dirty="0" err="1"/>
              <a:t>man</a:t>
            </a:r>
            <a:r>
              <a:rPr lang="es-419" sz="1000" dirty="0"/>
              <a:t>-</a:t>
            </a:r>
            <a:r>
              <a:rPr lang="es-419" sz="1000" dirty="0" err="1"/>
              <a:t>in-the-middle</a:t>
            </a:r>
            <a:endParaRPr lang="es-419" sz="1000" dirty="0"/>
          </a:p>
        </p:txBody>
      </p:sp>
    </p:spTree>
    <p:extLst>
      <p:ext uri="{BB962C8B-B14F-4D97-AF65-F5344CB8AC3E}">
        <p14:creationId xmlns:p14="http://schemas.microsoft.com/office/powerpoint/2010/main" val="4036360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dirty="0"/>
              <a:t>3.2 Capa Aplicación y Protocolo HTTP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r>
              <a:rPr lang="es-EC" sz="2000" b="1" dirty="0"/>
              <a:t>HTTP</a:t>
            </a:r>
            <a:r>
              <a:rPr lang="es-EC" sz="2000" dirty="0"/>
              <a:t> (</a:t>
            </a:r>
            <a:r>
              <a:rPr lang="es-EC" sz="2000" dirty="0" err="1"/>
              <a:t>Hypertext</a:t>
            </a:r>
            <a:r>
              <a:rPr lang="es-EC" sz="2000" dirty="0"/>
              <a:t> Transfer </a:t>
            </a:r>
            <a:r>
              <a:rPr lang="es-EC" sz="2000" dirty="0" err="1"/>
              <a:t>Protocol</a:t>
            </a:r>
            <a:r>
              <a:rPr lang="es-EC" sz="2000" dirty="0"/>
              <a:t>).</a:t>
            </a:r>
          </a:p>
          <a:p>
            <a:r>
              <a:rPr lang="es-EC" sz="2000" dirty="0"/>
              <a:t>Protocolo </a:t>
            </a:r>
            <a:r>
              <a:rPr lang="es-EC" sz="2000" b="1" dirty="0">
                <a:solidFill>
                  <a:srgbClr val="FF0000"/>
                </a:solidFill>
              </a:rPr>
              <a:t>NO</a:t>
            </a:r>
            <a:r>
              <a:rPr lang="es-EC" sz="2000" dirty="0"/>
              <a:t> </a:t>
            </a:r>
            <a:r>
              <a:rPr lang="es-EC" sz="2000" b="1" dirty="0">
                <a:solidFill>
                  <a:srgbClr val="FF0000"/>
                </a:solidFill>
              </a:rPr>
              <a:t>seguro</a:t>
            </a:r>
            <a:r>
              <a:rPr lang="es-EC" sz="2000" dirty="0"/>
              <a:t> de capa aplicación.</a:t>
            </a:r>
          </a:p>
          <a:p>
            <a:r>
              <a:rPr lang="es-EC" sz="2000" dirty="0"/>
              <a:t>Protocolo de tipo </a:t>
            </a:r>
            <a:r>
              <a:rPr lang="es-EC" sz="2000" b="1" dirty="0">
                <a:solidFill>
                  <a:srgbClr val="FF0000"/>
                </a:solidFill>
              </a:rPr>
              <a:t>petición-respuesta sin estado</a:t>
            </a:r>
            <a:r>
              <a:rPr lang="es-EC" sz="2000" dirty="0"/>
              <a:t>.</a:t>
            </a:r>
          </a:p>
          <a:p>
            <a:endParaRPr lang="es-EC" sz="2000" dirty="0"/>
          </a:p>
          <a:p>
            <a:endParaRPr lang="es-EC" sz="20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FB782A3-1AB7-1D0C-594A-85BCACA04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673" y="3153746"/>
            <a:ext cx="4931864" cy="2782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2752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dirty="0"/>
              <a:t>3.3 Capa Transporte y protocolos SSL y TLS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r>
              <a:rPr lang="es-EC" sz="2000" b="1" dirty="0"/>
              <a:t>SSL </a:t>
            </a:r>
            <a:r>
              <a:rPr lang="es-EC" sz="2000" dirty="0"/>
              <a:t>(</a:t>
            </a:r>
            <a:r>
              <a:rPr lang="es-EC" sz="2000" i="1" dirty="0" err="1"/>
              <a:t>Secure</a:t>
            </a:r>
            <a:r>
              <a:rPr lang="es-EC" sz="2000" i="1" dirty="0"/>
              <a:t> Sockets </a:t>
            </a:r>
            <a:r>
              <a:rPr lang="es-EC" sz="2000" i="1" dirty="0" err="1"/>
              <a:t>Layer</a:t>
            </a:r>
            <a:r>
              <a:rPr lang="es-EC" sz="2000" dirty="0"/>
              <a:t>): Antiguo protocolo para brindar seguridad a HTTP.</a:t>
            </a:r>
          </a:p>
          <a:p>
            <a:r>
              <a:rPr lang="es-EC" sz="2000" b="1" dirty="0"/>
              <a:t>TLS </a:t>
            </a:r>
            <a:r>
              <a:rPr lang="es-EC" sz="2000" dirty="0"/>
              <a:t>(</a:t>
            </a:r>
            <a:r>
              <a:rPr lang="es-EC" sz="2000" i="1" dirty="0" err="1"/>
              <a:t>Transport</a:t>
            </a:r>
            <a:r>
              <a:rPr lang="es-EC" sz="2000" i="1" dirty="0"/>
              <a:t> </a:t>
            </a:r>
            <a:r>
              <a:rPr lang="es-EC" sz="2000" i="1" dirty="0" err="1"/>
              <a:t>Layer</a:t>
            </a:r>
            <a:r>
              <a:rPr lang="es-EC" sz="2000" i="1" dirty="0"/>
              <a:t> Security</a:t>
            </a:r>
            <a:r>
              <a:rPr lang="es-EC" sz="2000" dirty="0"/>
              <a:t>): Protocolo mucho más robusto que SSL.</a:t>
            </a:r>
          </a:p>
          <a:p>
            <a:r>
              <a:rPr lang="es-EC" sz="2000" dirty="0"/>
              <a:t>Proveen de seguridad al protocolo HTTP.</a:t>
            </a:r>
          </a:p>
          <a:p>
            <a:endParaRPr lang="es-EC" sz="2000" dirty="0"/>
          </a:p>
          <a:p>
            <a:endParaRPr lang="es-EC" sz="2000" dirty="0"/>
          </a:p>
        </p:txBody>
      </p:sp>
      <p:pic>
        <p:nvPicPr>
          <p:cNvPr id="3074" name="Picture 2" descr="TLS y SSL: ¿Qué son y en qué se diferencian? – Nettix Perú">
            <a:extLst>
              <a:ext uri="{FF2B5EF4-FFF2-40B4-BE49-F238E27FC236}">
                <a16:creationId xmlns:a16="http://schemas.microsoft.com/office/drawing/2014/main" id="{A67F5D9A-C58E-55A1-8038-D88EB9C7B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387" y="3429000"/>
            <a:ext cx="428625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400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ertificados SSL en Google Chrome y Firefox">
            <a:extLst>
              <a:ext uri="{FF2B5EF4-FFF2-40B4-BE49-F238E27FC236}">
                <a16:creationId xmlns:a16="http://schemas.microsoft.com/office/drawing/2014/main" id="{75B59D9A-64D0-F58E-2C5F-EA2CF50C1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829" y="3718017"/>
            <a:ext cx="1660072" cy="1075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dirty="0"/>
              <a:t>3.3 Capa Transporte y protocolos SSL y TLS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s-EC" sz="2000" dirty="0"/>
              <a:t>Cliente solicita página web a servidor.</a:t>
            </a:r>
          </a:p>
          <a:p>
            <a:pPr marL="457200" indent="-457200">
              <a:buAutoNum type="arabicPeriod"/>
            </a:pPr>
            <a:r>
              <a:rPr lang="es-EC" sz="2000" dirty="0"/>
              <a:t>Servidor responde con firma digital de un mensaje </a:t>
            </a:r>
            <a:r>
              <a:rPr lang="es-EC" sz="2000" dirty="0" err="1"/>
              <a:t>randómico</a:t>
            </a:r>
            <a:r>
              <a:rPr lang="es-EC" sz="2000" dirty="0"/>
              <a:t>. Si es la primera vez también con el certificado digital del servidor.</a:t>
            </a:r>
          </a:p>
          <a:p>
            <a:pPr marL="457200" indent="-457200">
              <a:buAutoNum type="arabicPeriod"/>
            </a:pPr>
            <a:r>
              <a:rPr lang="es-EC" sz="2000" dirty="0"/>
              <a:t>Cliente descifra firma digital y recalcula el hash sobre el mensaje recibido. Si el hash descifrado coincide con el recalculado el proceso es exitoso y se autentica el servidor.</a:t>
            </a:r>
          </a:p>
          <a:p>
            <a:pPr marL="457200" indent="-457200">
              <a:buAutoNum type="arabicPeriod" startAt="4"/>
            </a:pPr>
            <a:r>
              <a:rPr lang="es-EC" sz="2000" dirty="0"/>
              <a:t>Cliente y servidor crean una clave privada (</a:t>
            </a:r>
            <a:r>
              <a:rPr lang="es-EC" sz="2000" dirty="0" err="1"/>
              <a:t>Diffie</a:t>
            </a:r>
            <a:r>
              <a:rPr lang="es-EC" sz="2000" dirty="0"/>
              <a:t>-Hellman).</a:t>
            </a:r>
          </a:p>
          <a:p>
            <a:pPr marL="457200" indent="-457200">
              <a:buAutoNum type="arabicPeriod" startAt="4"/>
            </a:pPr>
            <a:r>
              <a:rPr lang="es-EC" sz="2000" dirty="0"/>
              <a:t>Se logra un canal cifrado simétrico con servidor autenticado. </a:t>
            </a:r>
          </a:p>
          <a:p>
            <a:pPr marL="457200" indent="-457200">
              <a:buAutoNum type="arabicPeriod" startAt="4"/>
            </a:pPr>
            <a:r>
              <a:rPr lang="es-EC" sz="2000" dirty="0"/>
              <a:t>En la transmisión de datos </a:t>
            </a:r>
            <a:r>
              <a:rPr lang="es-EC" sz="2000" dirty="0" err="1"/>
              <a:t>subsequentes</a:t>
            </a:r>
            <a:r>
              <a:rPr lang="es-EC" sz="2000" dirty="0"/>
              <a:t> se debe entonces enviar el código hash (precautelar integridad).</a:t>
            </a:r>
          </a:p>
          <a:p>
            <a:pPr marL="0" indent="0">
              <a:buNone/>
            </a:pPr>
            <a:endParaRPr lang="es-EC" sz="2000" dirty="0"/>
          </a:p>
          <a:p>
            <a:endParaRPr lang="es-EC" sz="2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A8E03D9-E79F-E884-5E12-32604DAD55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5985" y="5086113"/>
            <a:ext cx="4000030" cy="118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417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dirty="0"/>
              <a:t>3.4 Formatos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80646" y="1542867"/>
            <a:ext cx="1121898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C" sz="2000" dirty="0"/>
          </a:p>
          <a:p>
            <a:r>
              <a:rPr lang="es-EC" sz="2000" dirty="0"/>
              <a:t>JSON (</a:t>
            </a:r>
            <a:r>
              <a:rPr lang="es-EC" sz="2000" i="1" dirty="0"/>
              <a:t>JavaScript </a:t>
            </a:r>
            <a:r>
              <a:rPr lang="es-EC" sz="2000" i="1" dirty="0" err="1"/>
              <a:t>Object</a:t>
            </a:r>
            <a:r>
              <a:rPr lang="es-EC" sz="2000" i="1" dirty="0"/>
              <a:t> </a:t>
            </a:r>
            <a:r>
              <a:rPr lang="es-EC" sz="2000" i="1" dirty="0" err="1"/>
              <a:t>Notation</a:t>
            </a:r>
            <a:r>
              <a:rPr lang="es-EC" sz="2000" dirty="0"/>
              <a:t>): Comprende otra manera de expresar un mensaje.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A5F8A42-68E9-7006-007A-1BD58A968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853" y="2341430"/>
            <a:ext cx="2941710" cy="3804269"/>
          </a:xfrm>
          <a:prstGeom prst="rect">
            <a:avLst/>
          </a:prstGeom>
        </p:spPr>
      </p:pic>
      <p:pic>
        <p:nvPicPr>
          <p:cNvPr id="2050" name="Picture 2" descr="3 formas de disfrazarte de Jason Voorhees - wikiHow">
            <a:extLst>
              <a:ext uri="{FF2B5EF4-FFF2-40B4-BE49-F238E27FC236}">
                <a16:creationId xmlns:a16="http://schemas.microsoft.com/office/drawing/2014/main" id="{0E77099E-401B-8540-FC50-34B64D3E1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584" y="2898549"/>
            <a:ext cx="3786370" cy="2839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455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dirty="0"/>
              <a:t>3.4 Formatos de datos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41855C2-F4CC-6E1C-FC6E-11DF1431E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37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dirty="0"/>
              <a:t>3.5 Mecanismos de evasión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86507" y="1993576"/>
            <a:ext cx="11218985" cy="4351338"/>
          </a:xfrm>
        </p:spPr>
        <p:txBody>
          <a:bodyPr>
            <a:normAutofit/>
          </a:bodyPr>
          <a:lstStyle/>
          <a:p>
            <a:r>
              <a:rPr lang="es-EC" sz="2000" b="1" dirty="0"/>
              <a:t>Cifrado: </a:t>
            </a:r>
            <a:r>
              <a:rPr lang="es-EC" sz="2000" dirty="0"/>
              <a:t>Cifrar malware para evitar mecanismos de detección (antivirus, firewalls, otros).</a:t>
            </a:r>
          </a:p>
          <a:p>
            <a:r>
              <a:rPr lang="es-EC" sz="2000" b="1" dirty="0"/>
              <a:t>Segmentación: </a:t>
            </a:r>
            <a:r>
              <a:rPr lang="es-EC" sz="2000" dirty="0"/>
              <a:t>Hacer el mensaje más pequeño y reconstruirlo en el destino.</a:t>
            </a:r>
          </a:p>
          <a:p>
            <a:r>
              <a:rPr lang="es-EC" sz="2000" b="1" dirty="0"/>
              <a:t>Temporización (Timing): </a:t>
            </a:r>
            <a:r>
              <a:rPr lang="es-EC" sz="2000" dirty="0"/>
              <a:t>Añadir tiempos de espera para evitar detecciones.</a:t>
            </a:r>
          </a:p>
        </p:txBody>
      </p:sp>
      <p:pic>
        <p:nvPicPr>
          <p:cNvPr id="5122" name="Picture 2" descr="LockFile: Ransomware con técnicas de evasión de detección. - Una al Día">
            <a:extLst>
              <a:ext uri="{FF2B5EF4-FFF2-40B4-BE49-F238E27FC236}">
                <a16:creationId xmlns:a16="http://schemas.microsoft.com/office/drawing/2014/main" id="{36469C39-6B5B-8137-64E3-04D06A524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893" y="3429000"/>
            <a:ext cx="3716694" cy="2479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LockFile: Ransomware con técnicas de evasión de detección. - Una al Día">
            <a:extLst>
              <a:ext uri="{FF2B5EF4-FFF2-40B4-BE49-F238E27FC236}">
                <a16:creationId xmlns:a16="http://schemas.microsoft.com/office/drawing/2014/main" id="{FE2C1830-CEBB-C86F-465B-AD19F9FA3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531" y="3659406"/>
            <a:ext cx="3531838" cy="2018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53736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298</Words>
  <Application>Microsoft Office PowerPoint</Application>
  <PresentationFormat>Panorámica</PresentationFormat>
  <Paragraphs>37</Paragraphs>
  <Slides>10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Seguridad Web</vt:lpstr>
      <vt:lpstr>3.1 Modelo OSI de la ISO </vt:lpstr>
      <vt:lpstr>Presentación de PowerPoint</vt:lpstr>
      <vt:lpstr>3.2 Capa Aplicación y Protocolo HTTP</vt:lpstr>
      <vt:lpstr>3.3 Capa Transporte y protocolos SSL y TLS</vt:lpstr>
      <vt:lpstr>3.3 Capa Transporte y protocolos SSL y TLS</vt:lpstr>
      <vt:lpstr>3.4 Formatos de datos</vt:lpstr>
      <vt:lpstr>3.4 Formatos de datos</vt:lpstr>
      <vt:lpstr>3.5 Mecanismos de evasión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David Cevallos</cp:lastModifiedBy>
  <cp:revision>38</cp:revision>
  <dcterms:created xsi:type="dcterms:W3CDTF">2022-01-24T21:35:40Z</dcterms:created>
  <dcterms:modified xsi:type="dcterms:W3CDTF">2023-11-26T02:05:13Z</dcterms:modified>
</cp:coreProperties>
</file>