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1"/>
  </p:handoutMasterIdLst>
  <p:sldIdLst>
    <p:sldId id="256" r:id="rId2"/>
    <p:sldId id="258" r:id="rId3"/>
    <p:sldId id="275" r:id="rId4"/>
    <p:sldId id="276" r:id="rId5"/>
    <p:sldId id="262" r:id="rId6"/>
    <p:sldId id="266" r:id="rId7"/>
    <p:sldId id="265" r:id="rId8"/>
    <p:sldId id="264" r:id="rId9"/>
    <p:sldId id="263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19/12/2023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19/12/2023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8612155" y="509451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Unidades 3 y 4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B279FBE-AB9F-AA8C-0CC7-2793CAC6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7. Creación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creación de registros comprende el añadir una nueva tabla a la base de datos.</a:t>
            </a:r>
          </a:p>
          <a:p>
            <a:r>
              <a:rPr lang="es-EC" sz="2000" dirty="0"/>
              <a:t>Se debe tener cuidado de no violar la restricción de clave primaria.</a:t>
            </a:r>
          </a:p>
          <a:p>
            <a:r>
              <a:rPr lang="es-EC" sz="2000" dirty="0"/>
              <a:t>Una buena técnica consiste en tomar un campo de la tabla como un número secuencial de incremento automático.</a:t>
            </a:r>
          </a:p>
          <a:p>
            <a:r>
              <a:rPr lang="es-EC" sz="2000" dirty="0"/>
              <a:t>De esta manera cada vez que se cree un registro, el secuencial tomará el valor del último registro sumado en una unidad.</a:t>
            </a:r>
          </a:p>
        </p:txBody>
      </p:sp>
      <p:pic>
        <p:nvPicPr>
          <p:cNvPr id="7170" name="Picture 2" descr="Alfabetos de presentación: rojo Imán de nevera C | Red refrigerator,  Alphabet, Refrigerator magnets">
            <a:extLst>
              <a:ext uri="{FF2B5EF4-FFF2-40B4-BE49-F238E27FC236}">
                <a16:creationId xmlns:a16="http://schemas.microsoft.com/office/drawing/2014/main" id="{D05DFBE3-2B13-A55F-811E-8D6636C2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19" y="3918938"/>
            <a:ext cx="2133834" cy="22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8. Lectura de registros </a:t>
            </a:r>
          </a:p>
        </p:txBody>
      </p:sp>
      <p:pic>
        <p:nvPicPr>
          <p:cNvPr id="8198" name="Picture 6" descr="Letra R Alfabeto Color Rojo Alto Res Imágenes De Material Stock de  ilustración - Ilustración de alfabeto, papel: 209991920">
            <a:extLst>
              <a:ext uri="{FF2B5EF4-FFF2-40B4-BE49-F238E27FC236}">
                <a16:creationId xmlns:a16="http://schemas.microsoft.com/office/drawing/2014/main" id="{78AC30F4-BFD1-4C60-140E-E16F76F7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30" y="3697773"/>
            <a:ext cx="2614127" cy="26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obtención de información de la base de datos.</a:t>
            </a:r>
          </a:p>
          <a:p>
            <a:r>
              <a:rPr lang="es-EC" sz="2000" dirty="0"/>
              <a:t>Para ello, los registros debieron ser previamente ingresados ya sea a través de una interfaz gráfica o bien a través de la misma base de datos.</a:t>
            </a:r>
          </a:p>
          <a:p>
            <a:r>
              <a:rPr lang="es-EC" sz="2000" dirty="0"/>
              <a:t>Se pueden obtener estructuras combinadas correspondientes a varias tablas.</a:t>
            </a:r>
          </a:p>
          <a:p>
            <a:r>
              <a:rPr lang="es-EC" sz="2000" dirty="0"/>
              <a:t>Pero también se </a:t>
            </a:r>
            <a:r>
              <a:rPr lang="es-EC" sz="2000" dirty="0" err="1"/>
              <a:t>puden</a:t>
            </a:r>
            <a:r>
              <a:rPr lang="es-EC" sz="2000" dirty="0"/>
              <a:t> obtener determinados campos que conforman determinadas columnas de una tabla.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7775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9. Actualización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modificación de la información almacenada en una base de datos.</a:t>
            </a:r>
          </a:p>
          <a:p>
            <a:r>
              <a:rPr lang="es-EC" sz="2000" dirty="0"/>
              <a:t>Debe tenerse en cuenta que si no se logra modificar ningún registro, el resultado no genera un error.</a:t>
            </a:r>
          </a:p>
          <a:p>
            <a:r>
              <a:rPr lang="es-EC" sz="2000" dirty="0"/>
              <a:t>Sin embargo, la cantidad de registros modificados será igual a 0.</a:t>
            </a:r>
          </a:p>
          <a:p>
            <a:r>
              <a:rPr lang="es-EC" sz="2000" dirty="0"/>
              <a:t>En una única sentencia UPDATE se puede modificar varios registros, por lo que debe tenerse extremo cuidado en expresar de forma correcta la condición WHERE.</a:t>
            </a:r>
          </a:p>
          <a:p>
            <a:endParaRPr lang="es-EC" sz="2000" dirty="0"/>
          </a:p>
        </p:txBody>
      </p:sp>
      <p:pic>
        <p:nvPicPr>
          <p:cNvPr id="10244" name="Picture 4" descr="Parche Bordado LETRA U">
            <a:extLst>
              <a:ext uri="{FF2B5EF4-FFF2-40B4-BE49-F238E27FC236}">
                <a16:creationId xmlns:a16="http://schemas.microsoft.com/office/drawing/2014/main" id="{BE01234E-DC7A-AA50-D317-C09B1F35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3737267"/>
            <a:ext cx="2439696" cy="24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8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10. Eliminación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eliminación física de información de una base de datos.</a:t>
            </a:r>
          </a:p>
          <a:p>
            <a:r>
              <a:rPr lang="es-EC" sz="2000" dirty="0"/>
              <a:t>No es una operación siempre permitida en organizaciones: Auditoría, trazabilidad.</a:t>
            </a:r>
          </a:p>
          <a:p>
            <a:r>
              <a:rPr lang="es-EC" sz="2000" dirty="0"/>
              <a:t>Por lo general, lo que se realiza es colocar una bandera lógica para cada registro de tal manera que si ésta toma un cierto valor tenga significado para el sistema.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9218" name="Picture 2" descr="Letra D Rojo 3d Renderizar Alfabeto Capital Texto Fuente Signo Sobre Fondo  Blanco Foto de stock y más banco de imágenes de Alemania - iStock">
            <a:extLst>
              <a:ext uri="{FF2B5EF4-FFF2-40B4-BE49-F238E27FC236}">
                <a16:creationId xmlns:a16="http://schemas.microsoft.com/office/drawing/2014/main" id="{BC9C19DF-8839-9030-840C-C25CD827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89" y="3223079"/>
            <a:ext cx="3088821" cy="30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11. Estructuras de datos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Estructuras de datos: </a:t>
            </a:r>
            <a:r>
              <a:rPr lang="es-EC" sz="2000" dirty="0" err="1"/>
              <a:t>Disposicón</a:t>
            </a:r>
            <a:r>
              <a:rPr lang="es-EC" sz="2000" dirty="0"/>
              <a:t> que almacena un determinado tipo de dato, pero no se crean con una longitud determinada.</a:t>
            </a:r>
          </a:p>
          <a:p>
            <a:r>
              <a:rPr lang="es-EC" sz="2000" dirty="0"/>
              <a:t>Sobre estas estructuras dinámicas podemos realizar operaciones de añadir y eliminar elementos.</a:t>
            </a:r>
          </a:p>
          <a:p>
            <a:r>
              <a:rPr lang="es-EC" sz="2000" dirty="0"/>
              <a:t>En tiempo de ejecución el sistema operativo gestionará de forma adecuada la memoria a fin de poder manipular la estructura de forma correcta.</a:t>
            </a:r>
          </a:p>
        </p:txBody>
      </p:sp>
      <p:pic>
        <p:nvPicPr>
          <p:cNvPr id="2050" name="Picture 2" descr="Java Collections – mvit-InnovacionTecnológica">
            <a:extLst>
              <a:ext uri="{FF2B5EF4-FFF2-40B4-BE49-F238E27FC236}">
                <a16:creationId xmlns:a16="http://schemas.microsoft.com/office/drawing/2014/main" id="{3844D673-358C-06FF-9999-91A0ED15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818358"/>
            <a:ext cx="5010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0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12.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colección comprende un conjunto de dos o más elementos.</a:t>
            </a:r>
          </a:p>
          <a:p>
            <a:r>
              <a:rPr lang="es-EC" sz="2000" dirty="0"/>
              <a:t>Pueden ser definidas tradicionalmente a través de vectores y matrices.</a:t>
            </a:r>
          </a:p>
          <a:p>
            <a:r>
              <a:rPr lang="es-EC" sz="2000" b="1" dirty="0"/>
              <a:t>Vector: </a:t>
            </a:r>
            <a:r>
              <a:rPr lang="es-EC" sz="2000" dirty="0"/>
              <a:t>arreglo </a:t>
            </a:r>
            <a:r>
              <a:rPr lang="es-EC" sz="2000" dirty="0" err="1"/>
              <a:t>unidimensinal</a:t>
            </a:r>
            <a:r>
              <a:rPr lang="es-EC" sz="2000" dirty="0"/>
              <a:t>.</a:t>
            </a:r>
          </a:p>
          <a:p>
            <a:r>
              <a:rPr lang="es-EC" sz="2000" b="1" dirty="0"/>
              <a:t>Matriz: </a:t>
            </a:r>
            <a:r>
              <a:rPr lang="es-EC" sz="2000" dirty="0"/>
              <a:t>arreglo bidimensional.</a:t>
            </a:r>
          </a:p>
          <a:p>
            <a:r>
              <a:rPr lang="es-EC" sz="2000" dirty="0"/>
              <a:t>Sin embargo, este enfoque tradicional está limitado al limitar las dimensiones del arreglo.</a:t>
            </a:r>
          </a:p>
          <a:p>
            <a:r>
              <a:rPr lang="es-EC" sz="2000" dirty="0"/>
              <a:t>Una solución comprende entonces el uso de colecciones dinámicas: </a:t>
            </a:r>
            <a:r>
              <a:rPr lang="es-EC" sz="2000" b="1" dirty="0" err="1"/>
              <a:t>ArrayList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Dentro del arreglo dinámico se podrá almacenar cualquier tipo de dato, incluso objetos.</a:t>
            </a:r>
          </a:p>
          <a:p>
            <a:r>
              <a:rPr lang="es-EC" sz="2000" dirty="0"/>
              <a:t>Sin embargo, en Java los datos deberán ser siempre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414631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12. Sentencias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sentencias de control especializadas que pueden ser empleadas para recorrer una colección, como por ejemplo vectores, matrices y arreglos dinámicos.</a:t>
            </a:r>
          </a:p>
          <a:p>
            <a:r>
              <a:rPr lang="es-EC" sz="2000" dirty="0"/>
              <a:t>Por cada elemento que conforma la colección, una iteración del bucle va a permitir la gestión de dicho elemento para dar solución a un problema específico.</a:t>
            </a:r>
          </a:p>
          <a:p>
            <a:r>
              <a:rPr lang="es-EC" sz="2000" dirty="0"/>
              <a:t>Este mecanismo ofrece cierta flexibilidad sobre el uso de sentencias de control tradicionales como un bucle </a:t>
            </a:r>
            <a:r>
              <a:rPr lang="es-EC" sz="2000" dirty="0" err="1"/>
              <a:t>while</a:t>
            </a:r>
            <a:r>
              <a:rPr lang="es-EC" sz="2000" dirty="0"/>
              <a:t>, un bucle do-</a:t>
            </a:r>
            <a:r>
              <a:rPr lang="es-EC" sz="2000" dirty="0" err="1"/>
              <a:t>while</a:t>
            </a:r>
            <a:r>
              <a:rPr lang="es-EC" sz="2000" dirty="0"/>
              <a:t> e incluso el mismo bucle </a:t>
            </a:r>
            <a:r>
              <a:rPr lang="es-EC" sz="2000" dirty="0" err="1"/>
              <a:t>for</a:t>
            </a:r>
            <a:r>
              <a:rPr lang="es-EC" sz="2000" dirty="0"/>
              <a:t>.</a:t>
            </a:r>
          </a:p>
          <a:p>
            <a:r>
              <a:rPr lang="es-EC" sz="2000" dirty="0"/>
              <a:t>Sin embargo, debe notarse que los bucles tradicionales también son útiles y pueden cumplir el mismo propósito aunque con un mayor esfuerzo de implementación.</a:t>
            </a:r>
          </a:p>
        </p:txBody>
      </p:sp>
      <p:pic>
        <p:nvPicPr>
          <p:cNvPr id="3074" name="Picture 2" descr="Java Foreach • Einfach erklärt mit Beispielen · [mit Video]">
            <a:extLst>
              <a:ext uri="{FF2B5EF4-FFF2-40B4-BE49-F238E27FC236}">
                <a16:creationId xmlns:a16="http://schemas.microsoft.com/office/drawing/2014/main" id="{CF6F2BC2-1CBF-0161-4F27-D334E91C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4633813"/>
            <a:ext cx="3788229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7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13. 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excepción comprende un error en tiempo de ejecución.</a:t>
            </a:r>
          </a:p>
          <a:p>
            <a:r>
              <a:rPr lang="es-EC" sz="2000" dirty="0"/>
              <a:t>Usualmente se gestiona mediante las instrucciones try, catch y </a:t>
            </a:r>
            <a:r>
              <a:rPr lang="es-EC" sz="2000" dirty="0" err="1"/>
              <a:t>finally</a:t>
            </a:r>
            <a:r>
              <a:rPr lang="es-EC" sz="2000" dirty="0"/>
              <a:t>.</a:t>
            </a:r>
          </a:p>
          <a:p>
            <a:r>
              <a:rPr lang="es-EC" sz="2000" b="1" dirty="0"/>
              <a:t>Try: </a:t>
            </a:r>
            <a:r>
              <a:rPr lang="es-EC" sz="2000" dirty="0"/>
              <a:t>comprende un bloque de código que se monitorea para controlar la excepción.</a:t>
            </a:r>
          </a:p>
          <a:p>
            <a:r>
              <a:rPr lang="es-EC" sz="2000" b="1" dirty="0"/>
              <a:t>Catch: </a:t>
            </a:r>
            <a:r>
              <a:rPr lang="es-EC" sz="2000" dirty="0"/>
              <a:t>segmento de código que se ejecuta en caso de producirse una excepción.</a:t>
            </a:r>
          </a:p>
          <a:p>
            <a:r>
              <a:rPr lang="es-EC" sz="2000" b="1" dirty="0" err="1"/>
              <a:t>Finally</a:t>
            </a:r>
            <a:r>
              <a:rPr lang="es-EC" sz="2000" b="1" dirty="0"/>
              <a:t>: </a:t>
            </a:r>
            <a:r>
              <a:rPr lang="es-EC" sz="2000" dirty="0"/>
              <a:t>segmento de código que se </a:t>
            </a:r>
            <a:r>
              <a:rPr lang="es-EC" sz="2000" b="1" dirty="0"/>
              <a:t>SIEMPRE</a:t>
            </a:r>
            <a:r>
              <a:rPr lang="es-EC" sz="2000" dirty="0"/>
              <a:t> se ejecuta después de una sentencia try o catch dependiendo de si se produjo la excepción o no.</a:t>
            </a:r>
          </a:p>
        </p:txBody>
      </p:sp>
      <p:pic>
        <p:nvPicPr>
          <p:cNvPr id="1026" name="Picture 2" descr="MAGIC PL/SQL ORACLE: Manejo de Excepciones">
            <a:extLst>
              <a:ext uri="{FF2B5EF4-FFF2-40B4-BE49-F238E27FC236}">
                <a16:creationId xmlns:a16="http://schemas.microsoft.com/office/drawing/2014/main" id="{42C99F81-15A7-E3CA-2239-D2DEEAA8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99" y="4063825"/>
            <a:ext cx="3338415" cy="1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Conexión a bases de datos con JDBC y ODBC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base de datos comprende un repositorio de información, es decir, almacena datos.</a:t>
            </a:r>
          </a:p>
          <a:p>
            <a:r>
              <a:rPr lang="es-EC" sz="2000" dirty="0"/>
              <a:t>Las bases de dato pueden ser, principalmente, de tipo relacional y no relacional.</a:t>
            </a:r>
          </a:p>
          <a:p>
            <a:r>
              <a:rPr lang="es-EC" sz="2000" dirty="0"/>
              <a:t>Las bases de datos relacionales son mayormente empleadas especificando tablas (que representan entidades) y las relaciones entre dichas tablas.</a:t>
            </a:r>
          </a:p>
          <a:p>
            <a:r>
              <a:rPr lang="es-EC" sz="2000" dirty="0"/>
              <a:t>Las bases de datos no relacionales manejan principalmente formatos de datos para almacenar la información.</a:t>
            </a:r>
          </a:p>
          <a:p>
            <a:endParaRPr lang="es-EC" sz="2000" dirty="0"/>
          </a:p>
        </p:txBody>
      </p:sp>
      <p:pic>
        <p:nvPicPr>
          <p:cNvPr id="5122" name="Picture 2" descr="Base de Datos - Concepto, tipos y ejemplos">
            <a:extLst>
              <a:ext uri="{FF2B5EF4-FFF2-40B4-BE49-F238E27FC236}">
                <a16:creationId xmlns:a16="http://schemas.microsoft.com/office/drawing/2014/main" id="{AB642C69-2E3A-997D-12A8-C786DAB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3903600"/>
            <a:ext cx="3704253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767367-3DC2-69D7-B4F0-882A578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DC3EBC-6FD1-95C1-CDE9-D9765C42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Fundamentos de Sistemas Gestores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en el mercado varios sistemas gestores de bases de datos.</a:t>
            </a:r>
          </a:p>
          <a:p>
            <a:r>
              <a:rPr lang="es-EC" sz="2000" dirty="0"/>
              <a:t>Mientras algunos son open </a:t>
            </a:r>
            <a:r>
              <a:rPr lang="es-EC" sz="2000" dirty="0" err="1"/>
              <a:t>source</a:t>
            </a:r>
            <a:r>
              <a:rPr lang="es-EC" sz="2000" dirty="0"/>
              <a:t> otros son privativos.</a:t>
            </a:r>
          </a:p>
          <a:p>
            <a:r>
              <a:rPr lang="es-EC" sz="2000" dirty="0"/>
              <a:t>Mientras algunos tienen costo otros son gratuitos.</a:t>
            </a:r>
          </a:p>
          <a:p>
            <a:r>
              <a:rPr lang="es-EC" sz="2000" dirty="0"/>
              <a:t>Al elegir un sistema gestor de bases de datos debe tenerse muy en cuenta el soporte técnico y el </a:t>
            </a:r>
            <a:r>
              <a:rPr lang="es-EC" sz="2000" dirty="0" err="1"/>
              <a:t>background</a:t>
            </a:r>
            <a:r>
              <a:rPr lang="es-EC" sz="2000" dirty="0"/>
              <a:t> del equipo humano con el que se cuenta.</a:t>
            </a:r>
          </a:p>
          <a:p>
            <a:r>
              <a:rPr lang="es-EC" sz="2000" b="1" dirty="0"/>
              <a:t>SGBD relacionales: </a:t>
            </a:r>
            <a:r>
              <a:rPr lang="es-EC" sz="2000" dirty="0"/>
              <a:t>MySQL, SQL Server, Oracle, PostgreSQL, SQLite, IBM Db2, </a:t>
            </a:r>
            <a:r>
              <a:rPr lang="es-EC" sz="2000" dirty="0" err="1"/>
              <a:t>Maria</a:t>
            </a:r>
            <a:r>
              <a:rPr lang="es-EC" sz="2000" dirty="0"/>
              <a:t> DB.</a:t>
            </a:r>
          </a:p>
          <a:p>
            <a:r>
              <a:rPr lang="es-EC" sz="2000" b="1" dirty="0"/>
              <a:t>SGBD no relacionales: </a:t>
            </a:r>
            <a:r>
              <a:rPr lang="es-EC" sz="2000" dirty="0"/>
              <a:t>MongoDB, </a:t>
            </a:r>
            <a:r>
              <a:rPr lang="es-EC" sz="2000" dirty="0" err="1"/>
              <a:t>Cassandra</a:t>
            </a:r>
            <a:r>
              <a:rPr lang="es-EC" sz="2000" dirty="0"/>
              <a:t>, </a:t>
            </a:r>
            <a:r>
              <a:rPr lang="es-EC" sz="2000" dirty="0" err="1"/>
              <a:t>Reddis</a:t>
            </a:r>
            <a:r>
              <a:rPr lang="es-EC" sz="2000" dirty="0"/>
              <a:t>, </a:t>
            </a:r>
            <a:r>
              <a:rPr lang="es-EC" sz="2000" dirty="0" err="1"/>
              <a:t>CouchDB</a:t>
            </a:r>
            <a:r>
              <a:rPr lang="es-EC" sz="2000" dirty="0"/>
              <a:t>, Neo4j, Amazon </a:t>
            </a:r>
            <a:r>
              <a:rPr lang="es-EC" sz="2000" dirty="0" err="1"/>
              <a:t>DynamoDB</a:t>
            </a:r>
            <a:r>
              <a:rPr lang="es-EC" sz="2000" dirty="0"/>
              <a:t>, </a:t>
            </a:r>
            <a:r>
              <a:rPr lang="es-EC" sz="2000" dirty="0" err="1"/>
              <a:t>HBase</a:t>
            </a:r>
            <a:r>
              <a:rPr lang="es-EC" sz="2000" dirty="0"/>
              <a:t>, </a:t>
            </a:r>
            <a:r>
              <a:rPr lang="es-EC" sz="2000" dirty="0" err="1"/>
              <a:t>Riak</a:t>
            </a:r>
            <a:r>
              <a:rPr lang="es-EC" sz="2000" dirty="0"/>
              <a:t>.</a:t>
            </a:r>
          </a:p>
        </p:txBody>
      </p:sp>
      <p:pic>
        <p:nvPicPr>
          <p:cNvPr id="6146" name="Picture 2" descr="Capítulo 2 Base de Datos | Base de Datos">
            <a:extLst>
              <a:ext uri="{FF2B5EF4-FFF2-40B4-BE49-F238E27FC236}">
                <a16:creationId xmlns:a16="http://schemas.microsoft.com/office/drawing/2014/main" id="{07539A12-9B22-2EDA-1126-B0F867C8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69" y="4581331"/>
            <a:ext cx="2816861" cy="15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SQL: </a:t>
            </a:r>
            <a:r>
              <a:rPr lang="es-EC" sz="2000" dirty="0" err="1"/>
              <a:t>Structured</a:t>
            </a:r>
            <a:r>
              <a:rPr lang="es-EC" sz="2000" dirty="0"/>
              <a:t> </a:t>
            </a:r>
            <a:r>
              <a:rPr lang="es-EC" sz="2000" dirty="0" err="1"/>
              <a:t>Query</a:t>
            </a:r>
            <a:r>
              <a:rPr lang="es-EC" sz="2000" dirty="0"/>
              <a:t> </a:t>
            </a:r>
            <a:r>
              <a:rPr lang="es-EC" sz="2000" dirty="0" err="1"/>
              <a:t>Language</a:t>
            </a:r>
            <a:r>
              <a:rPr lang="es-EC" sz="2000" dirty="0"/>
              <a:t>.</a:t>
            </a:r>
          </a:p>
          <a:p>
            <a:r>
              <a:rPr lang="es-EC" sz="2000" dirty="0"/>
              <a:t>Nace como un lenguaje declarativo: Se especifica lo que se desea obtener, sin dar órdenes imperativas.</a:t>
            </a:r>
          </a:p>
          <a:p>
            <a:r>
              <a:rPr lang="es-EC" sz="2000" dirty="0"/>
              <a:t>Se recomienda no emplearlo para la implementación de algoritmos, aunque puede cumplir con este fin de forma no tan efectiva como un lenguaje de cuarto nivel.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5100E-DE50-93D2-802B-196110DD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75" y="3508309"/>
            <a:ext cx="2463379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Cadenas de 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cadenas de conexión son los elementos primordiales para la realización de operaciones en bases de datos.</a:t>
            </a:r>
          </a:p>
          <a:p>
            <a:r>
              <a:rPr lang="es-EC" sz="2000" dirty="0"/>
              <a:t>Una cadena de conexión debe tener los siguiente componentes:</a:t>
            </a:r>
          </a:p>
          <a:p>
            <a:pPr lvl="1"/>
            <a:r>
              <a:rPr lang="es-EC" sz="1600" dirty="0"/>
              <a:t>Servidor: ¿Dónde está alojada mi base de datos?</a:t>
            </a:r>
          </a:p>
          <a:p>
            <a:pPr lvl="1"/>
            <a:r>
              <a:rPr lang="es-EC" sz="1600" dirty="0"/>
              <a:t>Número de puerto: Acceso a la base de datos</a:t>
            </a:r>
          </a:p>
          <a:p>
            <a:pPr lvl="1"/>
            <a:r>
              <a:rPr lang="es-EC" sz="1600" dirty="0"/>
              <a:t>Recurso (Base de datos)</a:t>
            </a:r>
          </a:p>
          <a:p>
            <a:pPr lvl="1"/>
            <a:r>
              <a:rPr lang="es-EC" sz="1600" dirty="0"/>
              <a:t>Usuario</a:t>
            </a:r>
          </a:p>
          <a:p>
            <a:pPr lvl="1"/>
            <a:r>
              <a:rPr lang="es-EC" sz="1600" dirty="0"/>
              <a:t>Contraseña</a:t>
            </a:r>
          </a:p>
          <a:p>
            <a:pPr lvl="1"/>
            <a:endParaRPr lang="es-EC" sz="1600" dirty="0"/>
          </a:p>
          <a:p>
            <a:r>
              <a:rPr lang="es-EC" sz="2000" dirty="0"/>
              <a:t>Las cadenas de conexión mal establecidas suelen ser la causa más común de problemas de conexión hacia la base de datos.</a:t>
            </a:r>
          </a:p>
          <a:p>
            <a:r>
              <a:rPr lang="es-EC" sz="2000" dirty="0"/>
              <a:t>Otra causa de problema son los permisos asignados al usuario con el que se realiza la conexión.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3863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Manejo de JOINS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 JOIN comprende una juntura para cruzar la información disponible en varias tablas.</a:t>
            </a:r>
          </a:p>
          <a:p>
            <a:r>
              <a:rPr lang="es-EC" sz="2000" dirty="0"/>
              <a:t>Muchas veces la información no se dispondrá en una única tabla, por lo que son una buena alternativa para realizar consultas complejas.</a:t>
            </a:r>
          </a:p>
          <a:p>
            <a:endParaRPr lang="es-EC" sz="2000" dirty="0"/>
          </a:p>
        </p:txBody>
      </p:sp>
      <p:pic>
        <p:nvPicPr>
          <p:cNvPr id="11266" name="Picture 2" descr="Explicación gráfica de los Join en SQL y sus resultados">
            <a:extLst>
              <a:ext uri="{FF2B5EF4-FFF2-40B4-BE49-F238E27FC236}">
                <a16:creationId xmlns:a16="http://schemas.microsoft.com/office/drawing/2014/main" id="{33943B31-16BA-5682-6DFE-9C66664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93" y="3133628"/>
            <a:ext cx="6210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6. Introducción a JDBC y ODBC (CRUD)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ODBC: </a:t>
            </a:r>
            <a:r>
              <a:rPr lang="es-EC" sz="2000" dirty="0"/>
              <a:t>Open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Connectiviy</a:t>
            </a:r>
            <a:r>
              <a:rPr lang="es-EC" sz="2000" dirty="0"/>
              <a:t>.</a:t>
            </a:r>
          </a:p>
          <a:p>
            <a:r>
              <a:rPr lang="es-EC" sz="2000" b="1" dirty="0"/>
              <a:t>JDBC: </a:t>
            </a:r>
            <a:r>
              <a:rPr lang="es-EC" sz="2000" dirty="0"/>
              <a:t>Java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Connectivity</a:t>
            </a:r>
            <a:r>
              <a:rPr lang="es-EC" sz="2000" dirty="0"/>
              <a:t>.</a:t>
            </a:r>
          </a:p>
          <a:p>
            <a:r>
              <a:rPr lang="es-EC" sz="2000" dirty="0"/>
              <a:t>A través de la importación del conector se puede disponer de un conjunto de librerías para la conexión hacia una base de datos.</a:t>
            </a:r>
          </a:p>
        </p:txBody>
      </p:sp>
      <p:pic>
        <p:nvPicPr>
          <p:cNvPr id="12290" name="Picture 2" descr="Conociendo JDBC | Alura Cursos Online">
            <a:extLst>
              <a:ext uri="{FF2B5EF4-FFF2-40B4-BE49-F238E27FC236}">
                <a16:creationId xmlns:a16="http://schemas.microsoft.com/office/drawing/2014/main" id="{4920964B-BFB5-7A1B-C474-9D016F5B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79" y="3356544"/>
            <a:ext cx="2469308" cy="24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1085</Words>
  <Application>Microsoft Office PowerPoint</Application>
  <PresentationFormat>Panorámica</PresentationFormat>
  <Paragraphs>79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1. Conexión a bases de datos con JDBC y ODBC</vt:lpstr>
      <vt:lpstr>Presentación de PowerPoint</vt:lpstr>
      <vt:lpstr>Presentación de PowerPoint</vt:lpstr>
      <vt:lpstr>2. Fundamentos de Sistemas Gestores de Bases de Datos</vt:lpstr>
      <vt:lpstr>3. Introducción al lenguaje SQL</vt:lpstr>
      <vt:lpstr>4. Cadenas de conexión</vt:lpstr>
      <vt:lpstr>5. Manejo de JOINS</vt:lpstr>
      <vt:lpstr>6. Introducción a JDBC y ODBC (CRUD)</vt:lpstr>
      <vt:lpstr>Presentación de PowerPoint</vt:lpstr>
      <vt:lpstr>7. Creación de registros </vt:lpstr>
      <vt:lpstr>8. Lectura de registros </vt:lpstr>
      <vt:lpstr>9. Actualización de registros </vt:lpstr>
      <vt:lpstr>10. Eliminación de registros </vt:lpstr>
      <vt:lpstr>11. Estructuras de datos dinámicas</vt:lpstr>
      <vt:lpstr>12. Colecciones</vt:lpstr>
      <vt:lpstr>12. Sentencias de control</vt:lpstr>
      <vt:lpstr>13. Manejo de excepciones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32</cp:revision>
  <dcterms:created xsi:type="dcterms:W3CDTF">2022-01-24T21:35:40Z</dcterms:created>
  <dcterms:modified xsi:type="dcterms:W3CDTF">2023-12-19T23:15:18Z</dcterms:modified>
</cp:coreProperties>
</file>