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56" r:id="rId2"/>
    <p:sldId id="270" r:id="rId3"/>
    <p:sldId id="274" r:id="rId4"/>
    <p:sldId id="258" r:id="rId5"/>
    <p:sldId id="262" r:id="rId6"/>
    <p:sldId id="264" r:id="rId7"/>
    <p:sldId id="263" r:id="rId8"/>
    <p:sldId id="267" r:id="rId9"/>
    <p:sldId id="269" r:id="rId10"/>
    <p:sldId id="261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Administración de</a:t>
            </a:r>
            <a:br>
              <a:rPr lang="es-EC" b="1" dirty="0"/>
            </a:br>
            <a:r>
              <a:rPr lang="es-EC" b="1" dirty="0"/>
              <a:t>Base de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175046" y="4673873"/>
            <a:ext cx="459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Sesión 1</a:t>
            </a:r>
          </a:p>
          <a:p>
            <a:pPr algn="ctr"/>
            <a:r>
              <a:rPr lang="es-ES" b="0" i="0" dirty="0">
                <a:solidFill>
                  <a:srgbClr val="333333"/>
                </a:solidFill>
                <a:effectLst/>
                <a:latin typeface="monserrat"/>
              </a:rPr>
              <a:t>Presentación de tutor, exposición de Programa de Estudios de Asignatura (PEA), sistema de evaluación y normas del curso. 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Presentar y dar una bienvenida al curso de Administración de Bases de Datos</a:t>
            </a:r>
          </a:p>
        </p:txBody>
      </p:sp>
      <p:pic>
        <p:nvPicPr>
          <p:cNvPr id="5" name="Picture 2" descr="Base de datos - Qué es, tipos y ejemplos">
            <a:extLst>
              <a:ext uri="{FF2B5EF4-FFF2-40B4-BE49-F238E27FC236}">
                <a16:creationId xmlns:a16="http://schemas.microsoft.com/office/drawing/2014/main" id="{FD04B3BE-68E9-4486-9237-5FC79B76C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93608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44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Presentación de tutor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Exposición de PEA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Sistema de evaluación y normas de curso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Algo de mí…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b="1" dirty="0"/>
              <a:t>David Fabián Cevallos Salas</a:t>
            </a:r>
          </a:p>
          <a:p>
            <a:pPr marL="0" indent="0">
              <a:buNone/>
            </a:pPr>
            <a:endParaRPr lang="es-419" sz="1400" b="1" dirty="0"/>
          </a:p>
          <a:p>
            <a:pPr marL="0" indent="0">
              <a:buNone/>
            </a:pPr>
            <a:r>
              <a:rPr lang="es-419" sz="1400" b="1" dirty="0"/>
              <a:t>Formación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Magister en Sistemas de Información Mención en Gestión en Seguridad de la Información, 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Ingeniero en Electrónica y Redes de Información, EPN.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Experiencia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Dirección Metropolitana de Informática, MDMQ.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Instituto Tecnológico Superior Quito Metropolitano.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Banco de Desarrollo del Ecuador B.P.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International Professional </a:t>
            </a:r>
            <a:r>
              <a:rPr lang="es-419" sz="1400" dirty="0" err="1"/>
              <a:t>Services</a:t>
            </a:r>
            <a:r>
              <a:rPr lang="es-419" sz="1400" dirty="0"/>
              <a:t> INPSERCOM S.A.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/>
              <a:t>Soft</a:t>
            </a:r>
            <a:r>
              <a:rPr lang="es-419" sz="1400" dirty="0"/>
              <a:t> </a:t>
            </a:r>
            <a:r>
              <a:rPr lang="es-419" sz="1400" dirty="0" err="1"/>
              <a:t>Warehouse</a:t>
            </a:r>
            <a:r>
              <a:rPr lang="es-419" sz="1400" dirty="0"/>
              <a:t> S.A.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Intereses</a:t>
            </a:r>
            <a:endParaRPr lang="es-419" sz="1400" dirty="0"/>
          </a:p>
          <a:p>
            <a:r>
              <a:rPr lang="es-419" sz="1400" dirty="0"/>
              <a:t>Software, Machine </a:t>
            </a:r>
            <a:r>
              <a:rPr lang="es-419" sz="1400" dirty="0" err="1"/>
              <a:t>Learning</a:t>
            </a:r>
            <a:r>
              <a:rPr lang="es-419" sz="1400" dirty="0"/>
              <a:t>, Seguridad de la Información, TDT Interactiva, </a:t>
            </a:r>
            <a:r>
              <a:rPr lang="es-419" sz="1400" dirty="0" err="1"/>
              <a:t>Networking</a:t>
            </a:r>
            <a:r>
              <a:rPr lang="es-419" sz="1400" dirty="0"/>
              <a:t>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CA69C8-6907-1B95-1E51-652C6AE3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82" y="1120675"/>
            <a:ext cx="1731244" cy="2308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07C74-E868-8CD4-9C36-1C98C33D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74" y="5862979"/>
            <a:ext cx="364039" cy="313984"/>
          </a:xfrm>
          <a:prstGeom prst="rect">
            <a:avLst/>
          </a:prstGeom>
        </p:spPr>
      </p:pic>
      <p:pic>
        <p:nvPicPr>
          <p:cNvPr id="6" name="Picture 2" descr="Generador de Códigos QR Codes">
            <a:extLst>
              <a:ext uri="{FF2B5EF4-FFF2-40B4-BE49-F238E27FC236}">
                <a16:creationId xmlns:a16="http://schemas.microsoft.com/office/drawing/2014/main" id="{A730F6A8-35B2-2F61-251C-0967C63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82" y="3829778"/>
            <a:ext cx="1737091" cy="1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4C41E2-0998-3289-3A5D-B7CE5EC571E9}"/>
              </a:ext>
            </a:extLst>
          </p:cNvPr>
          <p:cNvSpPr txBox="1"/>
          <p:nvPr/>
        </p:nvSpPr>
        <p:spPr>
          <a:xfrm>
            <a:off x="7948513" y="5899964"/>
            <a:ext cx="294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https://www.linkedin.com/in/davidcevallos/</a:t>
            </a:r>
          </a:p>
        </p:txBody>
      </p:sp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2189518"/>
            <a:ext cx="11218985" cy="4351338"/>
          </a:xfrm>
        </p:spPr>
        <p:txBody>
          <a:bodyPr>
            <a:normAutofit/>
          </a:bodyPr>
          <a:lstStyle/>
          <a:p>
            <a:r>
              <a:rPr lang="es-419" sz="1400" dirty="0"/>
              <a:t>No actos sociales: no cumpleaños, no bienvenidas, no despedidas, etc.</a:t>
            </a:r>
          </a:p>
          <a:p>
            <a:r>
              <a:rPr lang="es-419" sz="1400" dirty="0"/>
              <a:t>Usted debe tener prioridades.</a:t>
            </a:r>
          </a:p>
          <a:p>
            <a:r>
              <a:rPr lang="es-419" sz="1400" dirty="0"/>
              <a:t>Respetar el Reglamento Interno: No licor.</a:t>
            </a:r>
          </a:p>
          <a:p>
            <a:r>
              <a:rPr lang="es-419" sz="1400" dirty="0"/>
              <a:t>Todo deber, práctica, trabajo o proyecto es individual.</a:t>
            </a:r>
          </a:p>
          <a:p>
            <a:pPr algn="just"/>
            <a:r>
              <a:rPr lang="es-419" sz="1400" dirty="0"/>
              <a:t>Todo deber, práctica, trabajo o proyecto entregado fuera de tiempo implica una penalización del 50%, salvo debida justificación.</a:t>
            </a:r>
          </a:p>
          <a:p>
            <a:pPr algn="just"/>
            <a:r>
              <a:rPr lang="es-419" sz="1400" dirty="0"/>
              <a:t>Asistencia será tomada al iniciar y culminar clase para registro en el sistema.</a:t>
            </a:r>
          </a:p>
          <a:p>
            <a:pPr algn="just"/>
            <a:r>
              <a:rPr lang="es-419" sz="1400" dirty="0"/>
              <a:t>Cuidado con el plagio!.</a:t>
            </a:r>
          </a:p>
          <a:p>
            <a:pPr algn="just"/>
            <a:r>
              <a:rPr lang="es-419" sz="1400" dirty="0"/>
              <a:t>Evitar en lo posible atrasos.</a:t>
            </a:r>
          </a:p>
          <a:p>
            <a:pPr algn="just"/>
            <a:r>
              <a:rPr lang="es-419" sz="1400" dirty="0"/>
              <a:t>No correr en los pasillos.</a:t>
            </a:r>
          </a:p>
          <a:p>
            <a:pPr algn="just"/>
            <a:r>
              <a:rPr lang="es-419" sz="1400" dirty="0"/>
              <a:t>Sacar el máximo provecho de las clases.</a:t>
            </a:r>
          </a:p>
          <a:p>
            <a:pPr algn="just"/>
            <a:r>
              <a:rPr lang="es-419" sz="1400" dirty="0"/>
              <a:t>Responsabilidad.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¿Qué aprenderemos? – Nuestro PEA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5947DA-CA82-ECC3-7CE3-5D4D554462F9}"/>
              </a:ext>
            </a:extLst>
          </p:cNvPr>
          <p:cNvSpPr txBox="1"/>
          <p:nvPr/>
        </p:nvSpPr>
        <p:spPr>
          <a:xfrm>
            <a:off x="541150" y="2175243"/>
            <a:ext cx="44880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1: Introducción a la Administración de Base de Datos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Datos e información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Modelación de entidades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JSON y arreglos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CFF1BE-DE02-4EDD-1F62-2AB71B74D293}"/>
              </a:ext>
            </a:extLst>
          </p:cNvPr>
          <p:cNvSpPr txBox="1"/>
          <p:nvPr/>
        </p:nvSpPr>
        <p:spPr>
          <a:xfrm>
            <a:off x="4322634" y="3782770"/>
            <a:ext cx="3835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2: Administración de Base de Datos no relacional</a:t>
            </a:r>
          </a:p>
          <a:p>
            <a:r>
              <a:rPr lang="es-419" sz="1400" dirty="0"/>
              <a:t>- Bases de datos clave-valor</a:t>
            </a:r>
          </a:p>
          <a:p>
            <a:r>
              <a:rPr lang="es-419" sz="1400" dirty="0"/>
              <a:t>- Operaciones CRUD</a:t>
            </a:r>
          </a:p>
          <a:p>
            <a:endParaRPr lang="es-419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DA2926-548D-20B6-92CE-D7B00436E48B}"/>
              </a:ext>
            </a:extLst>
          </p:cNvPr>
          <p:cNvSpPr txBox="1"/>
          <p:nvPr/>
        </p:nvSpPr>
        <p:spPr>
          <a:xfrm>
            <a:off x="8454927" y="4367546"/>
            <a:ext cx="3195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3: Administración </a:t>
            </a:r>
            <a:r>
              <a:rPr lang="es-419" sz="1400" b="1"/>
              <a:t>de Base de Datos </a:t>
            </a:r>
            <a:r>
              <a:rPr lang="es-419" sz="1400" b="1" dirty="0"/>
              <a:t>relacional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Lenguaje SQL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Operaciones CRUD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E6F11C-FE77-0E4F-C112-86C88F1A972E}"/>
              </a:ext>
            </a:extLst>
          </p:cNvPr>
          <p:cNvSpPr txBox="1"/>
          <p:nvPr/>
        </p:nvSpPr>
        <p:spPr>
          <a:xfrm>
            <a:off x="925887" y="3628881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F0DF15-FAC3-299E-FDAF-BA51F35BD1D6}"/>
              </a:ext>
            </a:extLst>
          </p:cNvPr>
          <p:cNvSpPr txBox="1"/>
          <p:nvPr/>
        </p:nvSpPr>
        <p:spPr>
          <a:xfrm>
            <a:off x="4905780" y="4847400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4263D-D1FB-BB2E-E5E5-41C715014956}"/>
              </a:ext>
            </a:extLst>
          </p:cNvPr>
          <p:cNvSpPr txBox="1"/>
          <p:nvPr/>
        </p:nvSpPr>
        <p:spPr>
          <a:xfrm>
            <a:off x="8821715" y="5676481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5AC3E9-37FD-E0F5-5E4C-684649E89F85}"/>
              </a:ext>
            </a:extLst>
          </p:cNvPr>
          <p:cNvSpPr txBox="1"/>
          <p:nvPr/>
        </p:nvSpPr>
        <p:spPr>
          <a:xfrm>
            <a:off x="7747724" y="1898227"/>
            <a:ext cx="425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b="1" dirty="0"/>
              <a:t>Proyecto final: </a:t>
            </a:r>
          </a:p>
          <a:p>
            <a:r>
              <a:rPr lang="es-419" sz="1400" dirty="0"/>
              <a:t>Administración de base de datos para una tienda virtual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5D9BD1-5631-C007-76EB-39C5E941555E}"/>
              </a:ext>
            </a:extLst>
          </p:cNvPr>
          <p:cNvSpPr txBox="1"/>
          <p:nvPr/>
        </p:nvSpPr>
        <p:spPr>
          <a:xfrm>
            <a:off x="9534916" y="250939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dirty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5300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 1: Mentalidad fuerte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400" dirty="0"/>
              <a:t>En media página escribir un breve resumen de qué trata el video.</a:t>
            </a:r>
          </a:p>
          <a:p>
            <a:pPr algn="just"/>
            <a:r>
              <a:rPr lang="es-EC" sz="1400" dirty="0"/>
              <a:t>En media página escribir su opinión personal:</a:t>
            </a:r>
          </a:p>
          <a:p>
            <a:pPr algn="just"/>
            <a:endParaRPr lang="es-EC" sz="1400" dirty="0"/>
          </a:p>
          <a:p>
            <a:pPr marL="0" indent="0" algn="just">
              <a:buNone/>
            </a:pPr>
            <a:r>
              <a:rPr lang="es-EC" sz="1400" dirty="0"/>
              <a:t>   ¿Qué opinión le merece el aceptar la incomodidad para lograr metas? </a:t>
            </a:r>
          </a:p>
          <a:p>
            <a:pPr marL="0" indent="0" algn="just">
              <a:buNone/>
            </a:pPr>
            <a:r>
              <a:rPr lang="es-EC" sz="1400" dirty="0"/>
              <a:t>   ¿Qué opinión le merece la autodisciplina para lograr metas?</a:t>
            </a:r>
          </a:p>
          <a:p>
            <a:pPr marL="0" indent="0" algn="just">
              <a:buNone/>
            </a:pPr>
            <a:r>
              <a:rPr lang="es-EC" sz="1400" dirty="0"/>
              <a:t>   ¿Cree usted que es importante tener una mentalidad fuerte?</a:t>
            </a:r>
          </a:p>
          <a:p>
            <a:endParaRPr lang="es-EC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0EE088-86EC-3862-FDBC-FCB845C2C84A}"/>
              </a:ext>
            </a:extLst>
          </p:cNvPr>
          <p:cNvSpPr txBox="1"/>
          <p:nvPr/>
        </p:nvSpPr>
        <p:spPr>
          <a:xfrm>
            <a:off x="558568" y="5506070"/>
            <a:ext cx="354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/>
              <a:t>https://www.youtube.com/watch?v=aL3h5zk7bhY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69A8422-92DD-4B91-8C54-187B1868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272" y="2586038"/>
            <a:ext cx="4686706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Administración de Base de Datos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2050" name="Picture 2" descr="Bases de Datos en Memoria: Ventajas y Casos de Uso | Entidad Relacion">
            <a:extLst>
              <a:ext uri="{FF2B5EF4-FFF2-40B4-BE49-F238E27FC236}">
                <a16:creationId xmlns:a16="http://schemas.microsoft.com/office/drawing/2014/main" id="{CFAA23E3-F033-4754-972B-D0C5F13A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3000375"/>
            <a:ext cx="30289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Proyecto de Fin de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678182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r>
              <a:rPr lang="es-419" sz="1600" dirty="0"/>
              <a:t>Diseñar una base de datos para una tienda virtual en línea. </a:t>
            </a:r>
          </a:p>
          <a:p>
            <a:pPr marL="0" indent="0">
              <a:buNone/>
            </a:pPr>
            <a:endParaRPr lang="es-EC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8192E6-A402-301A-931F-41FF74E318BB}"/>
              </a:ext>
            </a:extLst>
          </p:cNvPr>
          <p:cNvSpPr txBox="1"/>
          <p:nvPr/>
        </p:nvSpPr>
        <p:spPr>
          <a:xfrm>
            <a:off x="6231720" y="2096106"/>
            <a:ext cx="55817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Realizar un notebook Google </a:t>
            </a:r>
            <a:r>
              <a:rPr lang="es-419" dirty="0" err="1"/>
              <a:t>Colab</a:t>
            </a:r>
            <a:r>
              <a:rPr lang="es-419" dirty="0"/>
              <a:t> con una base de</a:t>
            </a:r>
          </a:p>
          <a:p>
            <a:r>
              <a:rPr lang="es-419" dirty="0"/>
              <a:t>datos no relacional para una tienda virtual en línea.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 Realizar sobre la base de datos operaciones de </a:t>
            </a:r>
          </a:p>
          <a:p>
            <a:r>
              <a:rPr lang="es-419" dirty="0"/>
              <a:t>filtrado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Realizar sobre la base de datos operaciones de </a:t>
            </a:r>
          </a:p>
          <a:p>
            <a:r>
              <a:rPr lang="es-419" dirty="0"/>
              <a:t>actualización de datos.</a:t>
            </a:r>
          </a:p>
          <a:p>
            <a:endParaRPr lang="es-419" dirty="0"/>
          </a:p>
          <a:p>
            <a:r>
              <a:rPr lang="es-419" b="1" dirty="0"/>
              <a:t>Realizar el informe en formato institucional:</a:t>
            </a:r>
            <a:endParaRPr lang="es-419" dirty="0"/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Portada con nombre de estudiante, profesor y periodo</a:t>
            </a:r>
          </a:p>
          <a:p>
            <a:r>
              <a:rPr lang="es-419" dirty="0"/>
              <a:t>académico correcto.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Índice de contenido, de figuras y tablas.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Referencias bibliográficas.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Buena ortografía.</a:t>
            </a:r>
          </a:p>
          <a:p>
            <a:endParaRPr lang="es-419" dirty="0"/>
          </a:p>
          <a:p>
            <a:endParaRPr lang="es-419" dirty="0"/>
          </a:p>
        </p:txBody>
      </p:sp>
      <p:pic>
        <p:nvPicPr>
          <p:cNvPr id="1026" name="Picture 2" descr="Cómo se dividen las bases de datos? | Atlantic Technologies">
            <a:extLst>
              <a:ext uri="{FF2B5EF4-FFF2-40B4-BE49-F238E27FC236}">
                <a16:creationId xmlns:a16="http://schemas.microsoft.com/office/drawing/2014/main" id="{1E78EA7D-36CC-4D5A-B52B-31953DE1F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9" y="2619375"/>
            <a:ext cx="5467911" cy="307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75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574</Words>
  <Application>Microsoft Office PowerPoint</Application>
  <PresentationFormat>Panorámica</PresentationFormat>
  <Paragraphs>82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monserrat</vt:lpstr>
      <vt:lpstr>Tema de Office</vt:lpstr>
      <vt:lpstr>Administración de Base de Datos</vt:lpstr>
      <vt:lpstr>Objetivo</vt:lpstr>
      <vt:lpstr>Agenda</vt:lpstr>
      <vt:lpstr>Algo de mí…</vt:lpstr>
      <vt:lpstr>Reglas</vt:lpstr>
      <vt:lpstr>¿Qué aprenderemos? – Nuestro PEA</vt:lpstr>
      <vt:lpstr>Tarea 1: Mentalidad fuerte</vt:lpstr>
      <vt:lpstr>Última Tarea: Ensayo</vt:lpstr>
      <vt:lpstr>Proyecto de Fin de Curso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53</cp:revision>
  <dcterms:created xsi:type="dcterms:W3CDTF">2022-01-24T21:35:40Z</dcterms:created>
  <dcterms:modified xsi:type="dcterms:W3CDTF">2024-12-28T03:15:30Z</dcterms:modified>
</cp:coreProperties>
</file>