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2"/>
  </p:handoutMasterIdLst>
  <p:sldIdLst>
    <p:sldId id="256" r:id="rId2"/>
    <p:sldId id="270" r:id="rId3"/>
    <p:sldId id="274" r:id="rId4"/>
    <p:sldId id="258" r:id="rId5"/>
    <p:sldId id="262" r:id="rId6"/>
    <p:sldId id="264" r:id="rId7"/>
    <p:sldId id="263" r:id="rId8"/>
    <p:sldId id="267" r:id="rId9"/>
    <p:sldId id="269" r:id="rId10"/>
    <p:sldId id="261" r:id="rId11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6/1/2025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6/1/2025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718777"/>
            <a:ext cx="4418164" cy="1420446"/>
          </a:xfrm>
        </p:spPr>
        <p:txBody>
          <a:bodyPr>
            <a:normAutofit/>
          </a:bodyPr>
          <a:lstStyle/>
          <a:p>
            <a:pPr algn="ctr"/>
            <a:r>
              <a:rPr lang="es-EC" b="1" dirty="0"/>
              <a:t>LÓGICA DE</a:t>
            </a:r>
            <a:br>
              <a:rPr lang="es-EC" b="1" dirty="0"/>
            </a:br>
            <a:r>
              <a:rPr lang="es-EC" b="1" dirty="0"/>
              <a:t>PROGRAMACIÓN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175046" y="4673873"/>
            <a:ext cx="4591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dirty="0"/>
              <a:t>Sesión 1</a:t>
            </a:r>
          </a:p>
          <a:p>
            <a:pPr algn="ctr"/>
            <a:r>
              <a:rPr lang="es-ES" b="0" i="0" dirty="0">
                <a:solidFill>
                  <a:srgbClr val="333333"/>
                </a:solidFill>
                <a:effectLst/>
                <a:latin typeface="monserrat"/>
              </a:rPr>
              <a:t>Presentación de tutor, exposición de Programa de Estudios de Asignatura (PEA), sistema de evaluación y normas del curso. 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Presentar y dar una bienvenida al curso de Lógica de Programación.</a:t>
            </a:r>
          </a:p>
        </p:txBody>
      </p:sp>
      <p:pic>
        <p:nvPicPr>
          <p:cNvPr id="5" name="Picture 2" descr="Base de datos - Qué es, tipos y ejemplos">
            <a:extLst>
              <a:ext uri="{FF2B5EF4-FFF2-40B4-BE49-F238E27FC236}">
                <a16:creationId xmlns:a16="http://schemas.microsoft.com/office/drawing/2014/main" id="{FD04B3BE-68E9-4486-9237-5FC79B76C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2936081"/>
            <a:ext cx="4762500" cy="246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44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Presentación de tutor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Exposición de PEA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Sistema de evaluación y normas de curso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dirty="0"/>
              <a:t>Algo de mí…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sz="2000" b="1" dirty="0"/>
              <a:t>David Fabián Cevallos Salas</a:t>
            </a:r>
          </a:p>
          <a:p>
            <a:pPr marL="0" indent="0">
              <a:buNone/>
            </a:pPr>
            <a:endParaRPr lang="es-419" sz="1400" b="1" dirty="0"/>
          </a:p>
          <a:p>
            <a:pPr marL="0" indent="0">
              <a:buNone/>
            </a:pPr>
            <a:r>
              <a:rPr lang="es-419" sz="1400" b="1" dirty="0"/>
              <a:t>Formación</a:t>
            </a:r>
            <a:endParaRPr lang="es-419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Magister en Sistemas de Información Mención en Gestión en Seguridad de la Información, 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Ingeniero en Electrónica y Redes de Información, EPN.</a:t>
            </a:r>
            <a:endParaRPr lang="es-EC" sz="2000" dirty="0"/>
          </a:p>
          <a:p>
            <a:pPr marL="0" indent="0">
              <a:buNone/>
            </a:pPr>
            <a:r>
              <a:rPr lang="es-419" sz="1400" b="1" dirty="0"/>
              <a:t>Experiencia</a:t>
            </a:r>
            <a:endParaRPr lang="es-419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Dirección Metropolitana de Informática, MDMQ.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Instituto Tecnológico Superior Quito Metropolitano.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Banco de Desarrollo del Ecuador B.P.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International Professional </a:t>
            </a:r>
            <a:r>
              <a:rPr lang="es-419" sz="1400" dirty="0" err="1"/>
              <a:t>Services</a:t>
            </a:r>
            <a:r>
              <a:rPr lang="es-419" sz="1400" dirty="0"/>
              <a:t> INPSERCOM S.A.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err="1"/>
              <a:t>Soft</a:t>
            </a:r>
            <a:r>
              <a:rPr lang="es-419" sz="1400" dirty="0"/>
              <a:t> </a:t>
            </a:r>
            <a:r>
              <a:rPr lang="es-419" sz="1400" dirty="0" err="1"/>
              <a:t>Warehouse</a:t>
            </a:r>
            <a:r>
              <a:rPr lang="es-419" sz="1400" dirty="0"/>
              <a:t> S.A.</a:t>
            </a:r>
            <a:endParaRPr lang="es-EC" sz="2000" dirty="0"/>
          </a:p>
          <a:p>
            <a:pPr marL="0" indent="0">
              <a:buNone/>
            </a:pPr>
            <a:r>
              <a:rPr lang="es-419" sz="1400" b="1" dirty="0"/>
              <a:t>Intereses</a:t>
            </a:r>
            <a:endParaRPr lang="es-419" sz="1400" dirty="0"/>
          </a:p>
          <a:p>
            <a:r>
              <a:rPr lang="es-419" sz="1400" dirty="0"/>
              <a:t>Software, Machine </a:t>
            </a:r>
            <a:r>
              <a:rPr lang="es-419" sz="1400" dirty="0" err="1"/>
              <a:t>Learning</a:t>
            </a:r>
            <a:r>
              <a:rPr lang="es-419" sz="1400" dirty="0"/>
              <a:t>, Seguridad de la Información, TDT Interactiva, </a:t>
            </a:r>
            <a:r>
              <a:rPr lang="es-419" sz="1400" dirty="0" err="1"/>
              <a:t>Networking</a:t>
            </a:r>
            <a:r>
              <a:rPr lang="es-419" sz="1400" dirty="0"/>
              <a:t>.</a:t>
            </a:r>
          </a:p>
          <a:p>
            <a:pPr marL="0" indent="0">
              <a:buNone/>
            </a:pPr>
            <a:endParaRPr lang="es-EC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CA69C8-6907-1B95-1E51-652C6AE3D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782" y="1120675"/>
            <a:ext cx="1731244" cy="23083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307C74-E868-8CD4-9C36-1C98C33D9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474" y="5862979"/>
            <a:ext cx="364039" cy="313984"/>
          </a:xfrm>
          <a:prstGeom prst="rect">
            <a:avLst/>
          </a:prstGeom>
        </p:spPr>
      </p:pic>
      <p:pic>
        <p:nvPicPr>
          <p:cNvPr id="6" name="Picture 2" descr="Generador de Códigos QR Codes">
            <a:extLst>
              <a:ext uri="{FF2B5EF4-FFF2-40B4-BE49-F238E27FC236}">
                <a16:creationId xmlns:a16="http://schemas.microsoft.com/office/drawing/2014/main" id="{A730F6A8-35B2-2F61-251C-0967C63D0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782" y="3829778"/>
            <a:ext cx="1737091" cy="173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74C41E2-0998-3289-3A5D-B7CE5EC571E9}"/>
              </a:ext>
            </a:extLst>
          </p:cNvPr>
          <p:cNvSpPr txBox="1"/>
          <p:nvPr/>
        </p:nvSpPr>
        <p:spPr>
          <a:xfrm>
            <a:off x="7948513" y="5899964"/>
            <a:ext cx="2947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/>
              <a:t>https://www.linkedin.com/in/davidcevallos/</a:t>
            </a:r>
          </a:p>
        </p:txBody>
      </p:sp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Reglas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6507" y="2189518"/>
            <a:ext cx="11218985" cy="4351338"/>
          </a:xfrm>
        </p:spPr>
        <p:txBody>
          <a:bodyPr>
            <a:normAutofit/>
          </a:bodyPr>
          <a:lstStyle/>
          <a:p>
            <a:r>
              <a:rPr lang="es-419" sz="1400" dirty="0"/>
              <a:t>No actos sociales: no cumpleaños, no bienvenidas, no despedidas, etc.</a:t>
            </a:r>
          </a:p>
          <a:p>
            <a:r>
              <a:rPr lang="es-419" sz="1400" dirty="0"/>
              <a:t>Usted debe tener prioridades.</a:t>
            </a:r>
          </a:p>
          <a:p>
            <a:r>
              <a:rPr lang="es-419" sz="1400" dirty="0"/>
              <a:t>Respetar el Reglamento Interno: No licor.</a:t>
            </a:r>
          </a:p>
          <a:p>
            <a:r>
              <a:rPr lang="es-419" sz="1400" dirty="0"/>
              <a:t>Todo deber, práctica, trabajo o proyecto es individual.</a:t>
            </a:r>
          </a:p>
          <a:p>
            <a:pPr algn="just"/>
            <a:r>
              <a:rPr lang="es-419" sz="1400" dirty="0"/>
              <a:t>Todo deber, práctica, trabajo o proyecto entregado fuera de tiempo implica una penalización del 50%, salvo debida justificación.</a:t>
            </a:r>
          </a:p>
          <a:p>
            <a:pPr algn="just"/>
            <a:r>
              <a:rPr lang="es-419" sz="1400" dirty="0"/>
              <a:t>Asistencia será tomada al iniciar y culminar clase para registro en el sistema.</a:t>
            </a:r>
          </a:p>
          <a:p>
            <a:pPr algn="just"/>
            <a:r>
              <a:rPr lang="es-419" sz="1400" dirty="0"/>
              <a:t>Cuidado con el plagio!.</a:t>
            </a:r>
          </a:p>
          <a:p>
            <a:pPr algn="just"/>
            <a:r>
              <a:rPr lang="es-419" sz="1400" dirty="0"/>
              <a:t>Evitar en lo posible atrasos.</a:t>
            </a:r>
          </a:p>
          <a:p>
            <a:pPr algn="just"/>
            <a:r>
              <a:rPr lang="es-419" sz="1400" dirty="0"/>
              <a:t>No correr en los pasillos.</a:t>
            </a:r>
          </a:p>
          <a:p>
            <a:pPr algn="just"/>
            <a:r>
              <a:rPr lang="es-419" sz="1400" dirty="0"/>
              <a:t>Sacar el máximo provecho de las clases.</a:t>
            </a:r>
          </a:p>
          <a:p>
            <a:pPr algn="just"/>
            <a:r>
              <a:rPr lang="es-419" sz="1400" dirty="0"/>
              <a:t>Responsabilidad.</a:t>
            </a:r>
          </a:p>
          <a:p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104998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¿Qué aprenderemos? – Nuestro PEA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5947DA-CA82-ECC3-7CE3-5D4D554462F9}"/>
              </a:ext>
            </a:extLst>
          </p:cNvPr>
          <p:cNvSpPr txBox="1"/>
          <p:nvPr/>
        </p:nvSpPr>
        <p:spPr>
          <a:xfrm>
            <a:off x="541150" y="2175243"/>
            <a:ext cx="4488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/>
              <a:t>Unidad 1: Introducción a la Lógica de Programación</a:t>
            </a:r>
          </a:p>
          <a:p>
            <a:pPr marL="285750" indent="-285750">
              <a:buFontTx/>
              <a:buChar char="-"/>
            </a:pPr>
            <a:r>
              <a:rPr lang="es-419" sz="1400" dirty="0"/>
              <a:t>Importancia</a:t>
            </a:r>
          </a:p>
          <a:p>
            <a:pPr marL="285750" indent="-285750">
              <a:buFontTx/>
              <a:buChar char="-"/>
            </a:pPr>
            <a:r>
              <a:rPr lang="es-419" sz="1400" dirty="0"/>
              <a:t>Algoritmos y pseudocódigo</a:t>
            </a:r>
          </a:p>
          <a:p>
            <a:pPr marL="285750" indent="-285750">
              <a:buFontTx/>
              <a:buChar char="-"/>
            </a:pPr>
            <a:r>
              <a:rPr lang="es-419" sz="1400" dirty="0"/>
              <a:t>Sentencias de control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FCFF1BE-DE02-4EDD-1F62-2AB71B74D293}"/>
              </a:ext>
            </a:extLst>
          </p:cNvPr>
          <p:cNvSpPr txBox="1"/>
          <p:nvPr/>
        </p:nvSpPr>
        <p:spPr>
          <a:xfrm>
            <a:off x="4322634" y="3782770"/>
            <a:ext cx="3835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/>
              <a:t>Unidad 2: Introducción a </a:t>
            </a:r>
            <a:r>
              <a:rPr lang="es-419" sz="1400" b="1" dirty="0" err="1"/>
              <a:t>IDEs</a:t>
            </a:r>
            <a:r>
              <a:rPr lang="es-419" sz="1400" b="1" dirty="0"/>
              <a:t> y ambientes de desarrollo</a:t>
            </a:r>
          </a:p>
          <a:p>
            <a:r>
              <a:rPr lang="es-419" sz="1400" dirty="0"/>
              <a:t>- Sentencias de control condicionales</a:t>
            </a:r>
          </a:p>
          <a:p>
            <a:r>
              <a:rPr lang="es-419" sz="1400" dirty="0"/>
              <a:t>- </a:t>
            </a:r>
            <a:r>
              <a:rPr lang="es-419" sz="1400" dirty="0" err="1"/>
              <a:t>Setencias</a:t>
            </a:r>
            <a:r>
              <a:rPr lang="es-419" sz="1400" dirty="0"/>
              <a:t> de control repetitivas</a:t>
            </a:r>
          </a:p>
          <a:p>
            <a:endParaRPr lang="es-419" sz="1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DA2926-548D-20B6-92CE-D7B00436E48B}"/>
              </a:ext>
            </a:extLst>
          </p:cNvPr>
          <p:cNvSpPr txBox="1"/>
          <p:nvPr/>
        </p:nvSpPr>
        <p:spPr>
          <a:xfrm>
            <a:off x="8454927" y="4367546"/>
            <a:ext cx="31957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/>
              <a:t>Unidad 3: Introducción a la Programación en HTML</a:t>
            </a:r>
          </a:p>
          <a:p>
            <a:pPr marL="285750" indent="-285750">
              <a:buFontTx/>
              <a:buChar char="-"/>
            </a:pPr>
            <a:r>
              <a:rPr lang="es-419" sz="1400" dirty="0"/>
              <a:t>Lenguaje HTML</a:t>
            </a:r>
          </a:p>
          <a:p>
            <a:pPr marL="285750" indent="-285750">
              <a:buFontTx/>
              <a:buChar char="-"/>
            </a:pPr>
            <a:r>
              <a:rPr lang="es-419" sz="1400" dirty="0"/>
              <a:t>Páginas web</a:t>
            </a:r>
          </a:p>
          <a:p>
            <a:pPr marL="285750" indent="-285750">
              <a:buFontTx/>
              <a:buChar char="-"/>
            </a:pPr>
            <a:r>
              <a:rPr lang="es-419" sz="1400" dirty="0"/>
              <a:t>Herramientas</a:t>
            </a:r>
          </a:p>
          <a:p>
            <a:pPr marL="285750" indent="-285750">
              <a:buFontTx/>
              <a:buChar char="-"/>
            </a:pPr>
            <a:endParaRPr lang="es-419" sz="1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2E6F11C-FE77-0E4F-C112-86C88F1A972E}"/>
              </a:ext>
            </a:extLst>
          </p:cNvPr>
          <p:cNvSpPr txBox="1"/>
          <p:nvPr/>
        </p:nvSpPr>
        <p:spPr>
          <a:xfrm>
            <a:off x="925887" y="3628881"/>
            <a:ext cx="177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Trabajos + </a:t>
            </a:r>
            <a:r>
              <a:rPr lang="es-419" sz="1400" dirty="0" err="1"/>
              <a:t>Labs</a:t>
            </a:r>
            <a:r>
              <a:rPr lang="es-419" sz="1400" dirty="0"/>
              <a:t> = 22%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F0DF15-FAC3-299E-FDAF-BA51F35BD1D6}"/>
              </a:ext>
            </a:extLst>
          </p:cNvPr>
          <p:cNvSpPr txBox="1"/>
          <p:nvPr/>
        </p:nvSpPr>
        <p:spPr>
          <a:xfrm>
            <a:off x="4905780" y="4847400"/>
            <a:ext cx="177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Trabajos + </a:t>
            </a:r>
            <a:r>
              <a:rPr lang="es-419" sz="1400" dirty="0" err="1"/>
              <a:t>Labs</a:t>
            </a:r>
            <a:r>
              <a:rPr lang="es-419" sz="1400" dirty="0"/>
              <a:t> = 22%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4263D-D1FB-BB2E-E5E5-41C715014956}"/>
              </a:ext>
            </a:extLst>
          </p:cNvPr>
          <p:cNvSpPr txBox="1"/>
          <p:nvPr/>
        </p:nvSpPr>
        <p:spPr>
          <a:xfrm>
            <a:off x="8821715" y="5676481"/>
            <a:ext cx="177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Trabajos + </a:t>
            </a:r>
            <a:r>
              <a:rPr lang="es-419" sz="1400" dirty="0" err="1"/>
              <a:t>Labs</a:t>
            </a:r>
            <a:r>
              <a:rPr lang="es-419" sz="1400" dirty="0"/>
              <a:t> = 22%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E5AC3E9-37FD-E0F5-5E4C-684649E89F85}"/>
              </a:ext>
            </a:extLst>
          </p:cNvPr>
          <p:cNvSpPr txBox="1"/>
          <p:nvPr/>
        </p:nvSpPr>
        <p:spPr>
          <a:xfrm>
            <a:off x="7383853" y="1867054"/>
            <a:ext cx="46492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400" b="1" dirty="0"/>
              <a:t>Proyecto final: </a:t>
            </a:r>
          </a:p>
          <a:p>
            <a:pPr algn="ctr"/>
            <a:r>
              <a:rPr lang="es-419" sz="1400" dirty="0"/>
              <a:t>Diseño de un sistema informático para gestión de una tienda </a:t>
            </a:r>
          </a:p>
          <a:p>
            <a:pPr marL="0" indent="0">
              <a:buNone/>
            </a:pPr>
            <a:r>
              <a:rPr lang="es-419" sz="1400" dirty="0"/>
              <a:t>                                         virtual en línea. </a:t>
            </a:r>
          </a:p>
          <a:p>
            <a:endParaRPr lang="es-419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75D9BD1-5631-C007-76EB-39C5E941555E}"/>
              </a:ext>
            </a:extLst>
          </p:cNvPr>
          <p:cNvSpPr txBox="1"/>
          <p:nvPr/>
        </p:nvSpPr>
        <p:spPr>
          <a:xfrm>
            <a:off x="9534916" y="250939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400" dirty="0"/>
              <a:t>34%</a:t>
            </a:r>
          </a:p>
        </p:txBody>
      </p:sp>
    </p:spTree>
    <p:extLst>
      <p:ext uri="{BB962C8B-B14F-4D97-AF65-F5344CB8AC3E}">
        <p14:creationId xmlns:p14="http://schemas.microsoft.com/office/powerpoint/2010/main" val="253000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Tarea 1: Ya no quiero problemas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400" dirty="0"/>
              <a:t>En media página escribir un breve resumen de qué trata el video.</a:t>
            </a:r>
          </a:p>
          <a:p>
            <a:pPr algn="just"/>
            <a:r>
              <a:rPr lang="es-EC" sz="1400" dirty="0"/>
              <a:t>En media página escribir su opinión personal:</a:t>
            </a:r>
          </a:p>
          <a:p>
            <a:pPr algn="just"/>
            <a:endParaRPr lang="es-EC" sz="1400" dirty="0"/>
          </a:p>
          <a:p>
            <a:pPr marL="0" indent="0" algn="just">
              <a:buNone/>
            </a:pPr>
            <a:r>
              <a:rPr lang="es-EC" sz="1400" dirty="0"/>
              <a:t>   ¿Qué opinión le merece el aceptar la incomodidad para lograr metas? </a:t>
            </a:r>
          </a:p>
          <a:p>
            <a:pPr marL="0" indent="0" algn="just">
              <a:buNone/>
            </a:pPr>
            <a:r>
              <a:rPr lang="es-EC" sz="1400" dirty="0"/>
              <a:t>   ¿Qué opinión le merece el compromiso para lograr metas?</a:t>
            </a:r>
          </a:p>
          <a:p>
            <a:pPr marL="0" indent="0" algn="just">
              <a:buNone/>
            </a:pPr>
            <a:r>
              <a:rPr lang="es-EC" sz="1400" dirty="0"/>
              <a:t>   ¿Cree usted que es importante separar la vida personal de la profesional?</a:t>
            </a:r>
          </a:p>
          <a:p>
            <a:endParaRPr lang="es-EC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0EE088-86EC-3862-FDBC-FCB845C2C84A}"/>
              </a:ext>
            </a:extLst>
          </p:cNvPr>
          <p:cNvSpPr txBox="1"/>
          <p:nvPr/>
        </p:nvSpPr>
        <p:spPr>
          <a:xfrm>
            <a:off x="558568" y="5506070"/>
            <a:ext cx="3546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dirty="0"/>
              <a:t>https://www.youtube.com/watch?v=ipUzDWFwYe0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3701FE-5F33-43DB-ADC1-482C8FF18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952" y="2567677"/>
            <a:ext cx="5426402" cy="307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Última Tarea: Ensayo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600" dirty="0"/>
              <a:t>Escribir un ensayo de una página y máximo tres en el que empleando sus propias palabras describa la </a:t>
            </a:r>
            <a:r>
              <a:rPr lang="es-EC" sz="1600" b="1" dirty="0"/>
              <a:t>importancia de la Lógica de Programación en el mundo del Marketing Digital </a:t>
            </a:r>
            <a:r>
              <a:rPr lang="es-EC" sz="1600" dirty="0"/>
              <a:t>y cómo podría </a:t>
            </a:r>
            <a:r>
              <a:rPr lang="es-EC" sz="1600" b="1" dirty="0"/>
              <a:t>aplicar lo aprendido en el módulo en su ejercicio profesional diario. </a:t>
            </a:r>
            <a:endParaRPr lang="es-EC" sz="1400" b="1" dirty="0"/>
          </a:p>
          <a:p>
            <a:endParaRPr lang="es-EC" sz="2000" dirty="0"/>
          </a:p>
        </p:txBody>
      </p:sp>
      <p:pic>
        <p:nvPicPr>
          <p:cNvPr id="2050" name="Picture 2" descr="Bases de Datos en Memoria: Ventajas y Casos de Uso | Entidad Relacion">
            <a:extLst>
              <a:ext uri="{FF2B5EF4-FFF2-40B4-BE49-F238E27FC236}">
                <a16:creationId xmlns:a16="http://schemas.microsoft.com/office/drawing/2014/main" id="{CFAA23E3-F033-4754-972B-D0C5F13A1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3000375"/>
            <a:ext cx="30289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Proyecto de Fin de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678182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r>
              <a:rPr lang="es-419" sz="1600" dirty="0"/>
              <a:t>Diseño de un sistema informático para gestión de una tienda </a:t>
            </a:r>
          </a:p>
          <a:p>
            <a:pPr marL="0" indent="0">
              <a:buNone/>
            </a:pPr>
            <a:r>
              <a:rPr lang="es-419" sz="1600" dirty="0"/>
              <a:t>      virtual en línea. </a:t>
            </a:r>
          </a:p>
          <a:p>
            <a:pPr marL="0" indent="0">
              <a:buNone/>
            </a:pPr>
            <a:endParaRPr lang="es-EC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18192E6-A402-301A-931F-41FF74E318BB}"/>
              </a:ext>
            </a:extLst>
          </p:cNvPr>
          <p:cNvSpPr txBox="1"/>
          <p:nvPr/>
        </p:nvSpPr>
        <p:spPr>
          <a:xfrm>
            <a:off x="5974545" y="1973824"/>
            <a:ext cx="611763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Realizar el pseudocódigo de una tienda virtual en  línea que:</a:t>
            </a:r>
          </a:p>
          <a:p>
            <a:pPr marL="285750" indent="-285750">
              <a:buFontTx/>
              <a:buChar char="-"/>
            </a:pPr>
            <a:r>
              <a:rPr lang="es-419" dirty="0"/>
              <a:t>Liste por consola los productos.</a:t>
            </a:r>
          </a:p>
          <a:p>
            <a:pPr marL="285750" indent="-285750">
              <a:buFontTx/>
              <a:buChar char="-"/>
            </a:pPr>
            <a:r>
              <a:rPr lang="es-419" dirty="0"/>
              <a:t>Lea desde teclado un determinado producto.</a:t>
            </a:r>
          </a:p>
          <a:p>
            <a:pPr marL="285750" indent="-285750">
              <a:buFontTx/>
              <a:buChar char="-"/>
            </a:pPr>
            <a:r>
              <a:rPr lang="es-419" dirty="0"/>
              <a:t>En base al producto seleccionado presente la información</a:t>
            </a:r>
          </a:p>
          <a:p>
            <a:r>
              <a:rPr lang="es-419" dirty="0"/>
              <a:t>     en pantalla.</a:t>
            </a:r>
          </a:p>
          <a:p>
            <a:endParaRPr lang="es-419" dirty="0"/>
          </a:p>
          <a:p>
            <a:r>
              <a:rPr lang="es-419" b="1" dirty="0"/>
              <a:t>Realizar el informe en formato institucional:</a:t>
            </a:r>
            <a:endParaRPr lang="es-419" dirty="0"/>
          </a:p>
          <a:p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Portada con nombre de estudiante, profesor y periodo</a:t>
            </a:r>
          </a:p>
          <a:p>
            <a:r>
              <a:rPr lang="es-419" dirty="0"/>
              <a:t>académico correcto.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Índice de contenido, de figuras y tablas.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Referencias bibliográficas.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Buena ortografía.</a:t>
            </a:r>
          </a:p>
          <a:p>
            <a:endParaRPr lang="es-419" dirty="0"/>
          </a:p>
          <a:p>
            <a:endParaRPr lang="es-419" dirty="0"/>
          </a:p>
        </p:txBody>
      </p:sp>
      <p:pic>
        <p:nvPicPr>
          <p:cNvPr id="4" name="Picture 2" descr="5 Principales Funcionalidades de una Tienda Online - Solbyte">
            <a:extLst>
              <a:ext uri="{FF2B5EF4-FFF2-40B4-BE49-F238E27FC236}">
                <a16:creationId xmlns:a16="http://schemas.microsoft.com/office/drawing/2014/main" id="{3A52BF9E-3491-4670-9648-341F3510F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17" y="2619564"/>
            <a:ext cx="48006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275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574</Words>
  <Application>Microsoft Office PowerPoint</Application>
  <PresentationFormat>Panorámica</PresentationFormat>
  <Paragraphs>84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monserrat</vt:lpstr>
      <vt:lpstr>Tema de Office</vt:lpstr>
      <vt:lpstr>LÓGICA DE PROGRAMACIÓN</vt:lpstr>
      <vt:lpstr>Objetivo</vt:lpstr>
      <vt:lpstr>Agenda</vt:lpstr>
      <vt:lpstr>Algo de mí…</vt:lpstr>
      <vt:lpstr>Reglas</vt:lpstr>
      <vt:lpstr>¿Qué aprenderemos? – Nuestro PEA</vt:lpstr>
      <vt:lpstr>Tarea 1: Ya no quiero problemas</vt:lpstr>
      <vt:lpstr>Última Tarea: Ensayo</vt:lpstr>
      <vt:lpstr>Proyecto de Fin de Curso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FABIAN CEVALLOS SALAS</cp:lastModifiedBy>
  <cp:revision>59</cp:revision>
  <dcterms:created xsi:type="dcterms:W3CDTF">2022-01-24T21:35:40Z</dcterms:created>
  <dcterms:modified xsi:type="dcterms:W3CDTF">2025-01-06T23:07:26Z</dcterms:modified>
</cp:coreProperties>
</file>