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74" r:id="rId4"/>
    <p:sldId id="276" r:id="rId5"/>
    <p:sldId id="257" r:id="rId6"/>
    <p:sldId id="258" r:id="rId7"/>
    <p:sldId id="259" r:id="rId8"/>
    <p:sldId id="260" r:id="rId9"/>
    <p:sldId id="277" r:id="rId10"/>
    <p:sldId id="262" r:id="rId11"/>
    <p:sldId id="263" r:id="rId12"/>
    <p:sldId id="264" r:id="rId13"/>
    <p:sldId id="265" r:id="rId14"/>
    <p:sldId id="275" r:id="rId15"/>
    <p:sldId id="261" r:id="rId1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6/1/2025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060B3-8061-49F9-96E9-81EBC1CA1DB1}" type="datetimeFigureOut">
              <a:rPr lang="es-EC" smtClean="0"/>
              <a:t>6/1/2025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49E12-7736-4937-90A0-F70B92F3831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392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6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36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92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17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9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3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63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8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6/1/2025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LÓGICA DE PROGRAMACIÓN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565799" y="4864173"/>
            <a:ext cx="3809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Sesión 8</a:t>
            </a:r>
          </a:p>
          <a:p>
            <a:pPr algn="ctr"/>
            <a:r>
              <a:rPr lang="es-ES" dirty="0"/>
              <a:t>Fundamentos de Java: </a:t>
            </a:r>
          </a:p>
          <a:p>
            <a:r>
              <a:rPr lang="es-ES" dirty="0"/>
              <a:t>Variables, tipos de datos y operadores.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09396" y="709264"/>
            <a:ext cx="3917355" cy="4233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333"/>
              </a:lnSpc>
            </a:pPr>
            <a:r>
              <a:rPr lang="en-US" sz="2667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Operadores de Asignación</a:t>
            </a:r>
            <a:endParaRPr lang="en-US" sz="2667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7" y="1066899"/>
            <a:ext cx="677466" cy="108396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354832" y="1202333"/>
            <a:ext cx="1693763" cy="211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67"/>
              </a:lnSpc>
            </a:pPr>
            <a:r>
              <a:rPr lang="en-US" sz="13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Asignación Simple (=)</a:t>
            </a:r>
            <a:endParaRPr lang="en-US" sz="1333" dirty="0"/>
          </a:p>
        </p:txBody>
      </p:sp>
      <p:sp>
        <p:nvSpPr>
          <p:cNvPr id="5" name="Text 2"/>
          <p:cNvSpPr/>
          <p:nvPr/>
        </p:nvSpPr>
        <p:spPr>
          <a:xfrm>
            <a:off x="1354832" y="1495227"/>
            <a:ext cx="10363002" cy="216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67"/>
              </a:lnSpc>
            </a:pPr>
            <a:r>
              <a:rPr lang="en-US" sz="104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Asigna un valor a una variable. Por ejemplo: </a:t>
            </a:r>
            <a:r>
              <a:rPr lang="en-US" sz="1042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 edad = 25;</a:t>
            </a:r>
            <a:endParaRPr lang="en-US" sz="104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67" y="2150864"/>
            <a:ext cx="677466" cy="10839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54832" y="2286298"/>
            <a:ext cx="1802706" cy="211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67"/>
              </a:lnSpc>
            </a:pPr>
            <a:r>
              <a:rPr lang="en-US" sz="13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Suma y Asignación (+=)</a:t>
            </a:r>
            <a:endParaRPr lang="en-US" sz="1333" dirty="0"/>
          </a:p>
        </p:txBody>
      </p:sp>
      <p:sp>
        <p:nvSpPr>
          <p:cNvPr id="8" name="Text 4"/>
          <p:cNvSpPr/>
          <p:nvPr/>
        </p:nvSpPr>
        <p:spPr>
          <a:xfrm>
            <a:off x="1354832" y="2579192"/>
            <a:ext cx="10363002" cy="216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67"/>
              </a:lnSpc>
            </a:pPr>
            <a:r>
              <a:rPr lang="en-US" sz="104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Suma un valor a la variable y asigna el resultado a la misma. Por ejemplo: </a:t>
            </a:r>
            <a:r>
              <a:rPr lang="en-US" sz="1042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edad += 5;</a:t>
            </a:r>
            <a:endParaRPr lang="en-US" sz="1042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67" y="3234829"/>
            <a:ext cx="677466" cy="108396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354832" y="3370263"/>
            <a:ext cx="1747937" cy="211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67"/>
              </a:lnSpc>
            </a:pPr>
            <a:r>
              <a:rPr lang="en-US" sz="13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Resta y Asignación (-=)</a:t>
            </a:r>
            <a:endParaRPr lang="en-US" sz="1333" dirty="0"/>
          </a:p>
        </p:txBody>
      </p:sp>
      <p:sp>
        <p:nvSpPr>
          <p:cNvPr id="11" name="Text 6"/>
          <p:cNvSpPr/>
          <p:nvPr/>
        </p:nvSpPr>
        <p:spPr>
          <a:xfrm>
            <a:off x="1354832" y="3663157"/>
            <a:ext cx="10363002" cy="216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67"/>
              </a:lnSpc>
            </a:pPr>
            <a:r>
              <a:rPr lang="en-US" sz="104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Resta un valor a la variable y asigna el resultado a la misma. Por ejemplo: </a:t>
            </a:r>
            <a:r>
              <a:rPr lang="en-US" sz="1042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edad -= 3;</a:t>
            </a:r>
            <a:endParaRPr lang="en-US" sz="1042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167" y="4318794"/>
            <a:ext cx="677466" cy="108396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354832" y="4454228"/>
            <a:ext cx="2432447" cy="211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67"/>
              </a:lnSpc>
            </a:pPr>
            <a:r>
              <a:rPr lang="en-US" sz="13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Multiplicación y Asignación (*=)</a:t>
            </a:r>
            <a:endParaRPr lang="en-US" sz="1333" dirty="0"/>
          </a:p>
        </p:txBody>
      </p:sp>
      <p:sp>
        <p:nvSpPr>
          <p:cNvPr id="14" name="Text 8"/>
          <p:cNvSpPr/>
          <p:nvPr/>
        </p:nvSpPr>
        <p:spPr>
          <a:xfrm>
            <a:off x="1354832" y="4747121"/>
            <a:ext cx="10363002" cy="216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67"/>
              </a:lnSpc>
            </a:pPr>
            <a:r>
              <a:rPr lang="en-US" sz="104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Multiplica un valor por la variable y asigna el resultado a la misma. Por ejemplo: </a:t>
            </a:r>
            <a:r>
              <a:rPr lang="en-US" sz="1042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edad *= 2;</a:t>
            </a:r>
            <a:endParaRPr lang="en-US" sz="1042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167" y="5402758"/>
            <a:ext cx="677466" cy="108396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354832" y="5538193"/>
            <a:ext cx="1970484" cy="211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67"/>
              </a:lnSpc>
            </a:pPr>
            <a:r>
              <a:rPr lang="en-US" sz="13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División y Asignación (/=)</a:t>
            </a:r>
            <a:endParaRPr lang="en-US" sz="1333" dirty="0"/>
          </a:p>
        </p:txBody>
      </p:sp>
      <p:sp>
        <p:nvSpPr>
          <p:cNvPr id="17" name="Text 10"/>
          <p:cNvSpPr/>
          <p:nvPr/>
        </p:nvSpPr>
        <p:spPr>
          <a:xfrm>
            <a:off x="1354832" y="5831086"/>
            <a:ext cx="10363002" cy="216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67"/>
              </a:lnSpc>
            </a:pPr>
            <a:r>
              <a:rPr lang="en-US" sz="104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Divide un valor por la variable y asigna el resultado a la misma. Por ejemplo: edad /= 2;</a:t>
            </a:r>
            <a:endParaRPr lang="en-US" sz="1042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8070" y="999530"/>
            <a:ext cx="5298579" cy="5250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125"/>
              </a:lnSpc>
            </a:pPr>
            <a:r>
              <a:rPr lang="en-US" sz="3292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Operadores de Comparación</a:t>
            </a:r>
            <a:endParaRPr lang="en-US" sz="3292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52" y="1860550"/>
            <a:ext cx="1363167" cy="96797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296742" y="2296419"/>
            <a:ext cx="90289" cy="336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625"/>
              </a:lnSpc>
            </a:pPr>
            <a:r>
              <a:rPr lang="en-US" sz="162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1625" dirty="0"/>
          </a:p>
        </p:txBody>
      </p:sp>
      <p:sp>
        <p:nvSpPr>
          <p:cNvPr id="5" name="Text 2"/>
          <p:cNvSpPr/>
          <p:nvPr/>
        </p:nvSpPr>
        <p:spPr>
          <a:xfrm>
            <a:off x="4191496" y="2028528"/>
            <a:ext cx="2100163" cy="262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42"/>
              </a:lnSpc>
            </a:pPr>
            <a:r>
              <a:rPr lang="en-US" sz="162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Igual que (==)</a:t>
            </a:r>
            <a:endParaRPr lang="en-US" sz="1625" dirty="0"/>
          </a:p>
        </p:txBody>
      </p:sp>
      <p:sp>
        <p:nvSpPr>
          <p:cNvPr id="6" name="Text 3"/>
          <p:cNvSpPr/>
          <p:nvPr/>
        </p:nvSpPr>
        <p:spPr>
          <a:xfrm>
            <a:off x="4191496" y="2391867"/>
            <a:ext cx="2553494" cy="268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129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Compara si dos valores son iguales.</a:t>
            </a:r>
            <a:endParaRPr lang="en-US" sz="1292" dirty="0"/>
          </a:p>
        </p:txBody>
      </p:sp>
      <p:sp>
        <p:nvSpPr>
          <p:cNvPr id="7" name="Shape 4"/>
          <p:cNvSpPr/>
          <p:nvPr/>
        </p:nvSpPr>
        <p:spPr>
          <a:xfrm>
            <a:off x="4065489" y="2841526"/>
            <a:ext cx="7496473" cy="9525"/>
          </a:xfrm>
          <a:prstGeom prst="roundRect">
            <a:avLst>
              <a:gd name="adj" fmla="val 740878"/>
            </a:avLst>
          </a:prstGeom>
          <a:solidFill>
            <a:srgbClr val="CECEC9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819" y="2870498"/>
            <a:ext cx="2726333" cy="96797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283247" y="3186411"/>
            <a:ext cx="117277" cy="336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625"/>
              </a:lnSpc>
            </a:pPr>
            <a:r>
              <a:rPr lang="en-US" sz="162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1625" dirty="0"/>
          </a:p>
        </p:txBody>
      </p:sp>
      <p:sp>
        <p:nvSpPr>
          <p:cNvPr id="10" name="Text 6"/>
          <p:cNvSpPr/>
          <p:nvPr/>
        </p:nvSpPr>
        <p:spPr>
          <a:xfrm>
            <a:off x="4873129" y="3038475"/>
            <a:ext cx="2100163" cy="262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42"/>
              </a:lnSpc>
            </a:pPr>
            <a:r>
              <a:rPr lang="en-US" sz="162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Diferente de (!=)</a:t>
            </a:r>
            <a:endParaRPr lang="en-US" sz="1625" dirty="0"/>
          </a:p>
        </p:txBody>
      </p:sp>
      <p:sp>
        <p:nvSpPr>
          <p:cNvPr id="11" name="Text 7"/>
          <p:cNvSpPr/>
          <p:nvPr/>
        </p:nvSpPr>
        <p:spPr>
          <a:xfrm>
            <a:off x="4873129" y="3401815"/>
            <a:ext cx="2796183" cy="268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129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Compara si dos valores son diferentes.</a:t>
            </a:r>
            <a:endParaRPr lang="en-US" sz="1292" dirty="0"/>
          </a:p>
        </p:txBody>
      </p:sp>
      <p:sp>
        <p:nvSpPr>
          <p:cNvPr id="12" name="Shape 8"/>
          <p:cNvSpPr/>
          <p:nvPr/>
        </p:nvSpPr>
        <p:spPr>
          <a:xfrm>
            <a:off x="4747121" y="3851473"/>
            <a:ext cx="6814840" cy="9525"/>
          </a:xfrm>
          <a:prstGeom prst="roundRect">
            <a:avLst>
              <a:gd name="adj" fmla="val 740878"/>
            </a:avLst>
          </a:prstGeom>
          <a:solidFill>
            <a:srgbClr val="CECEC9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186" y="3880445"/>
            <a:ext cx="4089598" cy="96797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283943" y="4196358"/>
            <a:ext cx="115888" cy="336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625"/>
              </a:lnSpc>
            </a:pPr>
            <a:r>
              <a:rPr lang="en-US" sz="162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1625" dirty="0"/>
          </a:p>
        </p:txBody>
      </p:sp>
      <p:sp>
        <p:nvSpPr>
          <p:cNvPr id="15" name="Text 10"/>
          <p:cNvSpPr/>
          <p:nvPr/>
        </p:nvSpPr>
        <p:spPr>
          <a:xfrm>
            <a:off x="5554762" y="4048423"/>
            <a:ext cx="2894013" cy="262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42"/>
              </a:lnSpc>
            </a:pPr>
            <a:r>
              <a:rPr lang="en-US" sz="162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Mayor que (&gt;) y Menor que (&lt;)</a:t>
            </a:r>
            <a:endParaRPr lang="en-US" sz="1625" dirty="0"/>
          </a:p>
        </p:txBody>
      </p:sp>
      <p:sp>
        <p:nvSpPr>
          <p:cNvPr id="16" name="Text 11"/>
          <p:cNvSpPr/>
          <p:nvPr/>
        </p:nvSpPr>
        <p:spPr>
          <a:xfrm>
            <a:off x="5554762" y="4411762"/>
            <a:ext cx="3469680" cy="268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129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Compara si un valor es mayor o menor que otro.</a:t>
            </a:r>
            <a:endParaRPr lang="en-US" sz="1292" dirty="0"/>
          </a:p>
        </p:txBody>
      </p:sp>
      <p:sp>
        <p:nvSpPr>
          <p:cNvPr id="17" name="Shape 12"/>
          <p:cNvSpPr/>
          <p:nvPr/>
        </p:nvSpPr>
        <p:spPr>
          <a:xfrm>
            <a:off x="5428754" y="4861421"/>
            <a:ext cx="6133207" cy="9525"/>
          </a:xfrm>
          <a:prstGeom prst="roundRect">
            <a:avLst>
              <a:gd name="adj" fmla="val 740878"/>
            </a:avLst>
          </a:prstGeom>
          <a:solidFill>
            <a:srgbClr val="CECEC9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553" y="4890394"/>
            <a:ext cx="5452765" cy="967978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282554" y="5206306"/>
            <a:ext cx="118666" cy="336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625"/>
              </a:lnSpc>
            </a:pPr>
            <a:r>
              <a:rPr lang="en-US" sz="162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1625" dirty="0"/>
          </a:p>
        </p:txBody>
      </p:sp>
      <p:sp>
        <p:nvSpPr>
          <p:cNvPr id="20" name="Text 14"/>
          <p:cNvSpPr/>
          <p:nvPr/>
        </p:nvSpPr>
        <p:spPr>
          <a:xfrm>
            <a:off x="6236295" y="5058370"/>
            <a:ext cx="4503043" cy="262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42"/>
              </a:lnSpc>
            </a:pPr>
            <a:r>
              <a:rPr lang="en-US" sz="162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Mayor o igual que (&gt;=) y Menor o igual que (&lt;=)</a:t>
            </a:r>
            <a:endParaRPr lang="en-US" sz="1625" dirty="0"/>
          </a:p>
        </p:txBody>
      </p:sp>
      <p:sp>
        <p:nvSpPr>
          <p:cNvPr id="21" name="Text 15"/>
          <p:cNvSpPr/>
          <p:nvPr/>
        </p:nvSpPr>
        <p:spPr>
          <a:xfrm>
            <a:off x="6236295" y="5421710"/>
            <a:ext cx="5178921" cy="268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1292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Compara si un valor es mayor o igual que otro, o menor o igual que otro.</a:t>
            </a:r>
            <a:endParaRPr lang="en-US" sz="129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1492" y="1216521"/>
            <a:ext cx="4725492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Operadores Lógicos</a:t>
            </a:r>
            <a:endParaRPr lang="en-US" sz="3708" dirty="0"/>
          </a:p>
        </p:txBody>
      </p:sp>
      <p:sp>
        <p:nvSpPr>
          <p:cNvPr id="3" name="Shape 1"/>
          <p:cNvSpPr/>
          <p:nvPr/>
        </p:nvSpPr>
        <p:spPr>
          <a:xfrm>
            <a:off x="661492" y="2185195"/>
            <a:ext cx="1811437" cy="1089124"/>
          </a:xfrm>
          <a:prstGeom prst="roundRect">
            <a:avLst>
              <a:gd name="adj" fmla="val 728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56854" y="2540795"/>
            <a:ext cx="101501" cy="377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958"/>
              </a:lnSpc>
            </a:pPr>
            <a:r>
              <a:rPr lang="en-US" sz="18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1833" dirty="0"/>
          </a:p>
        </p:txBody>
      </p:sp>
      <p:sp>
        <p:nvSpPr>
          <p:cNvPr id="5" name="Text 3"/>
          <p:cNvSpPr/>
          <p:nvPr/>
        </p:nvSpPr>
        <p:spPr>
          <a:xfrm>
            <a:off x="2661940" y="237420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Y lógico (&amp;&amp;)</a:t>
            </a:r>
            <a:endParaRPr lang="en-US" sz="1833" dirty="0"/>
          </a:p>
        </p:txBody>
      </p:sp>
      <p:sp>
        <p:nvSpPr>
          <p:cNvPr id="6" name="Text 4"/>
          <p:cNvSpPr/>
          <p:nvPr/>
        </p:nvSpPr>
        <p:spPr>
          <a:xfrm>
            <a:off x="2661940" y="2782888"/>
            <a:ext cx="4758730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Devuelve verdadero si ambas condiciones son verdaderas.</a:t>
            </a:r>
            <a:endParaRPr lang="en-US" sz="1458" dirty="0"/>
          </a:p>
        </p:txBody>
      </p:sp>
      <p:sp>
        <p:nvSpPr>
          <p:cNvPr id="7" name="Shape 5"/>
          <p:cNvSpPr/>
          <p:nvPr/>
        </p:nvSpPr>
        <p:spPr>
          <a:xfrm>
            <a:off x="2567384" y="3261618"/>
            <a:ext cx="8868668" cy="12700"/>
          </a:xfrm>
          <a:prstGeom prst="roundRect">
            <a:avLst>
              <a:gd name="adj" fmla="val 625116"/>
            </a:avLst>
          </a:prstGeom>
          <a:solidFill>
            <a:srgbClr val="CECEC9"/>
          </a:solidFill>
          <a:ln/>
        </p:spPr>
      </p:sp>
      <p:sp>
        <p:nvSpPr>
          <p:cNvPr id="8" name="Shape 6"/>
          <p:cNvSpPr/>
          <p:nvPr/>
        </p:nvSpPr>
        <p:spPr>
          <a:xfrm>
            <a:off x="661492" y="3368775"/>
            <a:ext cx="3622973" cy="1089124"/>
          </a:xfrm>
          <a:prstGeom prst="roundRect">
            <a:avLst>
              <a:gd name="adj" fmla="val 728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56854" y="3724375"/>
            <a:ext cx="131961" cy="377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958"/>
              </a:lnSpc>
            </a:pPr>
            <a:r>
              <a:rPr lang="en-US" sz="18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1833" dirty="0"/>
          </a:p>
        </p:txBody>
      </p:sp>
      <p:sp>
        <p:nvSpPr>
          <p:cNvPr id="10" name="Text 8"/>
          <p:cNvSpPr/>
          <p:nvPr/>
        </p:nvSpPr>
        <p:spPr>
          <a:xfrm>
            <a:off x="4473476" y="355778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 lógico (||)</a:t>
            </a:r>
            <a:endParaRPr lang="en-US" sz="1833" dirty="0"/>
          </a:p>
        </p:txBody>
      </p:sp>
      <p:sp>
        <p:nvSpPr>
          <p:cNvPr id="11" name="Text 9"/>
          <p:cNvSpPr/>
          <p:nvPr/>
        </p:nvSpPr>
        <p:spPr>
          <a:xfrm>
            <a:off x="4473476" y="3966469"/>
            <a:ext cx="5604073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Devuelve verdadero si al menos una de las condiciones es verdadera.</a:t>
            </a:r>
            <a:endParaRPr lang="en-US" sz="1458" dirty="0"/>
          </a:p>
        </p:txBody>
      </p:sp>
      <p:sp>
        <p:nvSpPr>
          <p:cNvPr id="12" name="Shape 10"/>
          <p:cNvSpPr/>
          <p:nvPr/>
        </p:nvSpPr>
        <p:spPr>
          <a:xfrm>
            <a:off x="4378920" y="4445198"/>
            <a:ext cx="7057132" cy="12700"/>
          </a:xfrm>
          <a:prstGeom prst="roundRect">
            <a:avLst>
              <a:gd name="adj" fmla="val 625116"/>
            </a:avLst>
          </a:prstGeom>
          <a:solidFill>
            <a:srgbClr val="CECEC9"/>
          </a:solidFill>
          <a:ln/>
        </p:spPr>
      </p:sp>
      <p:sp>
        <p:nvSpPr>
          <p:cNvPr id="13" name="Shape 11"/>
          <p:cNvSpPr/>
          <p:nvPr/>
        </p:nvSpPr>
        <p:spPr>
          <a:xfrm>
            <a:off x="661492" y="4552356"/>
            <a:ext cx="5434508" cy="1089124"/>
          </a:xfrm>
          <a:prstGeom prst="roundRect">
            <a:avLst>
              <a:gd name="adj" fmla="val 728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856854" y="4907956"/>
            <a:ext cx="130373" cy="377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958"/>
              </a:lnSpc>
            </a:pPr>
            <a:r>
              <a:rPr lang="en-US" sz="18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1833" dirty="0"/>
          </a:p>
        </p:txBody>
      </p:sp>
      <p:sp>
        <p:nvSpPr>
          <p:cNvPr id="15" name="Text 13"/>
          <p:cNvSpPr/>
          <p:nvPr/>
        </p:nvSpPr>
        <p:spPr>
          <a:xfrm>
            <a:off x="6285012" y="4741367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Negación lógica (!)</a:t>
            </a:r>
            <a:endParaRPr lang="en-US" sz="1833" dirty="0"/>
          </a:p>
        </p:txBody>
      </p:sp>
      <p:sp>
        <p:nvSpPr>
          <p:cNvPr id="16" name="Text 14"/>
          <p:cNvSpPr/>
          <p:nvPr/>
        </p:nvSpPr>
        <p:spPr>
          <a:xfrm>
            <a:off x="6285012" y="5150049"/>
            <a:ext cx="3556099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Invierte el valor booleano de una condición.</a:t>
            </a:r>
            <a:endParaRPr lang="en-US" sz="1458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7212" y="439043"/>
            <a:ext cx="4356497" cy="497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917"/>
              </a:lnSpc>
            </a:pPr>
            <a:r>
              <a:rPr lang="en-US" sz="312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Jerarquía de Operadores</a:t>
            </a:r>
            <a:endParaRPr lang="en-US" sz="3125" dirty="0"/>
          </a:p>
        </p:txBody>
      </p:sp>
      <p:sp>
        <p:nvSpPr>
          <p:cNvPr id="3" name="Text 1"/>
          <p:cNvSpPr/>
          <p:nvPr/>
        </p:nvSpPr>
        <p:spPr>
          <a:xfrm>
            <a:off x="557213" y="1334592"/>
            <a:ext cx="3533279" cy="525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125"/>
              </a:lnSpc>
            </a:pPr>
            <a:r>
              <a:rPr lang="en-US" sz="412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4125" dirty="0"/>
          </a:p>
        </p:txBody>
      </p:sp>
      <p:sp>
        <p:nvSpPr>
          <p:cNvPr id="4" name="Text 2"/>
          <p:cNvSpPr/>
          <p:nvPr/>
        </p:nvSpPr>
        <p:spPr>
          <a:xfrm>
            <a:off x="1328738" y="2058888"/>
            <a:ext cx="1990229" cy="248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58"/>
              </a:lnSpc>
            </a:pPr>
            <a:r>
              <a:rPr lang="en-US" sz="154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Paréntesis</a:t>
            </a:r>
            <a:endParaRPr lang="en-US" sz="1542" dirty="0"/>
          </a:p>
        </p:txBody>
      </p:sp>
      <p:sp>
        <p:nvSpPr>
          <p:cNvPr id="5" name="Text 3"/>
          <p:cNvSpPr/>
          <p:nvPr/>
        </p:nvSpPr>
        <p:spPr>
          <a:xfrm>
            <a:off x="557213" y="2403079"/>
            <a:ext cx="3533279" cy="254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 ejecutan primero.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4329311" y="1334592"/>
            <a:ext cx="3533279" cy="525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125"/>
              </a:lnSpc>
            </a:pPr>
            <a:r>
              <a:rPr lang="en-US" sz="412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4125" dirty="0"/>
          </a:p>
        </p:txBody>
      </p:sp>
      <p:sp>
        <p:nvSpPr>
          <p:cNvPr id="7" name="Text 5"/>
          <p:cNvSpPr/>
          <p:nvPr/>
        </p:nvSpPr>
        <p:spPr>
          <a:xfrm>
            <a:off x="5100836" y="2058888"/>
            <a:ext cx="1990229" cy="248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58"/>
              </a:lnSpc>
            </a:pPr>
            <a:r>
              <a:rPr lang="en-US" sz="154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Unarios</a:t>
            </a:r>
            <a:endParaRPr lang="en-US" sz="1542" dirty="0"/>
          </a:p>
        </p:txBody>
      </p:sp>
      <p:sp>
        <p:nvSpPr>
          <p:cNvPr id="8" name="Text 6"/>
          <p:cNvSpPr/>
          <p:nvPr/>
        </p:nvSpPr>
        <p:spPr>
          <a:xfrm>
            <a:off x="4329311" y="2403079"/>
            <a:ext cx="3533279" cy="254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Negación, incremento, decremento.</a:t>
            </a:r>
            <a:endParaRPr lang="en-US" sz="1250" dirty="0"/>
          </a:p>
        </p:txBody>
      </p:sp>
      <p:sp>
        <p:nvSpPr>
          <p:cNvPr id="9" name="Text 7"/>
          <p:cNvSpPr/>
          <p:nvPr/>
        </p:nvSpPr>
        <p:spPr>
          <a:xfrm>
            <a:off x="8101409" y="1334592"/>
            <a:ext cx="3533378" cy="525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125"/>
              </a:lnSpc>
            </a:pPr>
            <a:r>
              <a:rPr lang="en-US" sz="412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4125" dirty="0"/>
          </a:p>
        </p:txBody>
      </p:sp>
      <p:sp>
        <p:nvSpPr>
          <p:cNvPr id="10" name="Text 8"/>
          <p:cNvSpPr/>
          <p:nvPr/>
        </p:nvSpPr>
        <p:spPr>
          <a:xfrm>
            <a:off x="8872935" y="2058888"/>
            <a:ext cx="1990229" cy="248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58"/>
              </a:lnSpc>
            </a:pPr>
            <a:r>
              <a:rPr lang="en-US" sz="154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Multiplicativos</a:t>
            </a:r>
            <a:endParaRPr lang="en-US" sz="1542" dirty="0"/>
          </a:p>
        </p:txBody>
      </p:sp>
      <p:sp>
        <p:nvSpPr>
          <p:cNvPr id="11" name="Text 9"/>
          <p:cNvSpPr/>
          <p:nvPr/>
        </p:nvSpPr>
        <p:spPr>
          <a:xfrm>
            <a:off x="8101409" y="2403079"/>
            <a:ext cx="3533378" cy="254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Multiplicación, división, módulo.</a:t>
            </a:r>
            <a:endParaRPr lang="en-US" sz="1250" dirty="0"/>
          </a:p>
        </p:txBody>
      </p:sp>
      <p:sp>
        <p:nvSpPr>
          <p:cNvPr id="12" name="Text 10"/>
          <p:cNvSpPr/>
          <p:nvPr/>
        </p:nvSpPr>
        <p:spPr>
          <a:xfrm>
            <a:off x="557213" y="3215084"/>
            <a:ext cx="3533279" cy="525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125"/>
              </a:lnSpc>
            </a:pPr>
            <a:r>
              <a:rPr lang="en-US" sz="412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4125" dirty="0"/>
          </a:p>
        </p:txBody>
      </p:sp>
      <p:sp>
        <p:nvSpPr>
          <p:cNvPr id="13" name="Text 11"/>
          <p:cNvSpPr/>
          <p:nvPr/>
        </p:nvSpPr>
        <p:spPr>
          <a:xfrm>
            <a:off x="1328738" y="3939381"/>
            <a:ext cx="1990229" cy="248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58"/>
              </a:lnSpc>
            </a:pPr>
            <a:r>
              <a:rPr lang="en-US" sz="154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Aditivos</a:t>
            </a:r>
            <a:endParaRPr lang="en-US" sz="1542" dirty="0"/>
          </a:p>
        </p:txBody>
      </p:sp>
      <p:sp>
        <p:nvSpPr>
          <p:cNvPr id="14" name="Text 12"/>
          <p:cNvSpPr/>
          <p:nvPr/>
        </p:nvSpPr>
        <p:spPr>
          <a:xfrm>
            <a:off x="557213" y="4283571"/>
            <a:ext cx="3533279" cy="254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Suma, resta.</a:t>
            </a:r>
            <a:endParaRPr lang="en-US" sz="1250" dirty="0"/>
          </a:p>
        </p:txBody>
      </p:sp>
      <p:sp>
        <p:nvSpPr>
          <p:cNvPr id="15" name="Text 13"/>
          <p:cNvSpPr/>
          <p:nvPr/>
        </p:nvSpPr>
        <p:spPr>
          <a:xfrm>
            <a:off x="4329311" y="3215084"/>
            <a:ext cx="3533279" cy="525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125"/>
              </a:lnSpc>
            </a:pPr>
            <a:r>
              <a:rPr lang="en-US" sz="412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5</a:t>
            </a:r>
            <a:endParaRPr lang="en-US" sz="4125" dirty="0"/>
          </a:p>
        </p:txBody>
      </p:sp>
      <p:sp>
        <p:nvSpPr>
          <p:cNvPr id="16" name="Text 14"/>
          <p:cNvSpPr/>
          <p:nvPr/>
        </p:nvSpPr>
        <p:spPr>
          <a:xfrm>
            <a:off x="5100836" y="3939381"/>
            <a:ext cx="1990229" cy="248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58"/>
              </a:lnSpc>
            </a:pPr>
            <a:r>
              <a:rPr lang="en-US" sz="154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Relacionales</a:t>
            </a:r>
            <a:endParaRPr lang="en-US" sz="1542" dirty="0"/>
          </a:p>
        </p:txBody>
      </p:sp>
      <p:sp>
        <p:nvSpPr>
          <p:cNvPr id="17" name="Text 15"/>
          <p:cNvSpPr/>
          <p:nvPr/>
        </p:nvSpPr>
        <p:spPr>
          <a:xfrm>
            <a:off x="4329311" y="4283571"/>
            <a:ext cx="3533279" cy="254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Mayor que, menor que, igual que, diferente de.</a:t>
            </a:r>
            <a:endParaRPr lang="en-US" sz="1250" dirty="0"/>
          </a:p>
        </p:txBody>
      </p:sp>
      <p:sp>
        <p:nvSpPr>
          <p:cNvPr id="18" name="Text 16"/>
          <p:cNvSpPr/>
          <p:nvPr/>
        </p:nvSpPr>
        <p:spPr>
          <a:xfrm>
            <a:off x="8101409" y="3215084"/>
            <a:ext cx="3533378" cy="525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125"/>
              </a:lnSpc>
            </a:pPr>
            <a:r>
              <a:rPr lang="en-US" sz="412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6</a:t>
            </a:r>
            <a:endParaRPr lang="en-US" sz="4125" dirty="0"/>
          </a:p>
        </p:txBody>
      </p:sp>
      <p:sp>
        <p:nvSpPr>
          <p:cNvPr id="19" name="Text 17"/>
          <p:cNvSpPr/>
          <p:nvPr/>
        </p:nvSpPr>
        <p:spPr>
          <a:xfrm>
            <a:off x="8872935" y="3939381"/>
            <a:ext cx="1990229" cy="248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58"/>
              </a:lnSpc>
            </a:pPr>
            <a:r>
              <a:rPr lang="en-US" sz="154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Lógicos</a:t>
            </a:r>
            <a:endParaRPr lang="en-US" sz="1542" dirty="0"/>
          </a:p>
        </p:txBody>
      </p:sp>
      <p:sp>
        <p:nvSpPr>
          <p:cNvPr id="20" name="Text 18"/>
          <p:cNvSpPr/>
          <p:nvPr/>
        </p:nvSpPr>
        <p:spPr>
          <a:xfrm>
            <a:off x="8101409" y="4283571"/>
            <a:ext cx="3533378" cy="254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Y lógico, O lógico.</a:t>
            </a:r>
            <a:endParaRPr lang="en-US" sz="1250" dirty="0"/>
          </a:p>
        </p:txBody>
      </p:sp>
      <p:sp>
        <p:nvSpPr>
          <p:cNvPr id="21" name="Text 19"/>
          <p:cNvSpPr/>
          <p:nvPr/>
        </p:nvSpPr>
        <p:spPr>
          <a:xfrm>
            <a:off x="557213" y="5095578"/>
            <a:ext cx="3533279" cy="5253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4125"/>
              </a:lnSpc>
            </a:pPr>
            <a:r>
              <a:rPr lang="en-US" sz="4125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7</a:t>
            </a:r>
            <a:endParaRPr lang="en-US" sz="4125" dirty="0"/>
          </a:p>
        </p:txBody>
      </p:sp>
      <p:sp>
        <p:nvSpPr>
          <p:cNvPr id="22" name="Text 20"/>
          <p:cNvSpPr/>
          <p:nvPr/>
        </p:nvSpPr>
        <p:spPr>
          <a:xfrm>
            <a:off x="1328738" y="5819874"/>
            <a:ext cx="1990229" cy="2487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58"/>
              </a:lnSpc>
            </a:pPr>
            <a:r>
              <a:rPr lang="en-US" sz="154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Asignación</a:t>
            </a:r>
            <a:endParaRPr lang="en-US" sz="1542" dirty="0"/>
          </a:p>
        </p:txBody>
      </p:sp>
      <p:sp>
        <p:nvSpPr>
          <p:cNvPr id="23" name="Text 21"/>
          <p:cNvSpPr/>
          <p:nvPr/>
        </p:nvSpPr>
        <p:spPr>
          <a:xfrm>
            <a:off x="557213" y="6164065"/>
            <a:ext cx="3533279" cy="254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Asigna un valor a una variable.</a:t>
            </a:r>
            <a:endParaRPr lang="en-US" sz="12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113519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Laboratorio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1745915"/>
            <a:ext cx="11218985" cy="1171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b="1" dirty="0"/>
              <a:t>Laboratorio: </a:t>
            </a:r>
            <a:r>
              <a:rPr lang="es-ES" sz="2000" dirty="0"/>
              <a:t>Implementación de sentencias de control para solución de casos prácticos.</a:t>
            </a:r>
            <a:endParaRPr lang="es-EC" sz="2000" dirty="0"/>
          </a:p>
        </p:txBody>
      </p:sp>
      <p:pic>
        <p:nvPicPr>
          <p:cNvPr id="1026" name="Picture 2" descr="Bases de datos de clientes: qué son y cómo construirlas | Slack">
            <a:extLst>
              <a:ext uri="{FF2B5EF4-FFF2-40B4-BE49-F238E27FC236}">
                <a16:creationId xmlns:a16="http://schemas.microsoft.com/office/drawing/2014/main" id="{490DAA0F-09E0-433B-9ED4-0F7D96DC3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981" y="2357438"/>
            <a:ext cx="3348037" cy="334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28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Los fundamentos de Java para la aplicación de conceptos de variables y operadores matemáticos.</a:t>
            </a:r>
          </a:p>
        </p:txBody>
      </p:sp>
      <p:pic>
        <p:nvPicPr>
          <p:cNvPr id="2050" name="Picture 2" descr="Base de datos - Qué es, tipos y ejemplos">
            <a:extLst>
              <a:ext uri="{FF2B5EF4-FFF2-40B4-BE49-F238E27FC236}">
                <a16:creationId xmlns:a16="http://schemas.microsoft.com/office/drawing/2014/main" id="{940EEBE1-61BC-4B23-9AC6-502C0538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936081"/>
            <a:ext cx="476250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Variables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Tipos de datos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Operadores</a:t>
            </a:r>
          </a:p>
          <a:p>
            <a:pPr marL="457200" indent="-457200" algn="ctr">
              <a:buAutoNum type="arabicPeriod"/>
            </a:pPr>
            <a:endParaRPr lang="es-EC" sz="2000" dirty="0"/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3450"/>
            <a:ext cx="4572000" cy="50387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33492" y="1524794"/>
            <a:ext cx="6297018" cy="1771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4625"/>
              </a:lnSpc>
            </a:pPr>
            <a:r>
              <a:rPr lang="en-US" sz="370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Fundamentos de Java: Variables, Tipos de Datos y Operadores</a:t>
            </a:r>
            <a:endParaRPr lang="en-US" sz="3708" dirty="0"/>
          </a:p>
        </p:txBody>
      </p:sp>
      <p:sp>
        <p:nvSpPr>
          <p:cNvPr id="4" name="Text 1"/>
          <p:cNvSpPr/>
          <p:nvPr/>
        </p:nvSpPr>
        <p:spPr>
          <a:xfrm>
            <a:off x="5233492" y="3580209"/>
            <a:ext cx="6297018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2375"/>
              </a:lnSpc>
            </a:pPr>
            <a:r>
              <a:rPr lang="en-US" sz="14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Esta presentación te guiará a través de los conceptos fundamentales de Java: variables, tipos de datos y operadores. Aprenderás a declarar, inicializar y usar variables, comprender los diferentes tipos de datos y cómo operar con ellos.</a:t>
            </a:r>
            <a:endParaRPr lang="en-US" sz="1458" dirty="0"/>
          </a:p>
        </p:txBody>
      </p:sp>
      <p:sp>
        <p:nvSpPr>
          <p:cNvPr id="6" name="Text 3"/>
          <p:cNvSpPr/>
          <p:nvPr/>
        </p:nvSpPr>
        <p:spPr>
          <a:xfrm>
            <a:off x="5326261" y="5127129"/>
            <a:ext cx="116880" cy="81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625"/>
              </a:lnSpc>
            </a:pPr>
            <a:r>
              <a:rPr lang="en-US" sz="625" dirty="0">
                <a:solidFill>
                  <a:srgbClr val="FFFFFF"/>
                </a:solidFill>
                <a:latin typeface="Lato Medium" pitchFamily="34" charset="0"/>
                <a:ea typeface="Lato Medium" pitchFamily="34" charset="-122"/>
                <a:cs typeface="Lato Medium" pitchFamily="34" charset="-120"/>
              </a:rPr>
              <a:t>DC</a:t>
            </a:r>
            <a:endParaRPr lang="en-US" sz="6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1492" y="1965425"/>
            <a:ext cx="4725492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¿Qué es Java?</a:t>
            </a:r>
            <a:endParaRPr lang="en-US" sz="3708" dirty="0"/>
          </a:p>
        </p:txBody>
      </p:sp>
      <p:sp>
        <p:nvSpPr>
          <p:cNvPr id="3" name="Text 1"/>
          <p:cNvSpPr/>
          <p:nvPr/>
        </p:nvSpPr>
        <p:spPr>
          <a:xfrm>
            <a:off x="661492" y="3028553"/>
            <a:ext cx="3104952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Lenguaje Orientado a Objetos</a:t>
            </a:r>
            <a:endParaRPr lang="en-US" sz="1833" dirty="0"/>
          </a:p>
        </p:txBody>
      </p:sp>
      <p:sp>
        <p:nvSpPr>
          <p:cNvPr id="4" name="Text 2"/>
          <p:cNvSpPr/>
          <p:nvPr/>
        </p:nvSpPr>
        <p:spPr>
          <a:xfrm>
            <a:off x="661492" y="3512840"/>
            <a:ext cx="5203924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Java es un lenguaje de programación versátil, conocido por su enfoque en la programación orientada a objetos. Esto significa que los programas se construyen a partir de objetos que interactúan entre sí.</a:t>
            </a:r>
            <a:endParaRPr lang="en-US" sz="1458" dirty="0"/>
          </a:p>
        </p:txBody>
      </p:sp>
      <p:sp>
        <p:nvSpPr>
          <p:cNvPr id="5" name="Text 3"/>
          <p:cNvSpPr/>
          <p:nvPr/>
        </p:nvSpPr>
        <p:spPr>
          <a:xfrm>
            <a:off x="6332935" y="3028553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Multiplataforma</a:t>
            </a:r>
            <a:endParaRPr lang="en-US" sz="1833" dirty="0"/>
          </a:p>
        </p:txBody>
      </p:sp>
      <p:sp>
        <p:nvSpPr>
          <p:cNvPr id="6" name="Text 4"/>
          <p:cNvSpPr/>
          <p:nvPr/>
        </p:nvSpPr>
        <p:spPr>
          <a:xfrm>
            <a:off x="6332935" y="3512840"/>
            <a:ext cx="5203924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Java es compatible con una amplia gama de plataformas, desde sistemas operativos de escritorio hasta dispositivos móviles y servidores web. Es un lenguaje "escribe una vez, ejecuta en cualquier lugar" (WORA).</a:t>
            </a:r>
            <a:endParaRPr lang="en-US" sz="145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1217613"/>
            <a:ext cx="4725492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Variables en Java</a:t>
            </a:r>
            <a:endParaRPr lang="en-US" sz="3708" dirty="0"/>
          </a:p>
        </p:txBody>
      </p:sp>
      <p:sp>
        <p:nvSpPr>
          <p:cNvPr id="4" name="Shape 1"/>
          <p:cNvSpPr/>
          <p:nvPr/>
        </p:nvSpPr>
        <p:spPr>
          <a:xfrm>
            <a:off x="661492" y="2304356"/>
            <a:ext cx="330696" cy="330696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181200" y="230435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Conceptos Básicos</a:t>
            </a:r>
            <a:endParaRPr lang="en-US" sz="1833" dirty="0"/>
          </a:p>
        </p:txBody>
      </p:sp>
      <p:sp>
        <p:nvSpPr>
          <p:cNvPr id="6" name="Text 3"/>
          <p:cNvSpPr/>
          <p:nvPr/>
        </p:nvSpPr>
        <p:spPr>
          <a:xfrm>
            <a:off x="1181200" y="2713038"/>
            <a:ext cx="2534344" cy="15120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Las variables son como contenedores que almacenan datos en un programa. Imagina que son cajas con etiquetas que identifican su contenido.</a:t>
            </a:r>
            <a:endParaRPr lang="en-US" sz="1458" dirty="0"/>
          </a:p>
        </p:txBody>
      </p:sp>
      <p:sp>
        <p:nvSpPr>
          <p:cNvPr id="7" name="Shape 4"/>
          <p:cNvSpPr/>
          <p:nvPr/>
        </p:nvSpPr>
        <p:spPr>
          <a:xfrm>
            <a:off x="3904556" y="2304356"/>
            <a:ext cx="330696" cy="330696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424264" y="2304356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Nombre</a:t>
            </a:r>
            <a:endParaRPr lang="en-US" sz="1833" dirty="0"/>
          </a:p>
        </p:txBody>
      </p:sp>
      <p:sp>
        <p:nvSpPr>
          <p:cNvPr id="9" name="Text 6"/>
          <p:cNvSpPr/>
          <p:nvPr/>
        </p:nvSpPr>
        <p:spPr>
          <a:xfrm>
            <a:off x="4424264" y="2713038"/>
            <a:ext cx="2534344" cy="15120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Cada variable tiene un nombre único que la identifica dentro de un programa. Este nombre debe ser significativo para el programador.</a:t>
            </a:r>
            <a:endParaRPr lang="en-US" sz="1458" dirty="0"/>
          </a:p>
        </p:txBody>
      </p:sp>
      <p:sp>
        <p:nvSpPr>
          <p:cNvPr id="10" name="Shape 7"/>
          <p:cNvSpPr/>
          <p:nvPr/>
        </p:nvSpPr>
        <p:spPr>
          <a:xfrm>
            <a:off x="661492" y="4626770"/>
            <a:ext cx="330696" cy="330696"/>
          </a:xfrm>
          <a:prstGeom prst="roundRect">
            <a:avLst>
              <a:gd name="adj" fmla="val 24007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181200" y="4626769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Tipo de Datos</a:t>
            </a:r>
            <a:endParaRPr lang="en-US" sz="1833" dirty="0"/>
          </a:p>
        </p:txBody>
      </p:sp>
      <p:sp>
        <p:nvSpPr>
          <p:cNvPr id="12" name="Text 9"/>
          <p:cNvSpPr/>
          <p:nvPr/>
        </p:nvSpPr>
        <p:spPr>
          <a:xfrm>
            <a:off x="1181200" y="5035451"/>
            <a:ext cx="5777309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El tipo de datos determina el tipo de información que puede almacenar una variable (por ejemplo, números, texto, valores booleanos).</a:t>
            </a:r>
            <a:endParaRPr lang="en-US" sz="145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888306"/>
            <a:ext cx="4791968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Tipos de Datos en Java</a:t>
            </a:r>
            <a:endParaRPr lang="en-US" sz="3708" dirty="0"/>
          </a:p>
        </p:txBody>
      </p:sp>
      <p:sp>
        <p:nvSpPr>
          <p:cNvPr id="4" name="Shape 1"/>
          <p:cNvSpPr/>
          <p:nvPr/>
        </p:nvSpPr>
        <p:spPr>
          <a:xfrm>
            <a:off x="661492" y="1762423"/>
            <a:ext cx="3054053" cy="2009081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56854" y="1957784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Enteros (int, long)</a:t>
            </a:r>
            <a:endParaRPr lang="en-US" sz="1833" dirty="0"/>
          </a:p>
        </p:txBody>
      </p:sp>
      <p:sp>
        <p:nvSpPr>
          <p:cNvPr id="6" name="Text 3"/>
          <p:cNvSpPr/>
          <p:nvPr/>
        </p:nvSpPr>
        <p:spPr>
          <a:xfrm>
            <a:off x="856854" y="2366467"/>
            <a:ext cx="2663329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Estos tipos almacenan números enteros sin decimales. La diferencia radica en el rango de valores que pueden almacenar.</a:t>
            </a:r>
            <a:endParaRPr lang="en-US" sz="1458" dirty="0"/>
          </a:p>
        </p:txBody>
      </p:sp>
      <p:sp>
        <p:nvSpPr>
          <p:cNvPr id="7" name="Shape 4"/>
          <p:cNvSpPr/>
          <p:nvPr/>
        </p:nvSpPr>
        <p:spPr>
          <a:xfrm>
            <a:off x="3904556" y="1762423"/>
            <a:ext cx="3054053" cy="2009081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099918" y="1957784"/>
            <a:ext cx="2617788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Decimales (float, double)</a:t>
            </a:r>
            <a:endParaRPr lang="en-US" sz="1833" dirty="0"/>
          </a:p>
        </p:txBody>
      </p:sp>
      <p:sp>
        <p:nvSpPr>
          <p:cNvPr id="9" name="Text 6"/>
          <p:cNvSpPr/>
          <p:nvPr/>
        </p:nvSpPr>
        <p:spPr>
          <a:xfrm>
            <a:off x="4099918" y="2366467"/>
            <a:ext cx="2663329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 usan para almacenar números con decimales. Double proporciona mayor precisión y rango que float.</a:t>
            </a:r>
            <a:endParaRPr lang="en-US" sz="1458" dirty="0"/>
          </a:p>
        </p:txBody>
      </p:sp>
      <p:sp>
        <p:nvSpPr>
          <p:cNvPr id="10" name="Shape 7"/>
          <p:cNvSpPr/>
          <p:nvPr/>
        </p:nvSpPr>
        <p:spPr>
          <a:xfrm>
            <a:off x="661492" y="3960515"/>
            <a:ext cx="3054053" cy="2009081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56854" y="4155877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Booleanos (boolean)</a:t>
            </a:r>
            <a:endParaRPr lang="en-US" sz="1833" dirty="0"/>
          </a:p>
        </p:txBody>
      </p:sp>
      <p:sp>
        <p:nvSpPr>
          <p:cNvPr id="12" name="Text 9"/>
          <p:cNvSpPr/>
          <p:nvPr/>
        </p:nvSpPr>
        <p:spPr>
          <a:xfrm>
            <a:off x="856854" y="4564558"/>
            <a:ext cx="2663329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Pueden almacenar solo dos valores: true (verdadero) o false (falso), utilizados para representar condiciones lógicas.</a:t>
            </a:r>
            <a:endParaRPr lang="en-US" sz="1458" dirty="0"/>
          </a:p>
        </p:txBody>
      </p:sp>
      <p:sp>
        <p:nvSpPr>
          <p:cNvPr id="13" name="Shape 10"/>
          <p:cNvSpPr/>
          <p:nvPr/>
        </p:nvSpPr>
        <p:spPr>
          <a:xfrm>
            <a:off x="3904556" y="3960515"/>
            <a:ext cx="3054053" cy="2009081"/>
          </a:xfrm>
          <a:prstGeom prst="roundRect">
            <a:avLst>
              <a:gd name="adj" fmla="val 3952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099918" y="4155877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Texto (String)</a:t>
            </a:r>
            <a:endParaRPr lang="en-US" sz="1833" dirty="0"/>
          </a:p>
        </p:txBody>
      </p:sp>
      <p:sp>
        <p:nvSpPr>
          <p:cNvPr id="15" name="Text 12"/>
          <p:cNvSpPr/>
          <p:nvPr/>
        </p:nvSpPr>
        <p:spPr>
          <a:xfrm>
            <a:off x="4099918" y="4564558"/>
            <a:ext cx="2663329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Las cadenas de texto se utilizan para almacenar secuencias de caracteres, como palabras o frases.</a:t>
            </a:r>
            <a:endParaRPr lang="en-US" sz="145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33492" y="1707853"/>
            <a:ext cx="6297018" cy="1181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Declaración e Inicialización de Variables</a:t>
            </a:r>
            <a:endParaRPr lang="en-US" sz="3708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492" y="3172619"/>
            <a:ext cx="472480" cy="47248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233492" y="3834110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Declaración</a:t>
            </a:r>
            <a:endParaRPr lang="en-US" sz="1833" dirty="0"/>
          </a:p>
        </p:txBody>
      </p:sp>
      <p:sp>
        <p:nvSpPr>
          <p:cNvPr id="6" name="Text 2"/>
          <p:cNvSpPr/>
          <p:nvPr/>
        </p:nvSpPr>
        <p:spPr>
          <a:xfrm>
            <a:off x="5233492" y="4242792"/>
            <a:ext cx="3006725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Para crear una variable, se declara su tipo de datos seguido del nombre. Por ejemplo: </a:t>
            </a:r>
            <a:r>
              <a:rPr lang="en-US" sz="1458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 edad;</a:t>
            </a:r>
            <a:endParaRPr lang="en-US" sz="1458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3684" y="3172619"/>
            <a:ext cx="472480" cy="47248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523685" y="3834110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Inicialización</a:t>
            </a:r>
            <a:endParaRPr lang="en-US" sz="1833" dirty="0"/>
          </a:p>
        </p:txBody>
      </p:sp>
      <p:sp>
        <p:nvSpPr>
          <p:cNvPr id="9" name="Text 4"/>
          <p:cNvSpPr/>
          <p:nvPr/>
        </p:nvSpPr>
        <p:spPr>
          <a:xfrm>
            <a:off x="8523685" y="4242792"/>
            <a:ext cx="3006824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Para asignar un valor a una variable, se usa el operador de asignación (=). Por ejemplo: edad = 25;</a:t>
            </a:r>
            <a:endParaRPr lang="en-US" sz="145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6608" y="508000"/>
            <a:ext cx="4866382" cy="577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541"/>
              </a:lnSpc>
            </a:pPr>
            <a:r>
              <a:rPr lang="en-US" sz="3625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Operadores Aritméticos</a:t>
            </a:r>
            <a:endParaRPr lang="en-US" sz="3625" dirty="0"/>
          </a:p>
        </p:txBody>
      </p:sp>
      <p:sp>
        <p:nvSpPr>
          <p:cNvPr id="3" name="Shape 1"/>
          <p:cNvSpPr/>
          <p:nvPr/>
        </p:nvSpPr>
        <p:spPr>
          <a:xfrm>
            <a:off x="6083300" y="1454745"/>
            <a:ext cx="25400" cy="4895751"/>
          </a:xfrm>
          <a:prstGeom prst="roundRect">
            <a:avLst>
              <a:gd name="adj" fmla="val 305487"/>
            </a:avLst>
          </a:prstGeom>
          <a:solidFill>
            <a:srgbClr val="CECEC9"/>
          </a:solidFill>
          <a:ln/>
        </p:spPr>
      </p:sp>
      <p:sp>
        <p:nvSpPr>
          <p:cNvPr id="4" name="Shape 2"/>
          <p:cNvSpPr/>
          <p:nvPr/>
        </p:nvSpPr>
        <p:spPr>
          <a:xfrm>
            <a:off x="5266978" y="1857573"/>
            <a:ext cx="646608" cy="25400"/>
          </a:xfrm>
          <a:prstGeom prst="roundRect">
            <a:avLst>
              <a:gd name="adj" fmla="val 305487"/>
            </a:avLst>
          </a:prstGeom>
          <a:solidFill>
            <a:srgbClr val="CECEC9"/>
          </a:solidFill>
          <a:ln/>
        </p:spPr>
      </p:sp>
      <p:sp>
        <p:nvSpPr>
          <p:cNvPr id="5" name="Shape 3"/>
          <p:cNvSpPr/>
          <p:nvPr/>
        </p:nvSpPr>
        <p:spPr>
          <a:xfrm>
            <a:off x="5888187" y="1662509"/>
            <a:ext cx="415628" cy="415628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036419" y="1731764"/>
            <a:ext cx="119063" cy="2771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67"/>
              </a:lnSpc>
            </a:pPr>
            <a:r>
              <a:rPr lang="en-US" sz="216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167" dirty="0"/>
          </a:p>
        </p:txBody>
      </p:sp>
      <p:sp>
        <p:nvSpPr>
          <p:cNvPr id="7" name="Text 5"/>
          <p:cNvSpPr/>
          <p:nvPr/>
        </p:nvSpPr>
        <p:spPr>
          <a:xfrm>
            <a:off x="2770584" y="1639491"/>
            <a:ext cx="2309317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250"/>
              </a:lnSpc>
            </a:pPr>
            <a:r>
              <a:rPr lang="en-US" sz="179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Suma (+)</a:t>
            </a:r>
            <a:endParaRPr lang="en-US" sz="1792" dirty="0"/>
          </a:p>
        </p:txBody>
      </p:sp>
      <p:sp>
        <p:nvSpPr>
          <p:cNvPr id="8" name="Text 6"/>
          <p:cNvSpPr/>
          <p:nvPr/>
        </p:nvSpPr>
        <p:spPr>
          <a:xfrm>
            <a:off x="646609" y="2039044"/>
            <a:ext cx="4433293" cy="5911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2292"/>
              </a:lnSpc>
            </a:pPr>
            <a:r>
              <a:rPr lang="en-US" sz="1417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 utiliza para sumar dos valores. Por ejemplo: </a:t>
            </a:r>
            <a:r>
              <a:rPr lang="en-US" sz="1417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 suma = 5 + 3;</a:t>
            </a:r>
            <a:endParaRPr lang="en-US" sz="1417" dirty="0"/>
          </a:p>
        </p:txBody>
      </p:sp>
      <p:sp>
        <p:nvSpPr>
          <p:cNvPr id="9" name="Shape 7"/>
          <p:cNvSpPr/>
          <p:nvPr/>
        </p:nvSpPr>
        <p:spPr>
          <a:xfrm>
            <a:off x="6278414" y="2781300"/>
            <a:ext cx="646608" cy="25400"/>
          </a:xfrm>
          <a:prstGeom prst="roundRect">
            <a:avLst>
              <a:gd name="adj" fmla="val 305487"/>
            </a:avLst>
          </a:prstGeom>
          <a:solidFill>
            <a:srgbClr val="CECEC9"/>
          </a:solidFill>
          <a:ln/>
        </p:spPr>
      </p:sp>
      <p:sp>
        <p:nvSpPr>
          <p:cNvPr id="10" name="Shape 8"/>
          <p:cNvSpPr/>
          <p:nvPr/>
        </p:nvSpPr>
        <p:spPr>
          <a:xfrm>
            <a:off x="5888187" y="2586236"/>
            <a:ext cx="415628" cy="415628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6018560" y="2655491"/>
            <a:ext cx="154782" cy="2771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67"/>
              </a:lnSpc>
            </a:pPr>
            <a:r>
              <a:rPr lang="en-US" sz="216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167" dirty="0"/>
          </a:p>
        </p:txBody>
      </p:sp>
      <p:sp>
        <p:nvSpPr>
          <p:cNvPr id="12" name="Text 10"/>
          <p:cNvSpPr/>
          <p:nvPr/>
        </p:nvSpPr>
        <p:spPr>
          <a:xfrm>
            <a:off x="7112099" y="2563217"/>
            <a:ext cx="2309317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Resta (-)</a:t>
            </a:r>
            <a:endParaRPr lang="en-US" sz="1792" dirty="0"/>
          </a:p>
        </p:txBody>
      </p:sp>
      <p:sp>
        <p:nvSpPr>
          <p:cNvPr id="13" name="Text 11"/>
          <p:cNvSpPr/>
          <p:nvPr/>
        </p:nvSpPr>
        <p:spPr>
          <a:xfrm>
            <a:off x="7112099" y="2962771"/>
            <a:ext cx="4433293" cy="5911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417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 utiliza para restar dos valores. Por ejemplo: </a:t>
            </a:r>
            <a:r>
              <a:rPr lang="en-US" sz="1417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 resta = 10 - 2;</a:t>
            </a:r>
            <a:endParaRPr lang="en-US" sz="1417" dirty="0"/>
          </a:p>
        </p:txBody>
      </p:sp>
      <p:sp>
        <p:nvSpPr>
          <p:cNvPr id="14" name="Shape 12"/>
          <p:cNvSpPr/>
          <p:nvPr/>
        </p:nvSpPr>
        <p:spPr>
          <a:xfrm>
            <a:off x="5266978" y="3612654"/>
            <a:ext cx="646608" cy="25400"/>
          </a:xfrm>
          <a:prstGeom prst="roundRect">
            <a:avLst>
              <a:gd name="adj" fmla="val 305487"/>
            </a:avLst>
          </a:prstGeom>
          <a:solidFill>
            <a:srgbClr val="CECEC9"/>
          </a:solidFill>
          <a:ln/>
        </p:spPr>
      </p:sp>
      <p:sp>
        <p:nvSpPr>
          <p:cNvPr id="15" name="Shape 13"/>
          <p:cNvSpPr/>
          <p:nvPr/>
        </p:nvSpPr>
        <p:spPr>
          <a:xfrm>
            <a:off x="5888187" y="3417590"/>
            <a:ext cx="415628" cy="415628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6019552" y="3486844"/>
            <a:ext cx="152896" cy="2771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67"/>
              </a:lnSpc>
            </a:pPr>
            <a:r>
              <a:rPr lang="en-US" sz="216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167" dirty="0"/>
          </a:p>
        </p:txBody>
      </p:sp>
      <p:sp>
        <p:nvSpPr>
          <p:cNvPr id="17" name="Text 15"/>
          <p:cNvSpPr/>
          <p:nvPr/>
        </p:nvSpPr>
        <p:spPr>
          <a:xfrm>
            <a:off x="2770584" y="3394571"/>
            <a:ext cx="2309317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250"/>
              </a:lnSpc>
            </a:pPr>
            <a:r>
              <a:rPr lang="en-US" sz="179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Multiplicación (*)</a:t>
            </a:r>
            <a:endParaRPr lang="en-US" sz="1792" dirty="0"/>
          </a:p>
        </p:txBody>
      </p:sp>
      <p:sp>
        <p:nvSpPr>
          <p:cNvPr id="18" name="Text 16"/>
          <p:cNvSpPr/>
          <p:nvPr/>
        </p:nvSpPr>
        <p:spPr>
          <a:xfrm>
            <a:off x="646609" y="3794125"/>
            <a:ext cx="4433293" cy="5911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2292"/>
              </a:lnSpc>
            </a:pPr>
            <a:r>
              <a:rPr lang="en-US" sz="1417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 utiliza para multiplicar dos valores. Por ejemplo: </a:t>
            </a:r>
            <a:r>
              <a:rPr lang="en-US" sz="1417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 multiplicacion = 4 * 6;</a:t>
            </a:r>
            <a:endParaRPr lang="en-US" sz="1417" dirty="0"/>
          </a:p>
        </p:txBody>
      </p:sp>
      <p:sp>
        <p:nvSpPr>
          <p:cNvPr id="19" name="Shape 17"/>
          <p:cNvSpPr/>
          <p:nvPr/>
        </p:nvSpPr>
        <p:spPr>
          <a:xfrm>
            <a:off x="6278414" y="4444008"/>
            <a:ext cx="646608" cy="25400"/>
          </a:xfrm>
          <a:prstGeom prst="roundRect">
            <a:avLst>
              <a:gd name="adj" fmla="val 305487"/>
            </a:avLst>
          </a:prstGeom>
          <a:solidFill>
            <a:srgbClr val="CECEC9"/>
          </a:solidFill>
          <a:ln/>
        </p:spPr>
      </p:sp>
      <p:sp>
        <p:nvSpPr>
          <p:cNvPr id="20" name="Shape 18"/>
          <p:cNvSpPr/>
          <p:nvPr/>
        </p:nvSpPr>
        <p:spPr>
          <a:xfrm>
            <a:off x="5888187" y="4248944"/>
            <a:ext cx="415628" cy="415628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6017667" y="4318199"/>
            <a:ext cx="156568" cy="2771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67"/>
              </a:lnSpc>
            </a:pPr>
            <a:r>
              <a:rPr lang="en-US" sz="216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167" dirty="0"/>
          </a:p>
        </p:txBody>
      </p:sp>
      <p:sp>
        <p:nvSpPr>
          <p:cNvPr id="22" name="Text 20"/>
          <p:cNvSpPr/>
          <p:nvPr/>
        </p:nvSpPr>
        <p:spPr>
          <a:xfrm>
            <a:off x="7112099" y="4225925"/>
            <a:ext cx="2309317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79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División (/)</a:t>
            </a:r>
            <a:endParaRPr lang="en-US" sz="1792" dirty="0"/>
          </a:p>
        </p:txBody>
      </p:sp>
      <p:sp>
        <p:nvSpPr>
          <p:cNvPr id="23" name="Text 21"/>
          <p:cNvSpPr/>
          <p:nvPr/>
        </p:nvSpPr>
        <p:spPr>
          <a:xfrm>
            <a:off x="7112099" y="4625479"/>
            <a:ext cx="4433293" cy="5911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417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 utiliza para dividir dos valores. Por ejemplo: </a:t>
            </a:r>
            <a:r>
              <a:rPr lang="en-US" sz="1417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 division = 12 / 3;</a:t>
            </a:r>
            <a:endParaRPr lang="en-US" sz="1417" dirty="0"/>
          </a:p>
        </p:txBody>
      </p:sp>
      <p:sp>
        <p:nvSpPr>
          <p:cNvPr id="24" name="Shape 22"/>
          <p:cNvSpPr/>
          <p:nvPr/>
        </p:nvSpPr>
        <p:spPr>
          <a:xfrm>
            <a:off x="5266978" y="5275362"/>
            <a:ext cx="646608" cy="25400"/>
          </a:xfrm>
          <a:prstGeom prst="roundRect">
            <a:avLst>
              <a:gd name="adj" fmla="val 305487"/>
            </a:avLst>
          </a:prstGeom>
          <a:solidFill>
            <a:srgbClr val="CECEC9"/>
          </a:solidFill>
          <a:ln/>
        </p:spPr>
      </p:sp>
      <p:sp>
        <p:nvSpPr>
          <p:cNvPr id="25" name="Shape 23"/>
          <p:cNvSpPr/>
          <p:nvPr/>
        </p:nvSpPr>
        <p:spPr>
          <a:xfrm>
            <a:off x="5888187" y="5080298"/>
            <a:ext cx="415628" cy="415628"/>
          </a:xfrm>
          <a:prstGeom prst="roundRect">
            <a:avLst>
              <a:gd name="adj" fmla="val 1866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6022727" y="5149553"/>
            <a:ext cx="146447" cy="2771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167"/>
              </a:lnSpc>
            </a:pPr>
            <a:r>
              <a:rPr lang="en-US" sz="2167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5</a:t>
            </a:r>
            <a:endParaRPr lang="en-US" sz="2167" dirty="0"/>
          </a:p>
        </p:txBody>
      </p:sp>
      <p:sp>
        <p:nvSpPr>
          <p:cNvPr id="27" name="Text 25"/>
          <p:cNvSpPr/>
          <p:nvPr/>
        </p:nvSpPr>
        <p:spPr>
          <a:xfrm>
            <a:off x="2770584" y="5057279"/>
            <a:ext cx="2309317" cy="288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250"/>
              </a:lnSpc>
            </a:pPr>
            <a:r>
              <a:rPr lang="en-US" sz="1792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Módulo (%)</a:t>
            </a:r>
            <a:endParaRPr lang="en-US" sz="1792" dirty="0"/>
          </a:p>
        </p:txBody>
      </p:sp>
      <p:sp>
        <p:nvSpPr>
          <p:cNvPr id="28" name="Text 26"/>
          <p:cNvSpPr/>
          <p:nvPr/>
        </p:nvSpPr>
        <p:spPr>
          <a:xfrm>
            <a:off x="646609" y="5456833"/>
            <a:ext cx="4433293" cy="5911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2292"/>
              </a:lnSpc>
            </a:pPr>
            <a:r>
              <a:rPr lang="en-US" sz="1417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 utiliza para obtener el resto de una división. Por ejemplo: int modulo = 10 % 3;</a:t>
            </a:r>
            <a:endParaRPr lang="en-US" sz="141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835</Words>
  <Application>Microsoft Office PowerPoint</Application>
  <PresentationFormat>Panorámica</PresentationFormat>
  <Paragraphs>123</Paragraphs>
  <Slides>15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Gelasio</vt:lpstr>
      <vt:lpstr>Lato</vt:lpstr>
      <vt:lpstr>Lato Medium</vt:lpstr>
      <vt:lpstr>Tema de Office</vt:lpstr>
      <vt:lpstr>LÓGICA DE PROGRAMACIÓN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Laboratorio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55</cp:revision>
  <dcterms:created xsi:type="dcterms:W3CDTF">2022-01-24T21:35:40Z</dcterms:created>
  <dcterms:modified xsi:type="dcterms:W3CDTF">2025-01-06T23:53:44Z</dcterms:modified>
</cp:coreProperties>
</file>