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9" r:id="rId3"/>
    <p:sldId id="274" r:id="rId4"/>
    <p:sldId id="275" r:id="rId5"/>
    <p:sldId id="257" r:id="rId6"/>
    <p:sldId id="258" r:id="rId7"/>
    <p:sldId id="259" r:id="rId8"/>
    <p:sldId id="260" r:id="rId9"/>
    <p:sldId id="276" r:id="rId10"/>
    <p:sldId id="261" r:id="rId11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740"/>
  </p:normalViewPr>
  <p:slideViewPr>
    <p:cSldViewPr snapToGrid="0" snapToObjects="1">
      <p:cViewPr varScale="1">
        <p:scale>
          <a:sx n="80" d="100"/>
          <a:sy n="80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10/12/2024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7A616-F78C-4B53-AB0D-0A8B015120C4}" type="datetimeFigureOut">
              <a:rPr lang="es-419" smtClean="0"/>
              <a:t>10/12/2024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5FD4C-0162-4C14-8487-7BEADE74E35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6568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0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7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60382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7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1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10/12/2024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61596" y="2830745"/>
            <a:ext cx="4418164" cy="1420446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177620" y="4837149"/>
            <a:ext cx="4250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Sesión 14: Retroalimentación condicionales</a:t>
            </a:r>
          </a:p>
          <a:p>
            <a:pPr algn="ctr"/>
            <a:r>
              <a:rPr lang="es-419" dirty="0"/>
              <a:t>en ambientes web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Conocer la principal </a:t>
            </a:r>
            <a:r>
              <a:rPr lang="es-EC" sz="2000"/>
              <a:t>estructura condicional </a:t>
            </a:r>
            <a:r>
              <a:rPr lang="es-EC" sz="2000" dirty="0"/>
              <a:t>compleja empleada en ambientes web.</a:t>
            </a:r>
          </a:p>
        </p:txBody>
      </p:sp>
      <p:pic>
        <p:nvPicPr>
          <p:cNvPr id="1026" name="Picture 2" descr="Programación web a medida del cliente – Nerade">
            <a:extLst>
              <a:ext uri="{FF2B5EF4-FFF2-40B4-BE49-F238E27FC236}">
                <a16:creationId xmlns:a16="http://schemas.microsoft.com/office/drawing/2014/main" id="{CF1F7DA3-19E8-4ECF-7133-634C8563D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264" y="3339764"/>
            <a:ext cx="3898613" cy="204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Sentencia </a:t>
            </a:r>
            <a:r>
              <a:rPr lang="es-EC" sz="2000" dirty="0" err="1"/>
              <a:t>if-elif-else</a:t>
            </a:r>
            <a:endParaRPr lang="es-EC" sz="2000" dirty="0"/>
          </a:p>
          <a:p>
            <a:pPr marL="457200" indent="-457200" algn="ctr">
              <a:buAutoNum type="arabicPeriod"/>
            </a:pPr>
            <a:r>
              <a:rPr lang="es-EC" sz="2000" dirty="0"/>
              <a:t> Laboratorio</a:t>
            </a:r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61492" y="1474986"/>
            <a:ext cx="10861814" cy="11282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6416"/>
              </a:lnSpc>
            </a:pPr>
            <a:r>
              <a:rPr lang="en-US" sz="2000" b="1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Introducción a las sentencias condicionales complejas</a:t>
            </a:r>
            <a:endParaRPr lang="en-US" sz="2000" b="1" dirty="0"/>
          </a:p>
        </p:txBody>
      </p:sp>
      <p:sp>
        <p:nvSpPr>
          <p:cNvPr id="4" name="Text 1"/>
          <p:cNvSpPr/>
          <p:nvPr/>
        </p:nvSpPr>
        <p:spPr>
          <a:xfrm>
            <a:off x="3152765" y="3199228"/>
            <a:ext cx="6297018" cy="1419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En programación, las sentencias condicionales complejas son esenciales para tomar decisiones basadas en múltiples condiciones. Estas estructuras de control nos permiten crear programas más dinámicos y flexibles.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711472" y="1207353"/>
            <a:ext cx="9188526" cy="11812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625"/>
              </a:lnSpc>
            </a:pPr>
            <a:r>
              <a:rPr lang="en-US" sz="2000" b="1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Tipos de sentencias condicionales complejas</a:t>
            </a:r>
            <a:endParaRPr lang="en-US" sz="2000" b="1" dirty="0"/>
          </a:p>
        </p:txBody>
      </p:sp>
      <p:sp>
        <p:nvSpPr>
          <p:cNvPr id="4" name="Shape 1"/>
          <p:cNvSpPr/>
          <p:nvPr/>
        </p:nvSpPr>
        <p:spPr>
          <a:xfrm>
            <a:off x="1974726" y="2892724"/>
            <a:ext cx="425252" cy="425252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2126431" y="2963567"/>
            <a:ext cx="121841" cy="283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208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1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2588989" y="2892724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If-Elif-Else</a:t>
            </a:r>
            <a:endParaRPr lang="en-US" sz="2000" dirty="0"/>
          </a:p>
        </p:txBody>
      </p:sp>
      <p:sp>
        <p:nvSpPr>
          <p:cNvPr id="7" name="Text 4"/>
          <p:cNvSpPr/>
          <p:nvPr/>
        </p:nvSpPr>
        <p:spPr>
          <a:xfrm>
            <a:off x="2588990" y="3301406"/>
            <a:ext cx="2439789" cy="12096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Evalúa condiciones en orden, ejecutando el bloque de código asociado a la primera condición que se cumpla.</a:t>
            </a:r>
            <a:endParaRPr lang="en-US" sz="2000" dirty="0"/>
          </a:p>
        </p:txBody>
      </p:sp>
      <p:sp>
        <p:nvSpPr>
          <p:cNvPr id="8" name="Shape 5"/>
          <p:cNvSpPr/>
          <p:nvPr/>
        </p:nvSpPr>
        <p:spPr>
          <a:xfrm>
            <a:off x="7011516" y="2898576"/>
            <a:ext cx="425252" cy="425252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144965" y="2969419"/>
            <a:ext cx="158353" cy="283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208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2</a:t>
            </a:r>
            <a:endParaRPr lang="en-US" sz="2000" dirty="0"/>
          </a:p>
        </p:txBody>
      </p:sp>
      <p:sp>
        <p:nvSpPr>
          <p:cNvPr id="10" name="Text 7"/>
          <p:cNvSpPr/>
          <p:nvPr/>
        </p:nvSpPr>
        <p:spPr>
          <a:xfrm>
            <a:off x="7625780" y="2898576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Anidados</a:t>
            </a:r>
            <a:endParaRPr lang="en-US" sz="2000" dirty="0"/>
          </a:p>
        </p:txBody>
      </p:sp>
      <p:sp>
        <p:nvSpPr>
          <p:cNvPr id="11" name="Text 8"/>
          <p:cNvSpPr/>
          <p:nvPr/>
        </p:nvSpPr>
        <p:spPr>
          <a:xfrm>
            <a:off x="7625780" y="3307258"/>
            <a:ext cx="2439789" cy="12096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Permiten evaluar condiciones dentro de otras condiciones, creando una jerarquía de decisiones.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24188" y="876349"/>
            <a:ext cx="6473825" cy="590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4625"/>
              </a:lnSpc>
            </a:pPr>
            <a:r>
              <a:rPr lang="en-US" sz="2000" b="1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Sentencia if-elif-else en Python</a:t>
            </a:r>
            <a:endParaRPr lang="en-US" sz="2000" b="1" dirty="0"/>
          </a:p>
        </p:txBody>
      </p:sp>
      <p:sp>
        <p:nvSpPr>
          <p:cNvPr id="3" name="Text 1"/>
          <p:cNvSpPr/>
          <p:nvPr/>
        </p:nvSpPr>
        <p:spPr>
          <a:xfrm>
            <a:off x="1842840" y="1997689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Sintaxis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1842840" y="2481976"/>
            <a:ext cx="520392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if condición1: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1842840" y="2954455"/>
            <a:ext cx="520392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bloque de código 1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1842840" y="3426935"/>
            <a:ext cx="520392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elif condición2: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1842840" y="3899415"/>
            <a:ext cx="520392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bloque de código 2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1842840" y="4371894"/>
            <a:ext cx="520392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else: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1842840" y="4844374"/>
            <a:ext cx="520392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bloque de código 3</a:t>
            </a:r>
            <a:endParaRPr lang="en-US" sz="2000" dirty="0"/>
          </a:p>
        </p:txBody>
      </p:sp>
      <p:sp>
        <p:nvSpPr>
          <p:cNvPr id="10" name="Text 8"/>
          <p:cNvSpPr/>
          <p:nvPr/>
        </p:nvSpPr>
        <p:spPr>
          <a:xfrm>
            <a:off x="6332935" y="2005537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Ejemplo</a:t>
            </a:r>
            <a:endParaRPr lang="en-US" sz="2000" dirty="0"/>
          </a:p>
        </p:txBody>
      </p:sp>
      <p:sp>
        <p:nvSpPr>
          <p:cNvPr id="11" name="Text 9"/>
          <p:cNvSpPr/>
          <p:nvPr/>
        </p:nvSpPr>
        <p:spPr>
          <a:xfrm>
            <a:off x="6332935" y="2549030"/>
            <a:ext cx="520392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edad = 18</a:t>
            </a:r>
            <a:endParaRPr lang="en-US" sz="2000" dirty="0"/>
          </a:p>
        </p:txBody>
      </p:sp>
      <p:sp>
        <p:nvSpPr>
          <p:cNvPr id="12" name="Text 10"/>
          <p:cNvSpPr/>
          <p:nvPr/>
        </p:nvSpPr>
        <p:spPr>
          <a:xfrm>
            <a:off x="6332935" y="3021509"/>
            <a:ext cx="520392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if edad &lt; 18:</a:t>
            </a:r>
            <a:endParaRPr lang="en-US" sz="2000" dirty="0"/>
          </a:p>
        </p:txBody>
      </p:sp>
      <p:sp>
        <p:nvSpPr>
          <p:cNvPr id="13" name="Text 11"/>
          <p:cNvSpPr/>
          <p:nvPr/>
        </p:nvSpPr>
        <p:spPr>
          <a:xfrm>
            <a:off x="6332935" y="3493989"/>
            <a:ext cx="520392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print("Eres menor de edad")</a:t>
            </a:r>
            <a:endParaRPr lang="en-US" sz="2000" dirty="0"/>
          </a:p>
        </p:txBody>
      </p:sp>
      <p:sp>
        <p:nvSpPr>
          <p:cNvPr id="14" name="Text 12"/>
          <p:cNvSpPr/>
          <p:nvPr/>
        </p:nvSpPr>
        <p:spPr>
          <a:xfrm>
            <a:off x="6332935" y="3966469"/>
            <a:ext cx="520392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elif edad == 18:</a:t>
            </a:r>
            <a:endParaRPr lang="en-US" sz="2000" dirty="0"/>
          </a:p>
        </p:txBody>
      </p:sp>
      <p:sp>
        <p:nvSpPr>
          <p:cNvPr id="15" name="Text 13"/>
          <p:cNvSpPr/>
          <p:nvPr/>
        </p:nvSpPr>
        <p:spPr>
          <a:xfrm>
            <a:off x="6332935" y="4438948"/>
            <a:ext cx="520392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print("Eres mayor de edad")</a:t>
            </a:r>
            <a:endParaRPr lang="en-US" sz="2000" dirty="0"/>
          </a:p>
        </p:txBody>
      </p:sp>
      <p:sp>
        <p:nvSpPr>
          <p:cNvPr id="16" name="Text 14"/>
          <p:cNvSpPr/>
          <p:nvPr/>
        </p:nvSpPr>
        <p:spPr>
          <a:xfrm>
            <a:off x="6332935" y="4911428"/>
            <a:ext cx="520392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else:</a:t>
            </a:r>
            <a:endParaRPr lang="en-US" sz="2000" dirty="0"/>
          </a:p>
        </p:txBody>
      </p:sp>
      <p:sp>
        <p:nvSpPr>
          <p:cNvPr id="17" name="Text 15"/>
          <p:cNvSpPr/>
          <p:nvPr/>
        </p:nvSpPr>
        <p:spPr>
          <a:xfrm>
            <a:off x="6332935" y="5383907"/>
            <a:ext cx="520392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print("Eres un adulto")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2096"/>
            <a:ext cx="12192000" cy="150817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48295" y="2647673"/>
            <a:ext cx="9671050" cy="5789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4541"/>
              </a:lnSpc>
            </a:pPr>
            <a:r>
              <a:rPr lang="en-US" sz="2000" b="1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Operadores lógicos en sentencias condicionales</a:t>
            </a:r>
            <a:endParaRPr lang="en-US" sz="2000" b="1" dirty="0"/>
          </a:p>
        </p:txBody>
      </p:sp>
      <p:sp>
        <p:nvSpPr>
          <p:cNvPr id="4" name="Shape 1"/>
          <p:cNvSpPr/>
          <p:nvPr/>
        </p:nvSpPr>
        <p:spPr>
          <a:xfrm>
            <a:off x="648296" y="3504427"/>
            <a:ext cx="10895409" cy="2669282"/>
          </a:xfrm>
          <a:prstGeom prst="roundRect">
            <a:avLst>
              <a:gd name="adj" fmla="val 2915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54646" y="3510777"/>
            <a:ext cx="10882709" cy="5313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839887" y="3628252"/>
            <a:ext cx="5067697" cy="2963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Operador</a:t>
            </a:r>
            <a:endParaRPr lang="en-US" sz="2000" dirty="0"/>
          </a:p>
        </p:txBody>
      </p:sp>
      <p:sp>
        <p:nvSpPr>
          <p:cNvPr id="7" name="Text 4"/>
          <p:cNvSpPr/>
          <p:nvPr/>
        </p:nvSpPr>
        <p:spPr>
          <a:xfrm>
            <a:off x="6284417" y="3628252"/>
            <a:ext cx="5067697" cy="2963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Descripción</a:t>
            </a:r>
            <a:endParaRPr lang="en-US" sz="2000" dirty="0"/>
          </a:p>
        </p:txBody>
      </p:sp>
      <p:sp>
        <p:nvSpPr>
          <p:cNvPr id="8" name="Shape 5"/>
          <p:cNvSpPr/>
          <p:nvPr/>
        </p:nvSpPr>
        <p:spPr>
          <a:xfrm>
            <a:off x="654646" y="4042094"/>
            <a:ext cx="10882709" cy="5313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839887" y="4159569"/>
            <a:ext cx="5067697" cy="2963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AND</a:t>
            </a:r>
            <a:endParaRPr lang="en-US" sz="2000" dirty="0"/>
          </a:p>
        </p:txBody>
      </p:sp>
      <p:sp>
        <p:nvSpPr>
          <p:cNvPr id="10" name="Text 7"/>
          <p:cNvSpPr/>
          <p:nvPr/>
        </p:nvSpPr>
        <p:spPr>
          <a:xfrm>
            <a:off x="6284417" y="4159569"/>
            <a:ext cx="5067697" cy="2963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Devuelve True si ambas condiciones son True</a:t>
            </a:r>
            <a:endParaRPr lang="en-US" sz="2000" dirty="0"/>
          </a:p>
        </p:txBody>
      </p:sp>
      <p:sp>
        <p:nvSpPr>
          <p:cNvPr id="11" name="Shape 8"/>
          <p:cNvSpPr/>
          <p:nvPr/>
        </p:nvSpPr>
        <p:spPr>
          <a:xfrm>
            <a:off x="654646" y="4573410"/>
            <a:ext cx="10882709" cy="5313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839887" y="4690885"/>
            <a:ext cx="5067697" cy="2963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OR</a:t>
            </a:r>
            <a:endParaRPr lang="en-US" sz="2000" dirty="0"/>
          </a:p>
        </p:txBody>
      </p:sp>
      <p:sp>
        <p:nvSpPr>
          <p:cNvPr id="13" name="Text 10"/>
          <p:cNvSpPr/>
          <p:nvPr/>
        </p:nvSpPr>
        <p:spPr>
          <a:xfrm>
            <a:off x="6284417" y="4690885"/>
            <a:ext cx="5067697" cy="2963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Devuelve True si al menos una condición es True</a:t>
            </a:r>
            <a:endParaRPr lang="en-US" sz="2000" dirty="0"/>
          </a:p>
        </p:txBody>
      </p:sp>
      <p:sp>
        <p:nvSpPr>
          <p:cNvPr id="14" name="Shape 11"/>
          <p:cNvSpPr/>
          <p:nvPr/>
        </p:nvSpPr>
        <p:spPr>
          <a:xfrm>
            <a:off x="654646" y="5104726"/>
            <a:ext cx="10882709" cy="5313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839887" y="5222201"/>
            <a:ext cx="5067697" cy="2963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NOT</a:t>
            </a:r>
            <a:endParaRPr lang="en-US" sz="2000" dirty="0"/>
          </a:p>
        </p:txBody>
      </p:sp>
      <p:sp>
        <p:nvSpPr>
          <p:cNvPr id="16" name="Text 13"/>
          <p:cNvSpPr/>
          <p:nvPr/>
        </p:nvSpPr>
        <p:spPr>
          <a:xfrm>
            <a:off x="6284417" y="5222201"/>
            <a:ext cx="5067697" cy="2963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Invierte el valor de la condición</a:t>
            </a:r>
            <a:endParaRPr lang="en-US" sz="2000" dirty="0"/>
          </a:p>
        </p:txBody>
      </p:sp>
      <p:sp>
        <p:nvSpPr>
          <p:cNvPr id="17" name="Shape 14"/>
          <p:cNvSpPr/>
          <p:nvPr/>
        </p:nvSpPr>
        <p:spPr>
          <a:xfrm>
            <a:off x="654646" y="5636043"/>
            <a:ext cx="10882709" cy="5313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839887" y="5753518"/>
            <a:ext cx="5067697" cy="2963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XOR</a:t>
            </a:r>
            <a:endParaRPr lang="en-US" sz="2000" dirty="0"/>
          </a:p>
        </p:txBody>
      </p:sp>
      <p:sp>
        <p:nvSpPr>
          <p:cNvPr id="19" name="Text 16"/>
          <p:cNvSpPr/>
          <p:nvPr/>
        </p:nvSpPr>
        <p:spPr>
          <a:xfrm>
            <a:off x="6284417" y="5753518"/>
            <a:ext cx="5067697" cy="2963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Devuelve True si una condición es True y la otra es False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034073" y="780584"/>
            <a:ext cx="9224451" cy="7180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500"/>
              </a:lnSpc>
            </a:pPr>
            <a:r>
              <a:rPr lang="en-US" sz="2000" b="1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Buenas prácticas para sentencias condicionales</a:t>
            </a:r>
            <a:endParaRPr lang="en-US" sz="2000" b="1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543" y="1541385"/>
            <a:ext cx="920353" cy="147260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191922" y="1725436"/>
            <a:ext cx="2300982" cy="2875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Indentación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4191922" y="2123401"/>
            <a:ext cx="5135166" cy="5889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Utilizar una indentación adecuada para mejorar la legibilidad del código.</a:t>
            </a:r>
            <a:endParaRPr lang="en-US" sz="20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5543" y="3013989"/>
            <a:ext cx="920353" cy="147260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191922" y="3198040"/>
            <a:ext cx="2300982" cy="2875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Comentarios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4191922" y="3596006"/>
            <a:ext cx="5135166" cy="2944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Incluir comentarios que expliquen la lógica de las condiciones.</a:t>
            </a:r>
            <a:endParaRPr lang="en-US" sz="20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5543" y="4486594"/>
            <a:ext cx="920353" cy="147260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4191922" y="4670645"/>
            <a:ext cx="2300982" cy="2875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Simplificación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4191922" y="5068611"/>
            <a:ext cx="5135166" cy="5889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Evitar condiciones excesivamente complejas y buscar formas más simples de expresarlas.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" y="839754"/>
            <a:ext cx="12192000" cy="200455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1492" y="3033316"/>
            <a:ext cx="6439396" cy="590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2000" b="1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Conclusión y recomendaciones</a:t>
            </a:r>
            <a:endParaRPr lang="en-US" sz="2000" b="1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252" y="3623965"/>
            <a:ext cx="472480" cy="47248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25252" y="4285456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Dominio de la Sintaxis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425252" y="4694139"/>
            <a:ext cx="3433961" cy="9072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Es fundamental comprender la sintaxis de las sentencias condicionales para utilizarlas correctamente.</a:t>
            </a:r>
            <a:endParaRPr lang="en-US" sz="20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2680" y="3623965"/>
            <a:ext cx="472480" cy="47248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142680" y="4285456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Análisis del Flujo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4142680" y="4694139"/>
            <a:ext cx="3434060" cy="9072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Identificar el flujo de control del programa para construir condiciones que respondan a los requisitos específicos.</a:t>
            </a:r>
            <a:endParaRPr lang="en-US" sz="20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0208" y="3623965"/>
            <a:ext cx="472480" cy="47248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860209" y="4285456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Pruebas Exhaustivas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7860209" y="4694139"/>
            <a:ext cx="3433961" cy="12096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Realizar pruebas exhaustivas para asegurar que las condiciones funcionan correctamente en todas las circunstancias.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315</Words>
  <Application>Microsoft Office PowerPoint</Application>
  <PresentationFormat>Panorámica</PresentationFormat>
  <Paragraphs>64</Paragraphs>
  <Slides>10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Programación Web</vt:lpstr>
      <vt:lpstr>Objetivo</vt:lpstr>
      <vt:lpstr>Agenda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FABIAN CEVALLOS SALAS</cp:lastModifiedBy>
  <cp:revision>44</cp:revision>
  <dcterms:created xsi:type="dcterms:W3CDTF">2022-01-24T21:35:40Z</dcterms:created>
  <dcterms:modified xsi:type="dcterms:W3CDTF">2024-12-10T23:46:07Z</dcterms:modified>
</cp:coreProperties>
</file>