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3" r:id="rId1"/>
    <p:sldMasterId id="2147483699" r:id="rId2"/>
  </p:sldMasterIdLst>
  <p:notesMasterIdLst>
    <p:notesMasterId r:id="rId18"/>
  </p:notesMasterIdLst>
  <p:handoutMasterIdLst>
    <p:handoutMasterId r:id="rId19"/>
  </p:handoutMasterIdLst>
  <p:sldIdLst>
    <p:sldId id="256" r:id="rId3"/>
    <p:sldId id="269" r:id="rId4"/>
    <p:sldId id="274" r:id="rId5"/>
    <p:sldId id="262" r:id="rId6"/>
    <p:sldId id="257" r:id="rId7"/>
    <p:sldId id="258" r:id="rId8"/>
    <p:sldId id="259" r:id="rId9"/>
    <p:sldId id="260" r:id="rId10"/>
    <p:sldId id="263" r:id="rId11"/>
    <p:sldId id="264" r:id="rId12"/>
    <p:sldId id="265" r:id="rId13"/>
    <p:sldId id="266" r:id="rId14"/>
    <p:sldId id="267" r:id="rId15"/>
    <p:sldId id="275" r:id="rId16"/>
    <p:sldId id="26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36" autoAdjust="0"/>
    <p:restoredTop sz="94740"/>
  </p:normalViewPr>
  <p:slideViewPr>
    <p:cSldViewPr snapToGrid="0" snapToObjects="1">
      <p:cViewPr varScale="1">
        <p:scale>
          <a:sx n="80" d="100"/>
          <a:sy n="80" d="100"/>
        </p:scale>
        <p:origin x="84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67" d="100"/>
          <a:sy n="67" d="100"/>
        </p:scale>
        <p:origin x="283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694E2EFF-4920-4B45-8A49-F3E4C2F7C59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C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1B25D7E-5D9E-4324-973B-F37E026A6EA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F7D7FF-DDC7-474C-8526-899954A31AD1}" type="datetimeFigureOut">
              <a:rPr lang="es-EC" smtClean="0"/>
              <a:t>8/11/2024</a:t>
            </a:fld>
            <a:endParaRPr lang="es-EC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BE1F024-B4D1-4D02-9D60-BC00CD15703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C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F5626AA-BF38-4F1F-9164-6E9E13F3CC8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C8D488-B844-44E3-AFA6-D489E552E6D9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0107484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419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66080D-5226-48DF-A08B-67FADEB85FAB}" type="datetimeFigureOut">
              <a:rPr lang="es-419" smtClean="0"/>
              <a:t>8/11/2024</a:t>
            </a:fld>
            <a:endParaRPr lang="es-419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419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419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6F2DE7-78F3-4718-A9E8-76CD87A3A156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4611236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B83C7-CE7D-EE43-931B-A983B2AE7CF3}" type="datetimeFigureOut">
              <a:rPr lang="es-EC" smtClean="0"/>
              <a:t>8/11/2024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400E-63C4-0F42-997B-0D037BB11E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986780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B83C7-CE7D-EE43-931B-A983B2AE7CF3}" type="datetimeFigureOut">
              <a:rPr lang="es-EC" smtClean="0"/>
              <a:t>8/11/2024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400E-63C4-0F42-997B-0D037BB11E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545493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B83C7-CE7D-EE43-931B-A983B2AE7CF3}" type="datetimeFigureOut">
              <a:rPr lang="es-EC" smtClean="0"/>
              <a:t>8/11/2024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400E-63C4-0F42-997B-0D037BB11E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5424812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>
            <a:extLst>
              <a:ext uri="{FF2B5EF4-FFF2-40B4-BE49-F238E27FC236}">
                <a16:creationId xmlns:a16="http://schemas.microsoft.com/office/drawing/2014/main" id="{CF590D84-79D3-4C28-8272-EDD8FDDBF97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5240"/>
            <a:ext cx="12192000" cy="6827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3438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2F81EDC2-C54D-4F06-825E-C4EEE6520EB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4899"/>
            <a:ext cx="12192000" cy="6828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9124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áfico 10">
            <a:extLst>
              <a:ext uri="{FF2B5EF4-FFF2-40B4-BE49-F238E27FC236}">
                <a16:creationId xmlns:a16="http://schemas.microsoft.com/office/drawing/2014/main" id="{792C4263-B061-4225-864A-EFFE32EA01F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256696"/>
            <a:ext cx="12192000" cy="6344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3360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34580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>
            <a:extLst>
              <a:ext uri="{FF2B5EF4-FFF2-40B4-BE49-F238E27FC236}">
                <a16:creationId xmlns:a16="http://schemas.microsoft.com/office/drawing/2014/main" id="{CF590D84-79D3-4C28-8272-EDD8FDDBF97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5240"/>
            <a:ext cx="12192000" cy="6827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6594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áfico 10">
            <a:extLst>
              <a:ext uri="{FF2B5EF4-FFF2-40B4-BE49-F238E27FC236}">
                <a16:creationId xmlns:a16="http://schemas.microsoft.com/office/drawing/2014/main" id="{792C4263-B061-4225-864A-EFFE32EA01F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256696"/>
            <a:ext cx="12192000" cy="6344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2779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2F81EDC2-C54D-4F06-825E-C4EEE6520EB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4899"/>
            <a:ext cx="12192000" cy="6828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94706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68153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B83C7-CE7D-EE43-931B-A983B2AE7CF3}" type="datetimeFigureOut">
              <a:rPr lang="es-EC" smtClean="0"/>
              <a:t>8/11/2024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400E-63C4-0F42-997B-0D037BB11E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79304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B83C7-CE7D-EE43-931B-A983B2AE7CF3}" type="datetimeFigureOut">
              <a:rPr lang="es-EC" smtClean="0"/>
              <a:t>8/11/2024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400E-63C4-0F42-997B-0D037BB11E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282398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B83C7-CE7D-EE43-931B-A983B2AE7CF3}" type="datetimeFigureOut">
              <a:rPr lang="es-EC" smtClean="0"/>
              <a:t>8/11/2024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400E-63C4-0F42-997B-0D037BB11E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126845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B83C7-CE7D-EE43-931B-A983B2AE7CF3}" type="datetimeFigureOut">
              <a:rPr lang="es-EC" smtClean="0"/>
              <a:t>8/11/2024</a:t>
            </a:fld>
            <a:endParaRPr lang="es-EC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400E-63C4-0F42-997B-0D037BB11E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164429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B83C7-CE7D-EE43-931B-A983B2AE7CF3}" type="datetimeFigureOut">
              <a:rPr lang="es-EC" smtClean="0"/>
              <a:t>8/11/2024</a:t>
            </a:fld>
            <a:endParaRPr lang="es-EC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400E-63C4-0F42-997B-0D037BB11E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196353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B83C7-CE7D-EE43-931B-A983B2AE7CF3}" type="datetimeFigureOut">
              <a:rPr lang="es-EC" smtClean="0"/>
              <a:t>8/11/2024</a:t>
            </a:fld>
            <a:endParaRPr lang="es-EC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400E-63C4-0F42-997B-0D037BB11E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788164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B83C7-CE7D-EE43-931B-A983B2AE7CF3}" type="datetimeFigureOut">
              <a:rPr lang="es-EC" smtClean="0"/>
              <a:t>8/11/2024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400E-63C4-0F42-997B-0D037BB11E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00902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B83C7-CE7D-EE43-931B-A983B2AE7CF3}" type="datetimeFigureOut">
              <a:rPr lang="es-EC" smtClean="0"/>
              <a:t>8/11/2024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400E-63C4-0F42-997B-0D037BB11E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008394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EB83C7-CE7D-EE43-931B-A983B2AE7CF3}" type="datetimeFigureOut">
              <a:rPr lang="es-EC" smtClean="0"/>
              <a:t>8/11/2024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94400E-63C4-0F42-997B-0D037BB11E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407630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  <p:sldLayoutId id="2147483697" r:id="rId13"/>
    <p:sldLayoutId id="2147483650" r:id="rId14"/>
    <p:sldLayoutId id="2147483698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2235B0E-40F3-FE48-85C8-7BAD90315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s-EC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6A252DF-D040-3140-AE95-17871B8C9C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s-ES"/>
              <a:t>Editar los estilos de texto del patrón
Segundo nivel
Tercer nivel
Cuarto nivel
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1FA9B13-6189-2D41-991A-58E300C56F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EB83C7-CE7D-EE43-931B-A983B2AE7CF3}" type="datetimeFigureOut">
              <a:rPr lang="es-EC" smtClean="0"/>
              <a:t>8/11/2024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1D491B9-92E6-0B4C-8EE2-6EEF6AD05A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31DFC90-A7E4-7B43-913E-1B358C9585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94400E-63C4-0F42-997B-0D037BB11E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057912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C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9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ECDA4AB4-C823-4BF9-A30D-E6D3030876DC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7410677" y="3049685"/>
            <a:ext cx="4389437" cy="1419225"/>
          </a:xfrm>
        </p:spPr>
        <p:txBody>
          <a:bodyPr>
            <a:normAutofit/>
          </a:bodyPr>
          <a:lstStyle/>
          <a:p>
            <a:r>
              <a:rPr lang="es-EC" b="1" dirty="0"/>
              <a:t>Programación Web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E59AA29B-4D18-2552-A7EB-B3BE8B34A1DE}"/>
              </a:ext>
            </a:extLst>
          </p:cNvPr>
          <p:cNvSpPr txBox="1"/>
          <p:nvPr/>
        </p:nvSpPr>
        <p:spPr>
          <a:xfrm>
            <a:off x="8219384" y="5134180"/>
            <a:ext cx="2502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/>
              <a:t>Sesión 7: </a:t>
            </a:r>
            <a:r>
              <a:rPr lang="es-419" dirty="0"/>
              <a:t>Widgets HTML </a:t>
            </a:r>
          </a:p>
        </p:txBody>
      </p:sp>
    </p:spTree>
    <p:extLst>
      <p:ext uri="{BB962C8B-B14F-4D97-AF65-F5344CB8AC3E}">
        <p14:creationId xmlns:p14="http://schemas.microsoft.com/office/powerpoint/2010/main" val="4173125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Text 2"/>
          <p:cNvSpPr/>
          <p:nvPr/>
        </p:nvSpPr>
        <p:spPr>
          <a:xfrm>
            <a:off x="1698328" y="1049437"/>
            <a:ext cx="7593608" cy="57864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4556"/>
              </a:lnSpc>
            </a:pPr>
            <a:r>
              <a:rPr lang="en-US" sz="3645" dirty="0">
                <a:solidFill>
                  <a:srgbClr val="272D45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Ejemplos de widgets HTML populares</a:t>
            </a:r>
            <a:endParaRPr lang="en-US" sz="3645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8328" y="1998366"/>
            <a:ext cx="2746573" cy="1697434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1698328" y="3927178"/>
            <a:ext cx="2746573" cy="57864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278"/>
              </a:lnSpc>
            </a:pPr>
            <a:r>
              <a:rPr lang="en-US" sz="1822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Reproductor de vídeo HTML5</a:t>
            </a:r>
            <a:endParaRPr lang="en-US" sz="1822" dirty="0"/>
          </a:p>
        </p:txBody>
      </p:sp>
      <p:sp>
        <p:nvSpPr>
          <p:cNvPr id="7" name="Text 4"/>
          <p:cNvSpPr/>
          <p:nvPr/>
        </p:nvSpPr>
        <p:spPr>
          <a:xfrm>
            <a:off x="1698328" y="4616847"/>
            <a:ext cx="2746573" cy="118467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332"/>
              </a:lnSpc>
            </a:pPr>
            <a:r>
              <a:rPr lang="en-US" sz="1458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Un reproductor de vídeo HTML5 con controles personalizables y un diseño moderno y minimalista.</a:t>
            </a:r>
            <a:endParaRPr lang="en-US" sz="1458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2614" y="1998365"/>
            <a:ext cx="2746673" cy="1697533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4722615" y="3927277"/>
            <a:ext cx="2331839" cy="2893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278"/>
              </a:lnSpc>
            </a:pPr>
            <a:r>
              <a:rPr lang="en-US" sz="1822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Mapa interactivo HTML</a:t>
            </a:r>
            <a:endParaRPr lang="en-US" sz="1822" dirty="0"/>
          </a:p>
        </p:txBody>
      </p:sp>
      <p:sp>
        <p:nvSpPr>
          <p:cNvPr id="10" name="Text 6"/>
          <p:cNvSpPr/>
          <p:nvPr/>
        </p:nvSpPr>
        <p:spPr>
          <a:xfrm>
            <a:off x="4722614" y="4327624"/>
            <a:ext cx="2746673" cy="148084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332"/>
              </a:lnSpc>
            </a:pPr>
            <a:r>
              <a:rPr lang="en-US" sz="1458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Mapa interactivo HTML que muestra datos en tiempo real, con esquema de colores vibrante y marcadores personalizables.</a:t>
            </a:r>
            <a:endParaRPr lang="en-US" sz="1458" dirty="0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47000" y="1998365"/>
            <a:ext cx="2746673" cy="1697533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7747000" y="3927277"/>
            <a:ext cx="2314575" cy="2893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278"/>
              </a:lnSpc>
            </a:pPr>
            <a:r>
              <a:rPr lang="en-US" sz="1822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Calendario HTML</a:t>
            </a:r>
            <a:endParaRPr lang="en-US" sz="1822" dirty="0"/>
          </a:p>
        </p:txBody>
      </p:sp>
      <p:sp>
        <p:nvSpPr>
          <p:cNvPr id="13" name="Text 8"/>
          <p:cNvSpPr/>
          <p:nvPr/>
        </p:nvSpPr>
        <p:spPr>
          <a:xfrm>
            <a:off x="7747000" y="4327624"/>
            <a:ext cx="2746673" cy="118467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332"/>
              </a:lnSpc>
            </a:pPr>
            <a:r>
              <a:rPr lang="en-US" sz="1458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Calendario HTML responsive con notificaciones de eventos, interfaz limpia e intuitiva y tipografía elegante.</a:t>
            </a:r>
            <a:endParaRPr lang="en-US" sz="1458" dirty="0"/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375B4B40-7E5F-72B0-E02F-7961660B961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6143625"/>
            <a:ext cx="11087100" cy="714375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A4D56547-8953-EC5A-4764-0CF0090B82E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066" y="0"/>
            <a:ext cx="11896725" cy="67627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Text 2"/>
          <p:cNvSpPr/>
          <p:nvPr/>
        </p:nvSpPr>
        <p:spPr>
          <a:xfrm>
            <a:off x="1698328" y="734219"/>
            <a:ext cx="8795345" cy="115728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4556"/>
              </a:lnSpc>
            </a:pPr>
            <a:r>
              <a:rPr lang="en-US" sz="3645" dirty="0">
                <a:solidFill>
                  <a:srgbClr val="272D45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Consideraciones de seguridad al usar widgets HTML</a:t>
            </a:r>
            <a:endParaRPr lang="en-US" sz="3645" dirty="0"/>
          </a:p>
        </p:txBody>
      </p:sp>
      <p:sp>
        <p:nvSpPr>
          <p:cNvPr id="5" name="Text 3"/>
          <p:cNvSpPr/>
          <p:nvPr/>
        </p:nvSpPr>
        <p:spPr>
          <a:xfrm>
            <a:off x="1698328" y="2354362"/>
            <a:ext cx="2314575" cy="2893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278"/>
              </a:lnSpc>
            </a:pPr>
            <a:r>
              <a:rPr lang="en-US" sz="1822" dirty="0">
                <a:solidFill>
                  <a:srgbClr val="272D45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Riesgos Potenciales</a:t>
            </a:r>
            <a:endParaRPr lang="en-US" sz="1822" dirty="0"/>
          </a:p>
        </p:txBody>
      </p:sp>
      <p:sp>
        <p:nvSpPr>
          <p:cNvPr id="6" name="Text 4"/>
          <p:cNvSpPr/>
          <p:nvPr/>
        </p:nvSpPr>
        <p:spPr>
          <a:xfrm>
            <a:off x="1698328" y="2828826"/>
            <a:ext cx="2630289" cy="148084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332"/>
              </a:lnSpc>
            </a:pPr>
            <a:r>
              <a:rPr lang="en-US" sz="1458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La inclusión de widgets HTML de fuentes no confiables puede exponer su sitio web a vulnerabilidades de seguridad.</a:t>
            </a:r>
            <a:endParaRPr lang="en-US" sz="1458" dirty="0"/>
          </a:p>
        </p:txBody>
      </p:sp>
      <p:sp>
        <p:nvSpPr>
          <p:cNvPr id="7" name="Text 5"/>
          <p:cNvSpPr/>
          <p:nvPr/>
        </p:nvSpPr>
        <p:spPr>
          <a:xfrm>
            <a:off x="1698328" y="4476254"/>
            <a:ext cx="2630289" cy="148084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332"/>
              </a:lnSpc>
            </a:pPr>
            <a:r>
              <a:rPr lang="en-US" sz="1458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Los widgets maliciosos podrían contener código dañino que comprometa la integridad y la privacidad de sus usuarios.</a:t>
            </a:r>
            <a:endParaRPr lang="en-US" sz="1458" dirty="0"/>
          </a:p>
        </p:txBody>
      </p:sp>
      <p:sp>
        <p:nvSpPr>
          <p:cNvPr id="8" name="Text 6"/>
          <p:cNvSpPr/>
          <p:nvPr/>
        </p:nvSpPr>
        <p:spPr>
          <a:xfrm>
            <a:off x="4786611" y="2354362"/>
            <a:ext cx="2535039" cy="2893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278"/>
              </a:lnSpc>
            </a:pPr>
            <a:r>
              <a:rPr lang="en-US" sz="1822" dirty="0">
                <a:solidFill>
                  <a:srgbClr val="272D45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Protección y Verificación</a:t>
            </a:r>
            <a:endParaRPr lang="en-US" sz="1822" dirty="0"/>
          </a:p>
        </p:txBody>
      </p:sp>
      <p:sp>
        <p:nvSpPr>
          <p:cNvPr id="9" name="Text 7"/>
          <p:cNvSpPr/>
          <p:nvPr/>
        </p:nvSpPr>
        <p:spPr>
          <a:xfrm>
            <a:off x="4786611" y="2828826"/>
            <a:ext cx="2630289" cy="118467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332"/>
              </a:lnSpc>
            </a:pPr>
            <a:r>
              <a:rPr lang="en-US" sz="1458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Es crucial asegurarse de que los widgets utilizados sean de fuentes seguras y de confianza.</a:t>
            </a:r>
            <a:endParaRPr lang="en-US" sz="1458" dirty="0"/>
          </a:p>
        </p:txBody>
      </p:sp>
      <p:sp>
        <p:nvSpPr>
          <p:cNvPr id="10" name="Text 8"/>
          <p:cNvSpPr/>
          <p:nvPr/>
        </p:nvSpPr>
        <p:spPr>
          <a:xfrm>
            <a:off x="4786611" y="4180086"/>
            <a:ext cx="2630289" cy="148084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332"/>
              </a:lnSpc>
            </a:pPr>
            <a:r>
              <a:rPr lang="en-US" sz="1458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Revisar regularmente las actualizaciones de seguridad y auditar los widgets implementados es fundamental.</a:t>
            </a:r>
            <a:endParaRPr lang="en-US" sz="1458" dirty="0"/>
          </a:p>
        </p:txBody>
      </p:sp>
      <p:sp>
        <p:nvSpPr>
          <p:cNvPr id="11" name="Text 9"/>
          <p:cNvSpPr/>
          <p:nvPr/>
        </p:nvSpPr>
        <p:spPr>
          <a:xfrm>
            <a:off x="7874893" y="2354362"/>
            <a:ext cx="2314575" cy="2893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278"/>
              </a:lnSpc>
            </a:pPr>
            <a:r>
              <a:rPr lang="en-US" sz="1822" dirty="0">
                <a:solidFill>
                  <a:srgbClr val="272D45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Validación de Origen</a:t>
            </a:r>
            <a:endParaRPr lang="en-US" sz="1822" dirty="0"/>
          </a:p>
        </p:txBody>
      </p:sp>
      <p:sp>
        <p:nvSpPr>
          <p:cNvPr id="12" name="Text 10"/>
          <p:cNvSpPr/>
          <p:nvPr/>
        </p:nvSpPr>
        <p:spPr>
          <a:xfrm>
            <a:off x="7874894" y="2828826"/>
            <a:ext cx="2630289" cy="148084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332"/>
              </a:lnSpc>
            </a:pPr>
            <a:r>
              <a:rPr lang="en-US" sz="1458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Al incorporar widgets HTML, es importante validar el origen y la autenticidad del código para evitar ataques de suplantación de identidad.</a:t>
            </a:r>
            <a:endParaRPr lang="en-US" sz="1458" dirty="0"/>
          </a:p>
        </p:txBody>
      </p:sp>
      <p:sp>
        <p:nvSpPr>
          <p:cNvPr id="13" name="Text 11"/>
          <p:cNvSpPr/>
          <p:nvPr/>
        </p:nvSpPr>
        <p:spPr>
          <a:xfrm>
            <a:off x="7874894" y="4476254"/>
            <a:ext cx="2630289" cy="118467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332"/>
              </a:lnSpc>
            </a:pPr>
            <a:r>
              <a:rPr lang="en-US" sz="1458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Utilice HTTPS y configuraciones de seguridad estrictas al cargar widgets externos.</a:t>
            </a:r>
            <a:endParaRPr lang="en-US" sz="1458" dirty="0"/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E8B7D568-D12B-6AB7-AC2C-E5515A3DD5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143625"/>
            <a:ext cx="11087100" cy="714375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9F9565AD-22F1-5CB0-7268-77F908F25C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66" y="0"/>
            <a:ext cx="11896725" cy="6762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Text 2"/>
          <p:cNvSpPr/>
          <p:nvPr/>
        </p:nvSpPr>
        <p:spPr>
          <a:xfrm>
            <a:off x="1698328" y="824309"/>
            <a:ext cx="8795345" cy="115728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4556"/>
              </a:lnSpc>
            </a:pPr>
            <a:r>
              <a:rPr lang="en-US" sz="3645" dirty="0">
                <a:solidFill>
                  <a:srgbClr val="272D45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Solución de problemas comunes de widgets HTML</a:t>
            </a:r>
            <a:endParaRPr lang="en-US" sz="3645" dirty="0"/>
          </a:p>
        </p:txBody>
      </p:sp>
      <p:sp>
        <p:nvSpPr>
          <p:cNvPr id="5" name="Shape 3"/>
          <p:cNvSpPr/>
          <p:nvPr/>
        </p:nvSpPr>
        <p:spPr>
          <a:xfrm>
            <a:off x="1698328" y="2351882"/>
            <a:ext cx="1465858" cy="1066800"/>
          </a:xfrm>
          <a:prstGeom prst="roundRect">
            <a:avLst>
              <a:gd name="adj" fmla="val 7811"/>
            </a:avLst>
          </a:prstGeom>
          <a:solidFill>
            <a:srgbClr val="DFECE9"/>
          </a:solidFill>
          <a:ln w="7620">
            <a:solidFill>
              <a:srgbClr val="C5D2CF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1889820" y="2700140"/>
            <a:ext cx="70346" cy="37028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>
              <a:lnSpc>
                <a:spcPts val="2916"/>
              </a:lnSpc>
            </a:pPr>
            <a:r>
              <a:rPr lang="en-US" sz="1822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1</a:t>
            </a:r>
            <a:endParaRPr lang="en-US" sz="1822" dirty="0"/>
          </a:p>
        </p:txBody>
      </p:sp>
      <p:sp>
        <p:nvSpPr>
          <p:cNvPr id="7" name="Text 5"/>
          <p:cNvSpPr/>
          <p:nvPr/>
        </p:nvSpPr>
        <p:spPr>
          <a:xfrm>
            <a:off x="3349328" y="2537023"/>
            <a:ext cx="2576711" cy="2893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278"/>
              </a:lnSpc>
            </a:pPr>
            <a:r>
              <a:rPr lang="en-US" sz="1822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Problemas de carga lenta</a:t>
            </a:r>
            <a:endParaRPr lang="en-US" sz="1822" dirty="0"/>
          </a:p>
        </p:txBody>
      </p:sp>
      <p:sp>
        <p:nvSpPr>
          <p:cNvPr id="8" name="Text 6"/>
          <p:cNvSpPr/>
          <p:nvPr/>
        </p:nvSpPr>
        <p:spPr>
          <a:xfrm>
            <a:off x="3349328" y="2937371"/>
            <a:ext cx="5442446" cy="29616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332"/>
              </a:lnSpc>
            </a:pPr>
            <a:r>
              <a:rPr lang="en-US" sz="1458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Tiempo de carga prolongado afecta la experiencia del usuario.</a:t>
            </a:r>
            <a:endParaRPr lang="en-US" sz="1458" dirty="0"/>
          </a:p>
        </p:txBody>
      </p:sp>
      <p:sp>
        <p:nvSpPr>
          <p:cNvPr id="9" name="Shape 7"/>
          <p:cNvSpPr/>
          <p:nvPr/>
        </p:nvSpPr>
        <p:spPr>
          <a:xfrm>
            <a:off x="3256756" y="3397276"/>
            <a:ext cx="7144345" cy="18504"/>
          </a:xfrm>
          <a:prstGeom prst="roundRect">
            <a:avLst>
              <a:gd name="adj" fmla="val 450302"/>
            </a:avLst>
          </a:prstGeom>
          <a:solidFill>
            <a:srgbClr val="C5D2CF"/>
          </a:solidFill>
          <a:ln/>
        </p:spPr>
      </p:sp>
      <p:sp>
        <p:nvSpPr>
          <p:cNvPr id="10" name="Shape 8"/>
          <p:cNvSpPr/>
          <p:nvPr/>
        </p:nvSpPr>
        <p:spPr>
          <a:xfrm>
            <a:off x="1698328" y="3511253"/>
            <a:ext cx="2931716" cy="1066800"/>
          </a:xfrm>
          <a:prstGeom prst="roundRect">
            <a:avLst>
              <a:gd name="adj" fmla="val 7811"/>
            </a:avLst>
          </a:prstGeom>
          <a:solidFill>
            <a:srgbClr val="DFECE9"/>
          </a:solidFill>
          <a:ln w="7620">
            <a:solidFill>
              <a:srgbClr val="C5D2CF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1889819" y="3859511"/>
            <a:ext cx="117078" cy="37028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>
              <a:lnSpc>
                <a:spcPts val="2916"/>
              </a:lnSpc>
            </a:pPr>
            <a:r>
              <a:rPr lang="en-US" sz="1822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2</a:t>
            </a:r>
            <a:endParaRPr lang="en-US" sz="1822" dirty="0"/>
          </a:p>
        </p:txBody>
      </p:sp>
      <p:sp>
        <p:nvSpPr>
          <p:cNvPr id="12" name="Text 10"/>
          <p:cNvSpPr/>
          <p:nvPr/>
        </p:nvSpPr>
        <p:spPr>
          <a:xfrm>
            <a:off x="4815185" y="3696394"/>
            <a:ext cx="3336925" cy="2893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278"/>
              </a:lnSpc>
            </a:pPr>
            <a:r>
              <a:rPr lang="en-US" sz="1822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Compatibilidad con navegadores</a:t>
            </a:r>
            <a:endParaRPr lang="en-US" sz="1822" dirty="0"/>
          </a:p>
        </p:txBody>
      </p:sp>
      <p:sp>
        <p:nvSpPr>
          <p:cNvPr id="13" name="Text 11"/>
          <p:cNvSpPr/>
          <p:nvPr/>
        </p:nvSpPr>
        <p:spPr>
          <a:xfrm>
            <a:off x="4815185" y="4096743"/>
            <a:ext cx="5207893" cy="29616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332"/>
              </a:lnSpc>
            </a:pPr>
            <a:r>
              <a:rPr lang="en-US" sz="1458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Problemas de visualización en diferentes navegadores web.</a:t>
            </a:r>
            <a:endParaRPr lang="en-US" sz="1458" dirty="0"/>
          </a:p>
        </p:txBody>
      </p:sp>
      <p:sp>
        <p:nvSpPr>
          <p:cNvPr id="14" name="Shape 12"/>
          <p:cNvSpPr/>
          <p:nvPr/>
        </p:nvSpPr>
        <p:spPr>
          <a:xfrm>
            <a:off x="4722614" y="4556646"/>
            <a:ext cx="5678488" cy="18504"/>
          </a:xfrm>
          <a:prstGeom prst="roundRect">
            <a:avLst>
              <a:gd name="adj" fmla="val 450302"/>
            </a:avLst>
          </a:prstGeom>
          <a:solidFill>
            <a:srgbClr val="C5D2CF"/>
          </a:solidFill>
          <a:ln/>
        </p:spPr>
      </p:sp>
      <p:sp>
        <p:nvSpPr>
          <p:cNvPr id="15" name="Shape 13"/>
          <p:cNvSpPr/>
          <p:nvPr/>
        </p:nvSpPr>
        <p:spPr>
          <a:xfrm>
            <a:off x="1698328" y="4670624"/>
            <a:ext cx="4397673" cy="1362968"/>
          </a:xfrm>
          <a:prstGeom prst="roundRect">
            <a:avLst>
              <a:gd name="adj" fmla="val 6113"/>
            </a:avLst>
          </a:prstGeom>
          <a:solidFill>
            <a:srgbClr val="DFECE9"/>
          </a:solidFill>
          <a:ln w="7620">
            <a:solidFill>
              <a:srgbClr val="C5D2CF"/>
            </a:solidFill>
            <a:prstDash val="solid"/>
          </a:ln>
        </p:spPr>
      </p:sp>
      <p:sp>
        <p:nvSpPr>
          <p:cNvPr id="16" name="Text 14"/>
          <p:cNvSpPr/>
          <p:nvPr/>
        </p:nvSpPr>
        <p:spPr>
          <a:xfrm>
            <a:off x="1889819" y="5166916"/>
            <a:ext cx="118963" cy="37028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>
              <a:lnSpc>
                <a:spcPts val="2916"/>
              </a:lnSpc>
            </a:pPr>
            <a:r>
              <a:rPr lang="en-US" sz="1822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3</a:t>
            </a:r>
            <a:endParaRPr lang="en-US" sz="1822" dirty="0"/>
          </a:p>
        </p:txBody>
      </p:sp>
      <p:sp>
        <p:nvSpPr>
          <p:cNvPr id="17" name="Text 15"/>
          <p:cNvSpPr/>
          <p:nvPr/>
        </p:nvSpPr>
        <p:spPr>
          <a:xfrm>
            <a:off x="6281143" y="4855766"/>
            <a:ext cx="2652118" cy="2893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278"/>
              </a:lnSpc>
            </a:pPr>
            <a:r>
              <a:rPr lang="en-US" sz="1822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Conflicto con otros scripts</a:t>
            </a:r>
            <a:endParaRPr lang="en-US" sz="1822" dirty="0"/>
          </a:p>
        </p:txBody>
      </p:sp>
      <p:sp>
        <p:nvSpPr>
          <p:cNvPr id="18" name="Text 16"/>
          <p:cNvSpPr/>
          <p:nvPr/>
        </p:nvSpPr>
        <p:spPr>
          <a:xfrm>
            <a:off x="6281143" y="5256114"/>
            <a:ext cx="4027388" cy="59233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332"/>
              </a:lnSpc>
            </a:pPr>
            <a:r>
              <a:rPr lang="en-US" sz="1458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Interferencia con scripts existentes en la página web.</a:t>
            </a:r>
            <a:endParaRPr lang="en-US" sz="1458" dirty="0"/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5B5F4015-0FDC-A689-F721-CBBA3EECDD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143625"/>
            <a:ext cx="11087100" cy="714375"/>
          </a:xfrm>
          <a:prstGeom prst="rect">
            <a:avLst/>
          </a:prstGeom>
        </p:spPr>
      </p:pic>
      <p:pic>
        <p:nvPicPr>
          <p:cNvPr id="20" name="Imagen 19">
            <a:extLst>
              <a:ext uri="{FF2B5EF4-FFF2-40B4-BE49-F238E27FC236}">
                <a16:creationId xmlns:a16="http://schemas.microsoft.com/office/drawing/2014/main" id="{90782A33-6917-EF9D-2DE3-8209109D11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66" y="0"/>
            <a:ext cx="11896725" cy="67627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Text 2"/>
          <p:cNvSpPr/>
          <p:nvPr/>
        </p:nvSpPr>
        <p:spPr>
          <a:xfrm>
            <a:off x="1698328" y="1961853"/>
            <a:ext cx="6353671" cy="57864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4556"/>
              </a:lnSpc>
            </a:pPr>
            <a:r>
              <a:rPr lang="en-US" sz="3645" dirty="0">
                <a:solidFill>
                  <a:srgbClr val="272D45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Conclusiones y próximos pasos</a:t>
            </a:r>
            <a:endParaRPr lang="en-US" sz="3645" dirty="0"/>
          </a:p>
        </p:txBody>
      </p:sp>
      <p:sp>
        <p:nvSpPr>
          <p:cNvPr id="5" name="Text 3"/>
          <p:cNvSpPr/>
          <p:nvPr/>
        </p:nvSpPr>
        <p:spPr>
          <a:xfrm>
            <a:off x="1698328" y="2910781"/>
            <a:ext cx="8795345" cy="88850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332"/>
              </a:lnSpc>
            </a:pPr>
            <a:r>
              <a:rPr lang="en-US" sz="1458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En conclusión, los widgets HTML ofrecen una forma versátil y dinámica de agregar funcionalidades interactivas a un sitio web. Su facilidad de uso y amplia compatibilidad los convierten en una herramienta valiosa para mejorar la experiencia del usuario.</a:t>
            </a:r>
            <a:endParaRPr lang="en-US" sz="1458" dirty="0"/>
          </a:p>
        </p:txBody>
      </p:sp>
      <p:sp>
        <p:nvSpPr>
          <p:cNvPr id="6" name="Text 4"/>
          <p:cNvSpPr/>
          <p:nvPr/>
        </p:nvSpPr>
        <p:spPr>
          <a:xfrm>
            <a:off x="1698328" y="4007545"/>
            <a:ext cx="8795345" cy="88850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332"/>
              </a:lnSpc>
            </a:pPr>
            <a:r>
              <a:rPr lang="en-US" sz="1458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Para seguir avanzando, es recomendable explorar las diversas opciones de personalización y considerar las medidas de seguridad necesarias al implementar widgets HTML. Además, estar al tanto de las soluciones a problemas comunes facilitará su mantenimiento a largo plazo.</a:t>
            </a:r>
            <a:endParaRPr lang="en-US" sz="1458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21D1BCF0-298B-E350-0745-DEED5876C6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143625"/>
            <a:ext cx="11087100" cy="714375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426E96FD-B555-A681-7B38-19C658E3A8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66" y="0"/>
            <a:ext cx="11896725" cy="67627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ABAACC-5240-4E68-A4E9-ACA6E7A4B0A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92369" y="1395046"/>
            <a:ext cx="11218985" cy="295642"/>
          </a:xfrm>
        </p:spPr>
        <p:txBody>
          <a:bodyPr>
            <a:noAutofit/>
          </a:bodyPr>
          <a:lstStyle/>
          <a:p>
            <a:r>
              <a:rPr lang="es-EC" sz="3200" b="1" dirty="0"/>
              <a:t>Tarea: Desplegando widgets HTML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5CBC30-9FA5-4F46-97C3-766A43887EE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92369" y="1825625"/>
            <a:ext cx="11218985" cy="4351338"/>
          </a:xfrm>
        </p:spPr>
        <p:txBody>
          <a:bodyPr>
            <a:normAutofit/>
          </a:bodyPr>
          <a:lstStyle/>
          <a:p>
            <a:pPr algn="just"/>
            <a:endParaRPr lang="es-EC" sz="1400" dirty="0"/>
          </a:p>
          <a:p>
            <a:pPr algn="just"/>
            <a:r>
              <a:rPr lang="es-EC" sz="2000" dirty="0"/>
              <a:t>Elaborar una página web con el despliegue de al menos 3 widgets HTML.</a:t>
            </a:r>
          </a:p>
        </p:txBody>
      </p:sp>
      <p:pic>
        <p:nvPicPr>
          <p:cNvPr id="1028" name="Picture 4" descr="Cómo hacer una maquetación web óptima?">
            <a:extLst>
              <a:ext uri="{FF2B5EF4-FFF2-40B4-BE49-F238E27FC236}">
                <a16:creationId xmlns:a16="http://schemas.microsoft.com/office/drawing/2014/main" id="{D62FD894-7ACC-6C05-06CC-B38F16A17B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2643" y="2780523"/>
            <a:ext cx="5796642" cy="3265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9203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1919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ABAACC-5240-4E68-A4E9-ACA6E7A4B0A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43079" y="1409161"/>
            <a:ext cx="11218985" cy="295642"/>
          </a:xfrm>
        </p:spPr>
        <p:txBody>
          <a:bodyPr>
            <a:noAutofit/>
          </a:bodyPr>
          <a:lstStyle/>
          <a:p>
            <a:pPr algn="ctr"/>
            <a:r>
              <a:rPr lang="es-EC" sz="3200" b="1" dirty="0"/>
              <a:t>Objetivo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5CBC30-9FA5-4F46-97C3-766A43887EE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92369" y="2167780"/>
            <a:ext cx="11218985" cy="68431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EC" sz="2000" dirty="0"/>
              <a:t>Entender qué son los widgets HTML</a:t>
            </a:r>
            <a:r>
              <a:rPr lang="es-EC" sz="2000"/>
              <a:t>, implementarlos </a:t>
            </a:r>
            <a:r>
              <a:rPr lang="es-EC" sz="2000" dirty="0"/>
              <a:t>y ejecutarlos en un navegador web.</a:t>
            </a:r>
          </a:p>
        </p:txBody>
      </p:sp>
      <p:pic>
        <p:nvPicPr>
          <p:cNvPr id="1026" name="Picture 2" descr="Cómo hacer una maquetación web óptima?">
            <a:extLst>
              <a:ext uri="{FF2B5EF4-FFF2-40B4-BE49-F238E27FC236}">
                <a16:creationId xmlns:a16="http://schemas.microsoft.com/office/drawing/2014/main" id="{318C8537-ACF8-3C8E-A702-108815E7C2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6780" y="3429000"/>
            <a:ext cx="3711501" cy="2085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1651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ABAACC-5240-4E68-A4E9-ACA6E7A4B0A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43079" y="1409161"/>
            <a:ext cx="11218985" cy="295642"/>
          </a:xfrm>
        </p:spPr>
        <p:txBody>
          <a:bodyPr>
            <a:noAutofit/>
          </a:bodyPr>
          <a:lstStyle/>
          <a:p>
            <a:pPr algn="ctr"/>
            <a:r>
              <a:rPr lang="es-EC" sz="3200" b="1" dirty="0"/>
              <a:t>Agenda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5CBC30-9FA5-4F46-97C3-766A43887EE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92369" y="2012615"/>
            <a:ext cx="11218985" cy="1171984"/>
          </a:xfrm>
        </p:spPr>
        <p:txBody>
          <a:bodyPr>
            <a:normAutofit/>
          </a:bodyPr>
          <a:lstStyle/>
          <a:p>
            <a:pPr marL="457200" indent="-457200" algn="ctr">
              <a:buAutoNum type="arabicPeriod"/>
            </a:pPr>
            <a:r>
              <a:rPr lang="es-EC" sz="2000" dirty="0"/>
              <a:t>Widgets HTML: Concepto y ventajas</a:t>
            </a:r>
          </a:p>
          <a:p>
            <a:pPr marL="457200" indent="-457200" algn="ctr">
              <a:buAutoNum type="arabicPeriod"/>
            </a:pPr>
            <a:r>
              <a:rPr lang="es-EC" sz="2000" dirty="0"/>
              <a:t> Herramientas para su uso</a:t>
            </a:r>
          </a:p>
          <a:p>
            <a:pPr marL="457200" indent="-457200" algn="ctr">
              <a:buAutoNum type="arabicPeriod"/>
            </a:pPr>
            <a:r>
              <a:rPr lang="es-EC" sz="2000" dirty="0"/>
              <a:t>Solución a problemas.</a:t>
            </a:r>
          </a:p>
        </p:txBody>
      </p:sp>
      <p:pic>
        <p:nvPicPr>
          <p:cNvPr id="2050" name="Picture 2" descr="870.700+ Agenda Fotografías de stock, fotos e imágenes libres de derechos -  iStock | Calendario, Indice, Reloj">
            <a:extLst>
              <a:ext uri="{FF2B5EF4-FFF2-40B4-BE49-F238E27FC236}">
                <a16:creationId xmlns:a16="http://schemas.microsoft.com/office/drawing/2014/main" id="{62461B0E-7D99-532C-B023-030084F166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8289" y="3429000"/>
            <a:ext cx="2555421" cy="2555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95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4572000" cy="68580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5266333" y="1885355"/>
            <a:ext cx="6231334" cy="138866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5467"/>
              </a:lnSpc>
            </a:pPr>
            <a:r>
              <a:rPr lang="en-US" sz="4374" dirty="0">
                <a:solidFill>
                  <a:srgbClr val="272D45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¿Qué son los widgets HTML?</a:t>
            </a:r>
            <a:endParaRPr lang="en-US" sz="4374" dirty="0"/>
          </a:p>
        </p:txBody>
      </p:sp>
      <p:sp>
        <p:nvSpPr>
          <p:cNvPr id="6" name="Text 3"/>
          <p:cNvSpPr/>
          <p:nvPr/>
        </p:nvSpPr>
        <p:spPr>
          <a:xfrm>
            <a:off x="5266333" y="3551734"/>
            <a:ext cx="6231334" cy="88850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332"/>
              </a:lnSpc>
            </a:pPr>
            <a:r>
              <a:rPr lang="en-US" sz="1458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Los widgets HTML son elementos interactivos o visuales, como botones, menús desplegables y formularios, que se pueden integrar en páginas web para mejorar la experiencia del usuario.</a:t>
            </a:r>
            <a:endParaRPr lang="en-US" sz="1458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3FCFE8E9-AD8B-A66E-F233-6AC281DB57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7300" y="27757"/>
            <a:ext cx="7124700" cy="771525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19563764-0B27-B34F-50E3-2E18426A39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6149439"/>
            <a:ext cx="7620000" cy="7143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Text 2"/>
          <p:cNvSpPr/>
          <p:nvPr/>
        </p:nvSpPr>
        <p:spPr>
          <a:xfrm>
            <a:off x="1698327" y="1190130"/>
            <a:ext cx="4673997" cy="57864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4556"/>
              </a:lnSpc>
            </a:pPr>
            <a:r>
              <a:rPr lang="en-US" sz="3645" dirty="0">
                <a:solidFill>
                  <a:srgbClr val="272D45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Tipos de widgets HTML</a:t>
            </a:r>
            <a:endParaRPr lang="en-US" sz="3645" dirty="0"/>
          </a:p>
        </p:txBody>
      </p:sp>
      <p:sp>
        <p:nvSpPr>
          <p:cNvPr id="5" name="Shape 3"/>
          <p:cNvSpPr/>
          <p:nvPr/>
        </p:nvSpPr>
        <p:spPr>
          <a:xfrm>
            <a:off x="1698327" y="2139057"/>
            <a:ext cx="4305102" cy="1671836"/>
          </a:xfrm>
          <a:prstGeom prst="roundRect">
            <a:avLst>
              <a:gd name="adj" fmla="val 4984"/>
            </a:avLst>
          </a:prstGeom>
          <a:solidFill>
            <a:srgbClr val="DFECE9"/>
          </a:solidFill>
          <a:ln w="7620">
            <a:solidFill>
              <a:srgbClr val="C5D2CF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1889819" y="2330549"/>
            <a:ext cx="2314575" cy="2893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278"/>
              </a:lnSpc>
            </a:pPr>
            <a:r>
              <a:rPr lang="en-US" sz="1822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Widgets de texto</a:t>
            </a:r>
            <a:endParaRPr lang="en-US" sz="1822" dirty="0"/>
          </a:p>
        </p:txBody>
      </p:sp>
      <p:sp>
        <p:nvSpPr>
          <p:cNvPr id="7" name="Text 5"/>
          <p:cNvSpPr/>
          <p:nvPr/>
        </p:nvSpPr>
        <p:spPr>
          <a:xfrm>
            <a:off x="1889819" y="2730897"/>
            <a:ext cx="3922118" cy="88850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332"/>
              </a:lnSpc>
            </a:pPr>
            <a:r>
              <a:rPr lang="en-US" sz="1458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Elementos HTML que muestran contenido de texto estático o dinámico en un sitio web.</a:t>
            </a:r>
            <a:endParaRPr lang="en-US" sz="1458" dirty="0"/>
          </a:p>
        </p:txBody>
      </p:sp>
      <p:sp>
        <p:nvSpPr>
          <p:cNvPr id="8" name="Shape 6"/>
          <p:cNvSpPr/>
          <p:nvPr/>
        </p:nvSpPr>
        <p:spPr>
          <a:xfrm>
            <a:off x="6188571" y="2139057"/>
            <a:ext cx="4305102" cy="1671836"/>
          </a:xfrm>
          <a:prstGeom prst="roundRect">
            <a:avLst>
              <a:gd name="adj" fmla="val 4984"/>
            </a:avLst>
          </a:prstGeom>
          <a:solidFill>
            <a:srgbClr val="DFECE9"/>
          </a:solidFill>
          <a:ln w="7620">
            <a:solidFill>
              <a:srgbClr val="C5D2CF"/>
            </a:solidFill>
            <a:prstDash val="solid"/>
          </a:ln>
        </p:spPr>
      </p:sp>
      <p:sp>
        <p:nvSpPr>
          <p:cNvPr id="9" name="Text 7"/>
          <p:cNvSpPr/>
          <p:nvPr/>
        </p:nvSpPr>
        <p:spPr>
          <a:xfrm>
            <a:off x="6380063" y="2330549"/>
            <a:ext cx="2314575" cy="2893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278"/>
              </a:lnSpc>
            </a:pPr>
            <a:r>
              <a:rPr lang="en-US" sz="1822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Widgets de imágenes</a:t>
            </a:r>
            <a:endParaRPr lang="en-US" sz="1822" dirty="0"/>
          </a:p>
        </p:txBody>
      </p:sp>
      <p:sp>
        <p:nvSpPr>
          <p:cNvPr id="10" name="Text 8"/>
          <p:cNvSpPr/>
          <p:nvPr/>
        </p:nvSpPr>
        <p:spPr>
          <a:xfrm>
            <a:off x="6380064" y="2730897"/>
            <a:ext cx="3922118" cy="88850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332"/>
              </a:lnSpc>
            </a:pPr>
            <a:r>
              <a:rPr lang="en-US" sz="1458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Componentes que exhiben imágenes estáticas o deslizantes para mejorar la visualización del sitio.</a:t>
            </a:r>
            <a:endParaRPr lang="en-US" sz="1458" dirty="0"/>
          </a:p>
        </p:txBody>
      </p:sp>
      <p:sp>
        <p:nvSpPr>
          <p:cNvPr id="11" name="Shape 9"/>
          <p:cNvSpPr/>
          <p:nvPr/>
        </p:nvSpPr>
        <p:spPr>
          <a:xfrm>
            <a:off x="1698327" y="3996035"/>
            <a:ext cx="4305102" cy="1671836"/>
          </a:xfrm>
          <a:prstGeom prst="roundRect">
            <a:avLst>
              <a:gd name="adj" fmla="val 4984"/>
            </a:avLst>
          </a:prstGeom>
          <a:solidFill>
            <a:srgbClr val="DFECE9"/>
          </a:solidFill>
          <a:ln w="7620">
            <a:solidFill>
              <a:srgbClr val="C5D2CF"/>
            </a:solidFill>
            <a:prstDash val="solid"/>
          </a:ln>
        </p:spPr>
      </p:sp>
      <p:sp>
        <p:nvSpPr>
          <p:cNvPr id="12" name="Text 10"/>
          <p:cNvSpPr/>
          <p:nvPr/>
        </p:nvSpPr>
        <p:spPr>
          <a:xfrm>
            <a:off x="1889819" y="4187527"/>
            <a:ext cx="2360315" cy="2893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278"/>
              </a:lnSpc>
            </a:pPr>
            <a:r>
              <a:rPr lang="en-US" sz="1822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Widgets de formularios</a:t>
            </a:r>
            <a:endParaRPr lang="en-US" sz="1822" dirty="0"/>
          </a:p>
        </p:txBody>
      </p:sp>
      <p:sp>
        <p:nvSpPr>
          <p:cNvPr id="13" name="Text 11"/>
          <p:cNvSpPr/>
          <p:nvPr/>
        </p:nvSpPr>
        <p:spPr>
          <a:xfrm>
            <a:off x="1889819" y="4587875"/>
            <a:ext cx="3922118" cy="59233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332"/>
              </a:lnSpc>
            </a:pPr>
            <a:r>
              <a:rPr lang="en-US" sz="1458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Elementos interactivos que permiten a los usuarios enviar datos a través del sitio web.</a:t>
            </a:r>
            <a:endParaRPr lang="en-US" sz="1458" dirty="0"/>
          </a:p>
        </p:txBody>
      </p:sp>
      <p:sp>
        <p:nvSpPr>
          <p:cNvPr id="14" name="Shape 12"/>
          <p:cNvSpPr/>
          <p:nvPr/>
        </p:nvSpPr>
        <p:spPr>
          <a:xfrm>
            <a:off x="6188571" y="3996035"/>
            <a:ext cx="4305102" cy="1671836"/>
          </a:xfrm>
          <a:prstGeom prst="roundRect">
            <a:avLst>
              <a:gd name="adj" fmla="val 4984"/>
            </a:avLst>
          </a:prstGeom>
          <a:solidFill>
            <a:srgbClr val="DFECE9"/>
          </a:solidFill>
          <a:ln w="7620">
            <a:solidFill>
              <a:srgbClr val="C5D2CF"/>
            </a:solidFill>
            <a:prstDash val="solid"/>
          </a:ln>
        </p:spPr>
      </p:sp>
      <p:sp>
        <p:nvSpPr>
          <p:cNvPr id="15" name="Text 13"/>
          <p:cNvSpPr/>
          <p:nvPr/>
        </p:nvSpPr>
        <p:spPr>
          <a:xfrm>
            <a:off x="6380063" y="4187527"/>
            <a:ext cx="2609255" cy="2893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278"/>
              </a:lnSpc>
            </a:pPr>
            <a:r>
              <a:rPr lang="en-US" sz="1822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Widgets de redes sociales</a:t>
            </a:r>
            <a:endParaRPr lang="en-US" sz="1822" dirty="0"/>
          </a:p>
        </p:txBody>
      </p:sp>
      <p:sp>
        <p:nvSpPr>
          <p:cNvPr id="16" name="Text 14"/>
          <p:cNvSpPr/>
          <p:nvPr/>
        </p:nvSpPr>
        <p:spPr>
          <a:xfrm>
            <a:off x="6380064" y="4587876"/>
            <a:ext cx="3922118" cy="88850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332"/>
              </a:lnSpc>
            </a:pPr>
            <a:r>
              <a:rPr lang="en-US" sz="1458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Botones o cuadros que conectan el contenido del sitio web con plataformas de redes sociales.</a:t>
            </a:r>
            <a:endParaRPr lang="en-US" sz="1458" dirty="0"/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431DDBF0-D5FF-8A8C-39E4-F03EC999AF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143625"/>
            <a:ext cx="11087100" cy="714375"/>
          </a:xfrm>
          <a:prstGeom prst="rect">
            <a:avLst/>
          </a:prstGeom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44B5238B-C441-792B-BCD3-7AAE8D8690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66" y="0"/>
            <a:ext cx="11896725" cy="6762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4572000" cy="68580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5266333" y="1452761"/>
            <a:ext cx="6231334" cy="115728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4556"/>
              </a:lnSpc>
            </a:pPr>
            <a:r>
              <a:rPr lang="en-US" sz="3645" dirty="0">
                <a:solidFill>
                  <a:srgbClr val="272D45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Ventajas de usar widgets HTML</a:t>
            </a:r>
            <a:endParaRPr lang="en-US" sz="3645" dirty="0"/>
          </a:p>
        </p:txBody>
      </p:sp>
      <p:sp>
        <p:nvSpPr>
          <p:cNvPr id="6" name="Text 3"/>
          <p:cNvSpPr/>
          <p:nvPr/>
        </p:nvSpPr>
        <p:spPr>
          <a:xfrm>
            <a:off x="5562501" y="2887762"/>
            <a:ext cx="5935167" cy="59233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285739" indent="-285739">
              <a:lnSpc>
                <a:spcPts val="2332"/>
              </a:lnSpc>
              <a:buSzPct val="100000"/>
              <a:buChar char="•"/>
            </a:pPr>
            <a:r>
              <a:rPr lang="en-US" sz="1458" b="1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Multipropósito:</a:t>
            </a:r>
            <a:r>
              <a:rPr lang="en-US" sz="1458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 Los widgets HTML son versátiles y pueden utilizarse para una variedad de funciones en un sitio web.</a:t>
            </a:r>
            <a:endParaRPr lang="en-US" sz="1458" dirty="0"/>
          </a:p>
        </p:txBody>
      </p:sp>
      <p:sp>
        <p:nvSpPr>
          <p:cNvPr id="7" name="Text 4"/>
          <p:cNvSpPr/>
          <p:nvPr/>
        </p:nvSpPr>
        <p:spPr>
          <a:xfrm>
            <a:off x="5562501" y="3554116"/>
            <a:ext cx="5935167" cy="88850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285739" indent="-285739">
              <a:lnSpc>
                <a:spcPts val="2332"/>
              </a:lnSpc>
              <a:buSzPct val="100000"/>
              <a:buChar char="•"/>
            </a:pPr>
            <a:r>
              <a:rPr lang="en-US" sz="1458" b="1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Facilidad de implementación:</a:t>
            </a:r>
            <a:r>
              <a:rPr lang="en-US" sz="1458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 Se pueden agregar fácilmente a cualquier página web sin requerir habilidades de programación avanzadas.</a:t>
            </a:r>
            <a:endParaRPr lang="en-US" sz="1458" dirty="0"/>
          </a:p>
        </p:txBody>
      </p:sp>
      <p:sp>
        <p:nvSpPr>
          <p:cNvPr id="8" name="Text 5"/>
          <p:cNvSpPr/>
          <p:nvPr/>
        </p:nvSpPr>
        <p:spPr>
          <a:xfrm>
            <a:off x="5562501" y="4516636"/>
            <a:ext cx="5935167" cy="88850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285739" indent="-285739">
              <a:lnSpc>
                <a:spcPts val="2332"/>
              </a:lnSpc>
              <a:buSzPct val="100000"/>
              <a:buChar char="•"/>
            </a:pPr>
            <a:r>
              <a:rPr lang="en-US" sz="1458" b="1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Compatibilidad:</a:t>
            </a:r>
            <a:r>
              <a:rPr lang="en-US" sz="1458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 Los widgets HTML son compatibles con la mayoría de los navegadores web y dispositivos, lo que garantiza una visualización consistente.</a:t>
            </a:r>
            <a:endParaRPr lang="en-US" sz="1458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547BDD7D-3824-7413-9F80-A4661EA887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7300" y="0"/>
            <a:ext cx="7124700" cy="771525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C22CCBB9-DE06-61D2-051C-A5BEE750EB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6149439"/>
            <a:ext cx="7620000" cy="7143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Text 2"/>
          <p:cNvSpPr/>
          <p:nvPr/>
        </p:nvSpPr>
        <p:spPr>
          <a:xfrm>
            <a:off x="1698328" y="873026"/>
            <a:ext cx="8643343" cy="57864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4556"/>
              </a:lnSpc>
            </a:pPr>
            <a:r>
              <a:rPr lang="en-US" sz="3645" dirty="0">
                <a:solidFill>
                  <a:srgbClr val="272D45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Cómo agregar widgets HTML a su sitio web</a:t>
            </a:r>
            <a:endParaRPr lang="en-US" sz="3645" dirty="0"/>
          </a:p>
        </p:txBody>
      </p:sp>
      <p:sp>
        <p:nvSpPr>
          <p:cNvPr id="5" name="Shape 3"/>
          <p:cNvSpPr/>
          <p:nvPr/>
        </p:nvSpPr>
        <p:spPr>
          <a:xfrm>
            <a:off x="1957586" y="1821954"/>
            <a:ext cx="37008" cy="4163020"/>
          </a:xfrm>
          <a:prstGeom prst="roundRect">
            <a:avLst>
              <a:gd name="adj" fmla="val 225151"/>
            </a:avLst>
          </a:prstGeom>
          <a:solidFill>
            <a:srgbClr val="C5D2CF"/>
          </a:solidFill>
          <a:ln/>
        </p:spPr>
      </p:sp>
      <p:sp>
        <p:nvSpPr>
          <p:cNvPr id="6" name="Shape 4"/>
          <p:cNvSpPr/>
          <p:nvPr/>
        </p:nvSpPr>
        <p:spPr>
          <a:xfrm>
            <a:off x="2184350" y="2156371"/>
            <a:ext cx="647998" cy="37008"/>
          </a:xfrm>
          <a:prstGeom prst="roundRect">
            <a:avLst>
              <a:gd name="adj" fmla="val 225151"/>
            </a:avLst>
          </a:prstGeom>
          <a:solidFill>
            <a:srgbClr val="C5D2CF"/>
          </a:solidFill>
          <a:ln/>
        </p:spPr>
      </p:sp>
      <p:sp>
        <p:nvSpPr>
          <p:cNvPr id="7" name="Shape 5"/>
          <p:cNvSpPr/>
          <p:nvPr/>
        </p:nvSpPr>
        <p:spPr>
          <a:xfrm>
            <a:off x="1767731" y="1966616"/>
            <a:ext cx="416619" cy="416619"/>
          </a:xfrm>
          <a:prstGeom prst="roundRect">
            <a:avLst>
              <a:gd name="adj" fmla="val 20000"/>
            </a:avLst>
          </a:prstGeom>
          <a:solidFill>
            <a:srgbClr val="DFECE9"/>
          </a:solidFill>
          <a:ln w="7620">
            <a:solidFill>
              <a:srgbClr val="C5D2CF"/>
            </a:solidFill>
            <a:prstDash val="solid"/>
          </a:ln>
        </p:spPr>
      </p:sp>
      <p:sp>
        <p:nvSpPr>
          <p:cNvPr id="8" name="Text 6"/>
          <p:cNvSpPr/>
          <p:nvPr/>
        </p:nvSpPr>
        <p:spPr>
          <a:xfrm>
            <a:off x="1933823" y="2001342"/>
            <a:ext cx="84435" cy="34706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>
              <a:lnSpc>
                <a:spcPts val="2734"/>
              </a:lnSpc>
            </a:pPr>
            <a:r>
              <a:rPr lang="en-US" sz="2187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1</a:t>
            </a:r>
            <a:endParaRPr lang="en-US" sz="2187" dirty="0"/>
          </a:p>
        </p:txBody>
      </p:sp>
      <p:sp>
        <p:nvSpPr>
          <p:cNvPr id="9" name="Text 7"/>
          <p:cNvSpPr/>
          <p:nvPr/>
        </p:nvSpPr>
        <p:spPr>
          <a:xfrm>
            <a:off x="2994422" y="2007096"/>
            <a:ext cx="2314575" cy="2893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278"/>
              </a:lnSpc>
            </a:pPr>
            <a:r>
              <a:rPr lang="en-US" sz="1822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Seleccionar un widget</a:t>
            </a:r>
            <a:endParaRPr lang="en-US" sz="1822" dirty="0"/>
          </a:p>
        </p:txBody>
      </p:sp>
      <p:sp>
        <p:nvSpPr>
          <p:cNvPr id="10" name="Text 8"/>
          <p:cNvSpPr/>
          <p:nvPr/>
        </p:nvSpPr>
        <p:spPr>
          <a:xfrm>
            <a:off x="2994422" y="2407445"/>
            <a:ext cx="7499251" cy="59233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332"/>
              </a:lnSpc>
            </a:pPr>
            <a:r>
              <a:rPr lang="en-US" sz="1458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Encuentre un widget HTML que se ajuste a sus necesidades de diseño y funcionalidad.</a:t>
            </a:r>
            <a:endParaRPr lang="en-US" sz="1458" dirty="0"/>
          </a:p>
        </p:txBody>
      </p:sp>
      <p:sp>
        <p:nvSpPr>
          <p:cNvPr id="11" name="Shape 9"/>
          <p:cNvSpPr/>
          <p:nvPr/>
        </p:nvSpPr>
        <p:spPr>
          <a:xfrm>
            <a:off x="2184350" y="3704481"/>
            <a:ext cx="647998" cy="37008"/>
          </a:xfrm>
          <a:prstGeom prst="roundRect">
            <a:avLst>
              <a:gd name="adj" fmla="val 225151"/>
            </a:avLst>
          </a:prstGeom>
          <a:solidFill>
            <a:srgbClr val="C5D2CF"/>
          </a:solidFill>
          <a:ln/>
        </p:spPr>
      </p:sp>
      <p:sp>
        <p:nvSpPr>
          <p:cNvPr id="12" name="Shape 10"/>
          <p:cNvSpPr/>
          <p:nvPr/>
        </p:nvSpPr>
        <p:spPr>
          <a:xfrm>
            <a:off x="1767731" y="3514726"/>
            <a:ext cx="416619" cy="416619"/>
          </a:xfrm>
          <a:prstGeom prst="roundRect">
            <a:avLst>
              <a:gd name="adj" fmla="val 20000"/>
            </a:avLst>
          </a:prstGeom>
          <a:solidFill>
            <a:srgbClr val="DFECE9"/>
          </a:solidFill>
          <a:ln w="7620">
            <a:solidFill>
              <a:srgbClr val="C5D2CF"/>
            </a:solidFill>
            <a:prstDash val="solid"/>
          </a:ln>
        </p:spPr>
      </p:sp>
      <p:sp>
        <p:nvSpPr>
          <p:cNvPr id="13" name="Text 11"/>
          <p:cNvSpPr/>
          <p:nvPr/>
        </p:nvSpPr>
        <p:spPr>
          <a:xfrm>
            <a:off x="1905744" y="3549452"/>
            <a:ext cx="140593" cy="34706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>
              <a:lnSpc>
                <a:spcPts val="2734"/>
              </a:lnSpc>
            </a:pPr>
            <a:r>
              <a:rPr lang="en-US" sz="2187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2</a:t>
            </a:r>
            <a:endParaRPr lang="en-US" sz="2187" dirty="0"/>
          </a:p>
        </p:txBody>
      </p:sp>
      <p:sp>
        <p:nvSpPr>
          <p:cNvPr id="14" name="Text 12"/>
          <p:cNvSpPr/>
          <p:nvPr/>
        </p:nvSpPr>
        <p:spPr>
          <a:xfrm>
            <a:off x="2994422" y="3555207"/>
            <a:ext cx="2314575" cy="2893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278"/>
              </a:lnSpc>
            </a:pPr>
            <a:r>
              <a:rPr lang="en-US" sz="1822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Obtener el código</a:t>
            </a:r>
            <a:endParaRPr lang="en-US" sz="1822" dirty="0"/>
          </a:p>
        </p:txBody>
      </p:sp>
      <p:sp>
        <p:nvSpPr>
          <p:cNvPr id="15" name="Text 13"/>
          <p:cNvSpPr/>
          <p:nvPr/>
        </p:nvSpPr>
        <p:spPr>
          <a:xfrm>
            <a:off x="2994422" y="3955554"/>
            <a:ext cx="7499251" cy="29616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332"/>
              </a:lnSpc>
            </a:pPr>
            <a:r>
              <a:rPr lang="en-US" sz="1458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Una vez que haya seleccionado el widget, copie el código HTML proporcionado.</a:t>
            </a:r>
            <a:endParaRPr lang="en-US" sz="1458" dirty="0"/>
          </a:p>
        </p:txBody>
      </p:sp>
      <p:sp>
        <p:nvSpPr>
          <p:cNvPr id="16" name="Shape 14"/>
          <p:cNvSpPr/>
          <p:nvPr/>
        </p:nvSpPr>
        <p:spPr>
          <a:xfrm>
            <a:off x="2184350" y="4956424"/>
            <a:ext cx="647998" cy="37008"/>
          </a:xfrm>
          <a:prstGeom prst="roundRect">
            <a:avLst>
              <a:gd name="adj" fmla="val 225151"/>
            </a:avLst>
          </a:prstGeom>
          <a:solidFill>
            <a:srgbClr val="C5D2CF"/>
          </a:solidFill>
          <a:ln/>
        </p:spPr>
      </p:sp>
      <p:sp>
        <p:nvSpPr>
          <p:cNvPr id="17" name="Shape 15"/>
          <p:cNvSpPr/>
          <p:nvPr/>
        </p:nvSpPr>
        <p:spPr>
          <a:xfrm>
            <a:off x="1767731" y="4766668"/>
            <a:ext cx="416619" cy="416619"/>
          </a:xfrm>
          <a:prstGeom prst="roundRect">
            <a:avLst>
              <a:gd name="adj" fmla="val 20000"/>
            </a:avLst>
          </a:prstGeom>
          <a:solidFill>
            <a:srgbClr val="DFECE9"/>
          </a:solidFill>
          <a:ln w="7620">
            <a:solidFill>
              <a:srgbClr val="C5D2CF"/>
            </a:solidFill>
            <a:prstDash val="solid"/>
          </a:ln>
        </p:spPr>
      </p:sp>
      <p:sp>
        <p:nvSpPr>
          <p:cNvPr id="18" name="Text 16"/>
          <p:cNvSpPr/>
          <p:nvPr/>
        </p:nvSpPr>
        <p:spPr>
          <a:xfrm>
            <a:off x="1904653" y="4801394"/>
            <a:ext cx="142776" cy="34706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>
              <a:lnSpc>
                <a:spcPts val="2734"/>
              </a:lnSpc>
            </a:pPr>
            <a:r>
              <a:rPr lang="en-US" sz="2187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3</a:t>
            </a:r>
            <a:endParaRPr lang="en-US" sz="2187" dirty="0"/>
          </a:p>
        </p:txBody>
      </p:sp>
      <p:sp>
        <p:nvSpPr>
          <p:cNvPr id="19" name="Text 17"/>
          <p:cNvSpPr/>
          <p:nvPr/>
        </p:nvSpPr>
        <p:spPr>
          <a:xfrm>
            <a:off x="2994422" y="4807148"/>
            <a:ext cx="2334220" cy="2893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278"/>
              </a:lnSpc>
            </a:pPr>
            <a:r>
              <a:rPr lang="en-US" sz="1822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Insertar en su sitio web</a:t>
            </a:r>
            <a:endParaRPr lang="en-US" sz="1822" dirty="0"/>
          </a:p>
        </p:txBody>
      </p:sp>
      <p:sp>
        <p:nvSpPr>
          <p:cNvPr id="20" name="Text 18"/>
          <p:cNvSpPr/>
          <p:nvPr/>
        </p:nvSpPr>
        <p:spPr>
          <a:xfrm>
            <a:off x="2994422" y="5207496"/>
            <a:ext cx="7499251" cy="59233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332"/>
              </a:lnSpc>
            </a:pPr>
            <a:r>
              <a:rPr lang="en-US" sz="1458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Pegue el código HTML en la sección del sitio web donde desea que aparezca el widget.</a:t>
            </a:r>
            <a:endParaRPr lang="en-US" sz="1458" dirty="0"/>
          </a:p>
        </p:txBody>
      </p:sp>
      <p:pic>
        <p:nvPicPr>
          <p:cNvPr id="21" name="Imagen 20">
            <a:extLst>
              <a:ext uri="{FF2B5EF4-FFF2-40B4-BE49-F238E27FC236}">
                <a16:creationId xmlns:a16="http://schemas.microsoft.com/office/drawing/2014/main" id="{2935E6E2-75A1-CA3B-BA65-DBFACFFE4E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143625"/>
            <a:ext cx="11087100" cy="714375"/>
          </a:xfrm>
          <a:prstGeom prst="rect">
            <a:avLst/>
          </a:prstGeom>
        </p:spPr>
      </p:pic>
      <p:pic>
        <p:nvPicPr>
          <p:cNvPr id="22" name="Imagen 21">
            <a:extLst>
              <a:ext uri="{FF2B5EF4-FFF2-40B4-BE49-F238E27FC236}">
                <a16:creationId xmlns:a16="http://schemas.microsoft.com/office/drawing/2014/main" id="{49B7CC23-166D-3883-5E5B-CEE8A5E189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66" y="0"/>
            <a:ext cx="11896725" cy="6762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Text 2"/>
          <p:cNvSpPr/>
          <p:nvPr/>
        </p:nvSpPr>
        <p:spPr>
          <a:xfrm>
            <a:off x="1698328" y="1591569"/>
            <a:ext cx="7840365" cy="57864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4556"/>
              </a:lnSpc>
            </a:pPr>
            <a:r>
              <a:rPr lang="en-US" sz="3645" dirty="0">
                <a:solidFill>
                  <a:srgbClr val="272D45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Herramientas para crear widgets HTML</a:t>
            </a:r>
            <a:endParaRPr lang="en-US" sz="3645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8328" y="2540496"/>
            <a:ext cx="370284" cy="370284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1698328" y="3095922"/>
            <a:ext cx="2314575" cy="2893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278"/>
              </a:lnSpc>
            </a:pPr>
            <a:r>
              <a:rPr lang="en-US" sz="1822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Editor de texto</a:t>
            </a:r>
            <a:endParaRPr lang="en-US" sz="1822" dirty="0"/>
          </a:p>
        </p:txBody>
      </p:sp>
      <p:sp>
        <p:nvSpPr>
          <p:cNvPr id="7" name="Text 4"/>
          <p:cNvSpPr/>
          <p:nvPr/>
        </p:nvSpPr>
        <p:spPr>
          <a:xfrm>
            <a:off x="1698328" y="3496270"/>
            <a:ext cx="2746573" cy="118467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332"/>
              </a:lnSpc>
            </a:pPr>
            <a:r>
              <a:rPr lang="en-US" sz="1458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Utilice un editor de texto con resaltado de sintaxis para escribir y editar el código HTML.</a:t>
            </a:r>
            <a:endParaRPr lang="en-US" sz="1458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2615" y="2540496"/>
            <a:ext cx="370284" cy="370284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4722614" y="3095922"/>
            <a:ext cx="2314575" cy="2893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278"/>
              </a:lnSpc>
            </a:pPr>
            <a:r>
              <a:rPr lang="en-US" sz="1822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Framework CSS</a:t>
            </a:r>
            <a:endParaRPr lang="en-US" sz="1822" dirty="0"/>
          </a:p>
        </p:txBody>
      </p:sp>
      <p:sp>
        <p:nvSpPr>
          <p:cNvPr id="10" name="Text 6"/>
          <p:cNvSpPr/>
          <p:nvPr/>
        </p:nvSpPr>
        <p:spPr>
          <a:xfrm>
            <a:off x="4722614" y="3496270"/>
            <a:ext cx="2746673" cy="118467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332"/>
              </a:lnSpc>
            </a:pPr>
            <a:r>
              <a:rPr lang="en-US" sz="1458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Integre un framework CSS como Bootstrap para facilitar el diseño y la estructura de los widgets.</a:t>
            </a:r>
            <a:endParaRPr lang="en-US" sz="1458" dirty="0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47001" y="2540496"/>
            <a:ext cx="370284" cy="370284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7747000" y="3095923"/>
            <a:ext cx="2746673" cy="57864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278"/>
              </a:lnSpc>
            </a:pPr>
            <a:r>
              <a:rPr lang="en-US" sz="1822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Herramientas de desarrollo</a:t>
            </a:r>
            <a:endParaRPr lang="en-US" sz="1822" dirty="0"/>
          </a:p>
        </p:txBody>
      </p:sp>
      <p:sp>
        <p:nvSpPr>
          <p:cNvPr id="13" name="Text 8"/>
          <p:cNvSpPr/>
          <p:nvPr/>
        </p:nvSpPr>
        <p:spPr>
          <a:xfrm>
            <a:off x="7747000" y="3785593"/>
            <a:ext cx="2746673" cy="148084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332"/>
              </a:lnSpc>
            </a:pPr>
            <a:r>
              <a:rPr lang="en-US" sz="1458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Utilice herramientas de desarrollo como Chrome DevTools para depurar y mejorar la funcionalidad de los widgets.</a:t>
            </a:r>
            <a:endParaRPr lang="en-US" sz="1458" dirty="0"/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3D33FDE6-0604-DAF4-789A-0568F0D4513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6143625"/>
            <a:ext cx="11087100" cy="714375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57A103FD-250F-CBE8-E432-E5EAAADE09F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066" y="0"/>
            <a:ext cx="11896725" cy="67627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Text 2"/>
          <p:cNvSpPr/>
          <p:nvPr/>
        </p:nvSpPr>
        <p:spPr>
          <a:xfrm>
            <a:off x="1698328" y="706636"/>
            <a:ext cx="6785968" cy="57864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4556"/>
              </a:lnSpc>
            </a:pPr>
            <a:r>
              <a:rPr lang="en-US" sz="3645" dirty="0">
                <a:solidFill>
                  <a:srgbClr val="272D45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Personalización de widgets HTML</a:t>
            </a:r>
            <a:endParaRPr lang="en-US" sz="3645" dirty="0"/>
          </a:p>
        </p:txBody>
      </p:sp>
      <p:sp>
        <p:nvSpPr>
          <p:cNvPr id="5" name="Text 3"/>
          <p:cNvSpPr/>
          <p:nvPr/>
        </p:nvSpPr>
        <p:spPr>
          <a:xfrm>
            <a:off x="1698328" y="1729582"/>
            <a:ext cx="4171851" cy="207317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332"/>
              </a:lnSpc>
            </a:pPr>
            <a:r>
              <a:rPr lang="en-US" sz="1458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La personalización de los widgets HTML es esencial para adaptarlos al diseño y funcionalidad del sitio web. Se puede personalizar el estilo, el comportamiento interactivo y el contenido de los widgets para que se integren perfectamente con la marca y la experiencia del usuario.</a:t>
            </a:r>
            <a:endParaRPr lang="en-US" sz="1458" dirty="0"/>
          </a:p>
        </p:txBody>
      </p:sp>
      <p:pic>
        <p:nvPicPr>
          <p:cNvPr id="6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8172" y="1771254"/>
            <a:ext cx="4171851" cy="4171851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823CA5B4-9C44-10E5-986D-B1B67D636F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143625"/>
            <a:ext cx="11087100" cy="714375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FC73C8F9-3AB2-551A-07CE-62902DCC84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066" y="0"/>
            <a:ext cx="11896725" cy="6762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477</TotalTime>
  <Words>750</Words>
  <Application>Microsoft Office PowerPoint</Application>
  <PresentationFormat>Panorámica</PresentationFormat>
  <Paragraphs>85</Paragraphs>
  <Slides>15</Slides>
  <Notes>10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Kanit</vt:lpstr>
      <vt:lpstr>Martel Sans</vt:lpstr>
      <vt:lpstr>Tema de Office</vt:lpstr>
      <vt:lpstr>1_Tema de Office</vt:lpstr>
      <vt:lpstr>Programación Web</vt:lpstr>
      <vt:lpstr>Objetivo</vt:lpstr>
      <vt:lpstr>Agenda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Tarea: Desplegando widgets HTML 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Microsoft Office User</dc:creator>
  <cp:lastModifiedBy>DAVID FABIAN CEVALLOS SALAS</cp:lastModifiedBy>
  <cp:revision>75</cp:revision>
  <dcterms:created xsi:type="dcterms:W3CDTF">2022-01-24T21:35:40Z</dcterms:created>
  <dcterms:modified xsi:type="dcterms:W3CDTF">2024-11-08T20:57:59Z</dcterms:modified>
</cp:coreProperties>
</file>