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74" r:id="rId4"/>
    <p:sldId id="276" r:id="rId5"/>
    <p:sldId id="273" r:id="rId6"/>
    <p:sldId id="275" r:id="rId7"/>
    <p:sldId id="257" r:id="rId8"/>
    <p:sldId id="258" r:id="rId9"/>
    <p:sldId id="259" r:id="rId10"/>
    <p:sldId id="260" r:id="rId11"/>
    <p:sldId id="277" r:id="rId12"/>
    <p:sldId id="262" r:id="rId13"/>
    <p:sldId id="263" r:id="rId14"/>
    <p:sldId id="261" r:id="rId1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85250" autoAdjust="0"/>
  </p:normalViewPr>
  <p:slideViewPr>
    <p:cSldViewPr snapToGrid="0" snapToObjects="1">
      <p:cViewPr varScale="1">
        <p:scale>
          <a:sx n="73" d="100"/>
          <a:sy n="73" d="100"/>
        </p:scale>
        <p:origin x="10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3/9/2024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798E2-031E-4FCB-9537-64FB1E1DA51C}" type="datetimeFigureOut">
              <a:rPr lang="es-419" smtClean="0"/>
              <a:t>3/9/2024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780A7-10F7-4269-BF14-A97C9BDB200E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3978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6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5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5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9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7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5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3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929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6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3/9/2024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102975" y="4837149"/>
            <a:ext cx="488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19: Sentencia </a:t>
            </a:r>
            <a:r>
              <a:rPr lang="es-419" dirty="0" err="1"/>
              <a:t>if-else</a:t>
            </a:r>
            <a:r>
              <a:rPr lang="es-419" dirty="0"/>
              <a:t> aplicada en ambientes</a:t>
            </a:r>
          </a:p>
          <a:p>
            <a:r>
              <a:rPr lang="es-419" dirty="0"/>
              <a:t>                                      web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9556" y="916434"/>
            <a:ext cx="11426890" cy="1181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625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Ventajas de la sentencia if-else en el desarrollo web</a:t>
            </a:r>
            <a:endParaRPr lang="en-US" sz="2000" b="1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213" y="1738658"/>
            <a:ext cx="472480" cy="47248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171213" y="2400149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Flexibilidad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3171213" y="2808832"/>
            <a:ext cx="3006725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Adaptabilidad a diferentes escenarios y necesidades.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405" y="1738658"/>
            <a:ext cx="472480" cy="47248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461406" y="2400149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Eficiencia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6461406" y="2808832"/>
            <a:ext cx="3006824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Automatización de procesos y decisiones.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7306" y="3830771"/>
            <a:ext cx="472480" cy="47248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3157306" y="4492263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Usabilidad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3157306" y="4900944"/>
            <a:ext cx="3006725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Mejor experiencia de usuario con respuestas personalizadas.</a:t>
            </a:r>
            <a:endParaRPr lang="en-US" sz="20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498" y="3830771"/>
            <a:ext cx="472480" cy="47248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447499" y="4492263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Optimización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6447499" y="4900944"/>
            <a:ext cx="3006824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Manejo dinámico del contenido y la lógica del sitio.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3899" y="837691"/>
            <a:ext cx="10970466" cy="659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500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Buenas prácticas para el uso de la sentencia if-else</a:t>
            </a:r>
            <a:endParaRPr lang="en-US" sz="2000" b="1" dirty="0"/>
          </a:p>
        </p:txBody>
      </p:sp>
      <p:sp>
        <p:nvSpPr>
          <p:cNvPr id="4" name="Shape 1"/>
          <p:cNvSpPr/>
          <p:nvPr/>
        </p:nvSpPr>
        <p:spPr>
          <a:xfrm>
            <a:off x="3462455" y="1658517"/>
            <a:ext cx="25400" cy="4424958"/>
          </a:xfrm>
          <a:prstGeom prst="roundRect">
            <a:avLst>
              <a:gd name="adj" fmla="val 303837"/>
            </a:avLst>
          </a:prstGeom>
          <a:solidFill>
            <a:srgbClr val="CECEC9"/>
          </a:solidFill>
          <a:ln/>
        </p:spPr>
      </p:sp>
      <p:sp>
        <p:nvSpPr>
          <p:cNvPr id="5" name="Shape 2"/>
          <p:cNvSpPr/>
          <p:nvPr/>
        </p:nvSpPr>
        <p:spPr>
          <a:xfrm>
            <a:off x="3656427" y="2059163"/>
            <a:ext cx="643037" cy="25400"/>
          </a:xfrm>
          <a:prstGeom prst="roundRect">
            <a:avLst>
              <a:gd name="adj" fmla="val 303837"/>
            </a:avLst>
          </a:prstGeom>
          <a:solidFill>
            <a:srgbClr val="CECEC9"/>
          </a:solidFill>
          <a:ln/>
        </p:spPr>
      </p:sp>
      <p:sp>
        <p:nvSpPr>
          <p:cNvPr id="6" name="Shape 3"/>
          <p:cNvSpPr/>
          <p:nvPr/>
        </p:nvSpPr>
        <p:spPr>
          <a:xfrm>
            <a:off x="3268481" y="1865190"/>
            <a:ext cx="413345" cy="413345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415921" y="1934048"/>
            <a:ext cx="118468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67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1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4485697" y="1842171"/>
            <a:ext cx="2296815" cy="287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Simplicidad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4485697" y="2239443"/>
            <a:ext cx="5047853" cy="587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Evitar condiciones complejas que dificulten la comprensión del código.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3656427" y="3595366"/>
            <a:ext cx="643037" cy="25400"/>
          </a:xfrm>
          <a:prstGeom prst="roundRect">
            <a:avLst>
              <a:gd name="adj" fmla="val 303837"/>
            </a:avLst>
          </a:prstGeom>
          <a:solidFill>
            <a:srgbClr val="CECEC9"/>
          </a:solidFill>
          <a:ln/>
        </p:spPr>
      </p:sp>
      <p:sp>
        <p:nvSpPr>
          <p:cNvPr id="11" name="Shape 8"/>
          <p:cNvSpPr/>
          <p:nvPr/>
        </p:nvSpPr>
        <p:spPr>
          <a:xfrm>
            <a:off x="3268481" y="3401394"/>
            <a:ext cx="413345" cy="413345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3398161" y="3470251"/>
            <a:ext cx="153988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67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2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4485697" y="3378375"/>
            <a:ext cx="2296815" cy="287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Legibilidad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4485697" y="3775647"/>
            <a:ext cx="5047853" cy="587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Utilizar comentarios y espacios en blanco para mejorar la legibilidad.</a:t>
            </a:r>
            <a:endParaRPr lang="en-US" sz="2000" dirty="0"/>
          </a:p>
        </p:txBody>
      </p:sp>
      <p:sp>
        <p:nvSpPr>
          <p:cNvPr id="15" name="Shape 12"/>
          <p:cNvSpPr/>
          <p:nvPr/>
        </p:nvSpPr>
        <p:spPr>
          <a:xfrm>
            <a:off x="3656427" y="5131570"/>
            <a:ext cx="643037" cy="25400"/>
          </a:xfrm>
          <a:prstGeom prst="roundRect">
            <a:avLst>
              <a:gd name="adj" fmla="val 303837"/>
            </a:avLst>
          </a:prstGeom>
          <a:solidFill>
            <a:srgbClr val="CECEC9"/>
          </a:solidFill>
          <a:ln/>
        </p:spPr>
      </p:sp>
      <p:sp>
        <p:nvSpPr>
          <p:cNvPr id="16" name="Shape 13"/>
          <p:cNvSpPr/>
          <p:nvPr/>
        </p:nvSpPr>
        <p:spPr>
          <a:xfrm>
            <a:off x="3268481" y="4937598"/>
            <a:ext cx="413345" cy="413345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3399054" y="5006455"/>
            <a:ext cx="152103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67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3</a:t>
            </a:r>
            <a:endParaRPr lang="en-US" sz="2000" dirty="0"/>
          </a:p>
        </p:txBody>
      </p:sp>
      <p:sp>
        <p:nvSpPr>
          <p:cNvPr id="18" name="Text 15"/>
          <p:cNvSpPr/>
          <p:nvPr/>
        </p:nvSpPr>
        <p:spPr>
          <a:xfrm>
            <a:off x="4485697" y="4914579"/>
            <a:ext cx="2296815" cy="287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Eficiencia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4485697" y="5311851"/>
            <a:ext cx="5047853" cy="587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Optimizar las condiciones para que el código se ejecute rápidamente.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94220" y="886408"/>
            <a:ext cx="10658497" cy="1173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167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Integración de la sentencia if-else con </a:t>
            </a:r>
            <a:r>
              <a:rPr lang="en-US" sz="2000" b="1" dirty="0" err="1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otros</a:t>
            </a: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 </a:t>
            </a:r>
            <a:r>
              <a:rPr lang="en-US" sz="2000" b="1" dirty="0" err="1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elementos</a:t>
            </a: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 de programación</a:t>
            </a:r>
            <a:endParaRPr lang="en-US" sz="2000" b="1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1859830"/>
            <a:ext cx="848916" cy="135820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919611" y="2029593"/>
            <a:ext cx="2122289" cy="265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83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Bucles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2919611" y="2396603"/>
            <a:ext cx="5328047" cy="271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Controlar la ejecución de un bucle basado en condiciones específicas.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00" y="3218036"/>
            <a:ext cx="848916" cy="135820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919611" y="3387798"/>
            <a:ext cx="2122289" cy="265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83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Funciones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2919611" y="3754808"/>
            <a:ext cx="5328047" cy="271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Crear funciones que tomen decisiones basadas en diferentes entradas.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100" y="4576241"/>
            <a:ext cx="848916" cy="135820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919611" y="4746003"/>
            <a:ext cx="2192635" cy="265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83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Manejo de Excepciones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2919611" y="5113013"/>
            <a:ext cx="5328047" cy="271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Gestionar errores y situaciones inesperadas.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9755"/>
            <a:ext cx="12192000" cy="18929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1492" y="3292752"/>
            <a:ext cx="7628433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Conclusión y consideraciones finales</a:t>
            </a:r>
            <a:endParaRPr lang="en-US" sz="2000" b="1" dirty="0"/>
          </a:p>
        </p:txBody>
      </p:sp>
      <p:sp>
        <p:nvSpPr>
          <p:cNvPr id="4" name="Text 1"/>
          <p:cNvSpPr/>
          <p:nvPr/>
        </p:nvSpPr>
        <p:spPr>
          <a:xfrm>
            <a:off x="661492" y="4555752"/>
            <a:ext cx="10869018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La sentencia if-else es un componente esencial para construir sitios web dinámicos y funcionales. </a:t>
            </a:r>
          </a:p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Al comprender su </a:t>
            </a:r>
            <a:r>
              <a:rPr lang="en-US" sz="2000" dirty="0" err="1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uso</a:t>
            </a: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  y aplicando buenas prácticas, se puede mejorar la eficiencia y la calidad del código.</a:t>
            </a:r>
            <a:endParaRPr lang="en-US"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el principal método de programación para toma de decisiones en ambientes web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Sentencia </a:t>
            </a:r>
            <a:r>
              <a:rPr lang="es-EC" sz="2000" dirty="0" err="1"/>
              <a:t>if-else</a:t>
            </a:r>
            <a:endParaRPr lang="es-EC" sz="2000" dirty="0"/>
          </a:p>
          <a:p>
            <a:pPr marL="457200" indent="-457200" algn="ctr">
              <a:buAutoNum type="arabicPeriod"/>
            </a:pPr>
            <a:r>
              <a:rPr lang="es-EC" sz="2000" dirty="0"/>
              <a:t> Laboratorio práctico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1492" y="1746746"/>
            <a:ext cx="6297018" cy="16303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6416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Introducción a la sentencia if-else</a:t>
            </a:r>
            <a:endParaRPr lang="en-US" sz="2000" b="1" dirty="0"/>
          </a:p>
        </p:txBody>
      </p:sp>
      <p:sp>
        <p:nvSpPr>
          <p:cNvPr id="4" name="Text 1"/>
          <p:cNvSpPr/>
          <p:nvPr/>
        </p:nvSpPr>
        <p:spPr>
          <a:xfrm>
            <a:off x="661492" y="3660577"/>
            <a:ext cx="6297018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La sentencia if-else es un elemento fundamental en la programación que permite ejecutar código basado en condiciones específicas. Es una herramienta esencial para crear aplicaciones dinámicas y eficientes.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1808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Sentencia </a:t>
            </a:r>
            <a:r>
              <a:rPr lang="es-419" b="1" dirty="0" err="1"/>
              <a:t>if-else</a:t>
            </a:r>
            <a:r>
              <a:rPr lang="es-419" b="1" dirty="0"/>
              <a:t>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407298"/>
            <a:ext cx="9610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Al trabajar con bifurcaciones o decisiones múltiples no siempre la condición evaluada tomará un valor de verdadero.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Sin embargo, muchas veces se requiere tomar una acción cuando la condición es falsa.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Esto permite un control mucho más granular.</a:t>
            </a:r>
          </a:p>
        </p:txBody>
      </p:sp>
    </p:spTree>
    <p:extLst>
      <p:ext uri="{BB962C8B-B14F-4D97-AF65-F5344CB8AC3E}">
        <p14:creationId xmlns:p14="http://schemas.microsoft.com/office/powerpoint/2010/main" val="1480700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106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Ventajas: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192694"/>
            <a:ext cx="9610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Granularidad: Se puede ejecutar acciones en ambos casos en el que la condición es verdadera así</a:t>
            </a:r>
          </a:p>
          <a:p>
            <a:r>
              <a:rPr lang="es-419" dirty="0"/>
              <a:t>     como cuando es falsa.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Anidación: Adecuado para procesos anidados.</a:t>
            </a:r>
          </a:p>
        </p:txBody>
      </p:sp>
      <p:pic>
        <p:nvPicPr>
          <p:cNvPr id="1026" name="Picture 2" descr="Condicionales if else en R ▷ [SINTAXIS y EJEMPLOS]">
            <a:extLst>
              <a:ext uri="{FF2B5EF4-FFF2-40B4-BE49-F238E27FC236}">
                <a16:creationId xmlns:a16="http://schemas.microsoft.com/office/drawing/2014/main" id="{770E1FD0-D403-3284-3074-126A173E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584" y="3429000"/>
            <a:ext cx="3912831" cy="2608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34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24857" y="1129592"/>
            <a:ext cx="6297018" cy="1181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625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Estructura básica de la sentencia if-else</a:t>
            </a:r>
            <a:endParaRPr lang="en-US" sz="2000" b="1" dirty="0"/>
          </a:p>
        </p:txBody>
      </p:sp>
      <p:sp>
        <p:nvSpPr>
          <p:cNvPr id="4" name="Shape 1"/>
          <p:cNvSpPr/>
          <p:nvPr/>
        </p:nvSpPr>
        <p:spPr>
          <a:xfrm>
            <a:off x="524857" y="2186152"/>
            <a:ext cx="3054053" cy="2071702"/>
          </a:xfrm>
          <a:prstGeom prst="roundRect">
            <a:avLst>
              <a:gd name="adj" fmla="val 46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20219" y="242707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Condición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720219" y="2835758"/>
            <a:ext cx="2663329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La sentencia if-else comienza con una condición que se evalúa como verdadera o falsa.</a:t>
            </a: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3767921" y="2186152"/>
            <a:ext cx="3054053" cy="2175641"/>
          </a:xfrm>
          <a:prstGeom prst="roundRect">
            <a:avLst>
              <a:gd name="adj" fmla="val 46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963283" y="242707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Bloque if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3963283" y="2835758"/>
            <a:ext cx="2663329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Si la condición es verdadera, se ejecuta el código dentro del bloque if.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528508" y="4422656"/>
            <a:ext cx="6297018" cy="1537692"/>
          </a:xfrm>
          <a:prstGeom prst="roundRect">
            <a:avLst>
              <a:gd name="adj" fmla="val 7205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20219" y="466958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Bloque else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720219" y="5151842"/>
            <a:ext cx="590629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Si la condición es falsa, se ejecuta el código dentro del </a:t>
            </a:r>
          </a:p>
          <a:p>
            <a:pPr>
              <a:lnSpc>
                <a:spcPts val="2375"/>
              </a:lnSpc>
            </a:pPr>
            <a:r>
              <a:rPr lang="en-US" sz="2000" dirty="0" err="1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bloque</a:t>
            </a: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 else.</a:t>
            </a:r>
            <a:endParaRPr lang="en-US" sz="2000" dirty="0"/>
          </a:p>
        </p:txBody>
      </p:sp>
      <p:pic>
        <p:nvPicPr>
          <p:cNvPr id="2050" name="Picture 2" descr="Qué son los diagramas de flujo &quot;si&quot; y &quot;si no&quot;? Explicados con ejemplos">
            <a:extLst>
              <a:ext uri="{FF2B5EF4-FFF2-40B4-BE49-F238E27FC236}">
                <a16:creationId xmlns:a16="http://schemas.microsoft.com/office/drawing/2014/main" id="{2F2DD690-B32A-94BF-E22D-2204368B2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970" y="1973441"/>
            <a:ext cx="3600432" cy="38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1492" y="1311403"/>
            <a:ext cx="7611666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Uso de la sentencia if-else en Python</a:t>
            </a:r>
            <a:endParaRPr lang="en-US" sz="2000" b="1" dirty="0"/>
          </a:p>
        </p:txBody>
      </p:sp>
      <p:sp>
        <p:nvSpPr>
          <p:cNvPr id="3" name="Text 1"/>
          <p:cNvSpPr/>
          <p:nvPr/>
        </p:nvSpPr>
        <p:spPr>
          <a:xfrm>
            <a:off x="661492" y="232123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Ejemplo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661492" y="3021408"/>
            <a:ext cx="5203924" cy="1613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if x &gt; 5: </a:t>
            </a:r>
          </a:p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   print("x es mayor que 5") </a:t>
            </a:r>
          </a:p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else: </a:t>
            </a:r>
          </a:p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   print("x es menor o igual que 5")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442028" y="4329947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Explicación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5442028" y="4941759"/>
            <a:ext cx="5203924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La variable x se compara con 5. Si es mayor, se imprime el primer mensaje; de lo contrario, se imprime el segundo.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29075" y="886866"/>
            <a:ext cx="10896028" cy="17719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625"/>
              </a:lnSpc>
            </a:pPr>
            <a:r>
              <a:rPr lang="en-US" sz="2000" b="1" dirty="0">
                <a:solidFill>
                  <a:srgbClr val="312F2B"/>
                </a:solidFill>
                <a:ea typeface="Gelasio" pitchFamily="34" charset="-122"/>
                <a:cs typeface="Gelasio" pitchFamily="34" charset="-120"/>
              </a:rPr>
              <a:t>Ejemplos de aplicación de la sentencia if-else en páginas web</a:t>
            </a:r>
            <a:endParaRPr lang="en-US" sz="2000" b="1" dirty="0"/>
          </a:p>
        </p:txBody>
      </p:sp>
      <p:sp>
        <p:nvSpPr>
          <p:cNvPr id="4" name="Shape 1"/>
          <p:cNvSpPr/>
          <p:nvPr/>
        </p:nvSpPr>
        <p:spPr>
          <a:xfrm>
            <a:off x="2863272" y="2210705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3014977" y="2281547"/>
            <a:ext cx="121841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1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3477536" y="2210705"/>
            <a:ext cx="2439789" cy="590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Validación de Formularios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3477536" y="2914661"/>
            <a:ext cx="2439789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Verificar si los campos de un formulario están llenos correctamente.</a:t>
            </a:r>
            <a:endParaRPr lang="en-US" sz="2000" dirty="0"/>
          </a:p>
        </p:txBody>
      </p:sp>
      <p:sp>
        <p:nvSpPr>
          <p:cNvPr id="8" name="Shape 5"/>
          <p:cNvSpPr/>
          <p:nvPr/>
        </p:nvSpPr>
        <p:spPr>
          <a:xfrm>
            <a:off x="6106336" y="2210705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239785" y="2281547"/>
            <a:ext cx="158353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2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6720600" y="2210705"/>
            <a:ext cx="2439789" cy="590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Personalización de Contenido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6720600" y="2914661"/>
            <a:ext cx="2439789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Mostrar contenido diferente a los usuarios dependiendo de su ubicación, idioma o preferencias.</a:t>
            </a:r>
            <a:endParaRPr lang="en-US" sz="2000" dirty="0"/>
          </a:p>
        </p:txBody>
      </p:sp>
      <p:sp>
        <p:nvSpPr>
          <p:cNvPr id="12" name="Shape 9"/>
          <p:cNvSpPr/>
          <p:nvPr/>
        </p:nvSpPr>
        <p:spPr>
          <a:xfrm>
            <a:off x="2863272" y="4525974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997614" y="4596817"/>
            <a:ext cx="156468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3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3477535" y="4525974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dirty="0">
                <a:solidFill>
                  <a:srgbClr val="272525"/>
                </a:solidFill>
                <a:ea typeface="Gelasio" pitchFamily="34" charset="-122"/>
                <a:cs typeface="Gelasio" pitchFamily="34" charset="-120"/>
              </a:rPr>
              <a:t>Redireccionamiento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3477536" y="4934657"/>
            <a:ext cx="5682754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272525"/>
                </a:solidFill>
                <a:ea typeface="Lato" pitchFamily="34" charset="-122"/>
                <a:cs typeface="Lato" pitchFamily="34" charset="-120"/>
              </a:rPr>
              <a:t>Redirigir a los usuarios a diferentes páginas en función de su rol o acciones.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504</Words>
  <Application>Microsoft Office PowerPoint</Application>
  <PresentationFormat>Panorámica</PresentationFormat>
  <Paragraphs>81</Paragraphs>
  <Slides>14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Gelasio</vt:lpstr>
      <vt:lpstr>Lato</vt:lpstr>
      <vt:lpstr>Tema de Office</vt:lpstr>
      <vt:lpstr>Programación Web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45</cp:revision>
  <dcterms:created xsi:type="dcterms:W3CDTF">2022-01-24T21:35:40Z</dcterms:created>
  <dcterms:modified xsi:type="dcterms:W3CDTF">2024-09-03T15:31:39Z</dcterms:modified>
</cp:coreProperties>
</file>