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media/image5.jpg" ContentType="image/jpg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media/image8.jpg" ContentType="image/jpg"/>
  <Override PartName="/ppt/media/image11.jpg" ContentType="image/jpg"/>
  <Override PartName="/ppt/media/image12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9" r:id="rId2"/>
  </p:sldMasterIdLst>
  <p:notesMasterIdLst>
    <p:notesMasterId r:id="rId18"/>
  </p:notesMasterIdLst>
  <p:handoutMasterIdLst>
    <p:handoutMasterId r:id="rId19"/>
  </p:handoutMasterIdLst>
  <p:sldIdLst>
    <p:sldId id="256" r:id="rId3"/>
    <p:sldId id="269" r:id="rId4"/>
    <p:sldId id="274" r:id="rId5"/>
    <p:sldId id="257" r:id="rId6"/>
    <p:sldId id="258" r:id="rId7"/>
    <p:sldId id="259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70" r:id="rId16"/>
    <p:sldId id="26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1/9/2024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486797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1740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6962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5594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345335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  <p:sldLayoutId id="2147483698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1/9/2024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26605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6988677" y="5117862"/>
            <a:ext cx="4953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419" dirty="0"/>
              <a:t>Sesión 18: Sentencia </a:t>
            </a:r>
            <a:r>
              <a:rPr lang="es-419" dirty="0" err="1"/>
              <a:t>If</a:t>
            </a:r>
            <a:r>
              <a:rPr lang="es-419" dirty="0"/>
              <a:t> aplicada en ambientes web 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5061" y="542264"/>
            <a:ext cx="5371818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7" dirty="0">
                <a:latin typeface="Verdana"/>
                <a:cs typeface="Verdana"/>
              </a:rPr>
              <a:t>Para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b="1" spc="-100" dirty="0">
                <a:latin typeface="Verdana"/>
                <a:cs typeface="Verdana"/>
              </a:rPr>
              <a:t>optimizar</a:t>
            </a:r>
            <a:r>
              <a:rPr sz="1997" b="1" spc="-11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programación </a:t>
            </a:r>
            <a:r>
              <a:rPr sz="1997" spc="53" dirty="0">
                <a:latin typeface="Verdana"/>
                <a:cs typeface="Verdana"/>
              </a:rPr>
              <a:t>con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76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Python,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es </a:t>
            </a:r>
            <a:r>
              <a:rPr sz="1997" dirty="0">
                <a:latin typeface="Verdana"/>
                <a:cs typeface="Verdana"/>
              </a:rPr>
              <a:t>importante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seguir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b="1" spc="-120" dirty="0">
                <a:latin typeface="Verdana"/>
                <a:cs typeface="Verdana"/>
              </a:rPr>
              <a:t>mejores</a:t>
            </a:r>
            <a:r>
              <a:rPr sz="1997" b="1" spc="-20" dirty="0">
                <a:latin typeface="Verdana"/>
                <a:cs typeface="Verdana"/>
              </a:rPr>
              <a:t> </a:t>
            </a:r>
            <a:r>
              <a:rPr sz="1997" b="1" spc="-123" dirty="0">
                <a:latin typeface="Verdana"/>
                <a:cs typeface="Verdana"/>
              </a:rPr>
              <a:t>prácticas</a:t>
            </a:r>
            <a:r>
              <a:rPr sz="1997" spc="-123" dirty="0">
                <a:latin typeface="Verdana"/>
                <a:cs typeface="Verdana"/>
              </a:rPr>
              <a:t>.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Esto </a:t>
            </a:r>
            <a:r>
              <a:rPr sz="1997" dirty="0">
                <a:latin typeface="Verdana"/>
                <a:cs typeface="Verdana"/>
              </a:rPr>
              <a:t>incluye</a:t>
            </a:r>
            <a:r>
              <a:rPr sz="1997" spc="-9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mantener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claridad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9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spc="-7" dirty="0">
                <a:latin typeface="Verdana"/>
                <a:cs typeface="Verdana"/>
              </a:rPr>
              <a:t>estructura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condicional,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utilizar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nombres descriptivos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37" dirty="0">
                <a:latin typeface="Verdana"/>
                <a:cs typeface="Verdana"/>
              </a:rPr>
              <a:t>evitar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complejidad </a:t>
            </a:r>
            <a:r>
              <a:rPr sz="1997" spc="-7" dirty="0">
                <a:latin typeface="Verdana"/>
                <a:cs typeface="Verdana"/>
              </a:rPr>
              <a:t>innecesaria.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00219" y="865166"/>
            <a:ext cx="317573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pc="-156" dirty="0"/>
              <a:t>Mejores</a:t>
            </a:r>
            <a:r>
              <a:rPr spc="-143" dirty="0"/>
              <a:t> </a:t>
            </a:r>
            <a:r>
              <a:rPr spc="-113" dirty="0"/>
              <a:t>Prácticas</a:t>
            </a: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0FD1945-9FAC-B292-6D9F-040CA9C5C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61159CC-A05F-C476-3C3E-D3F2D2E3D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5065" y="766301"/>
            <a:ext cx="5562083" cy="2021863"/>
          </a:xfrm>
          <a:prstGeom prst="rect">
            <a:avLst/>
          </a:prstGeom>
        </p:spPr>
        <p:txBody>
          <a:bodyPr vert="horz" wrap="square" lIns="0" tIns="46509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66"/>
              </a:spcBef>
            </a:pPr>
            <a:r>
              <a:rPr sz="1997" dirty="0">
                <a:latin typeface="Verdana"/>
                <a:cs typeface="Verdana"/>
              </a:rPr>
              <a:t>Al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60" dirty="0">
                <a:latin typeface="Verdana"/>
                <a:cs typeface="Verdana"/>
              </a:rPr>
              <a:t>ﬁnalizar,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recordemos</a:t>
            </a:r>
            <a:r>
              <a:rPr sz="1997" spc="-103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0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2064" i="1" spc="-17" dirty="0">
                <a:latin typeface="Verdana"/>
                <a:cs typeface="Verdana"/>
              </a:rPr>
              <a:t>if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una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herramienta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poderosa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nos </a:t>
            </a:r>
            <a:r>
              <a:rPr sz="1997" dirty="0">
                <a:latin typeface="Verdana"/>
                <a:cs typeface="Verdana"/>
              </a:rPr>
              <a:t>permite</a:t>
            </a:r>
            <a:r>
              <a:rPr sz="1997" spc="-13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controlar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ﬂujo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nuestros </a:t>
            </a:r>
            <a:r>
              <a:rPr sz="1997" spc="-27" dirty="0">
                <a:latin typeface="Verdana"/>
                <a:cs typeface="Verdana"/>
              </a:rPr>
              <a:t>programas.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Al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aplicarla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eﬁciente, </a:t>
            </a:r>
            <a:r>
              <a:rPr sz="1997" spc="50" dirty="0">
                <a:latin typeface="Verdana"/>
                <a:cs typeface="Verdana"/>
              </a:rPr>
              <a:t>podemos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b="1" spc="-100" dirty="0">
                <a:latin typeface="Verdana"/>
                <a:cs typeface="Verdana"/>
              </a:rPr>
              <a:t>optimizar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dirty="0">
                <a:latin typeface="Verdana"/>
                <a:cs typeface="Verdana"/>
              </a:rPr>
              <a:t>programación</a:t>
            </a:r>
            <a:r>
              <a:rPr sz="1997" spc="-70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mejorar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calidad</a:t>
            </a:r>
            <a:r>
              <a:rPr sz="1997" spc="-7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spc="-7" dirty="0">
                <a:latin typeface="Verdana"/>
                <a:cs typeface="Verdana"/>
              </a:rPr>
              <a:t>nuestros</a:t>
            </a:r>
            <a:r>
              <a:rPr sz="1997" spc="-13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proyectos.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00220" y="865057"/>
            <a:ext cx="4267012" cy="423823"/>
          </a:xfrm>
          <a:prstGeom prst="rect">
            <a:avLst/>
          </a:prstGeom>
        </p:spPr>
        <p:txBody>
          <a:bodyPr vert="horz" wrap="square" lIns="0" tIns="8879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70"/>
              </a:spcBef>
            </a:pPr>
            <a:r>
              <a:rPr sz="2696" spc="-136" dirty="0"/>
              <a:t>Consideraciones</a:t>
            </a:r>
            <a:r>
              <a:rPr sz="2696" spc="-133" dirty="0"/>
              <a:t> </a:t>
            </a:r>
            <a:r>
              <a:rPr sz="2696" spc="-103" dirty="0"/>
              <a:t>Finales</a:t>
            </a:r>
            <a:endParaRPr sz="2696"/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2CBE19-D7DB-9A9A-48C5-94EE1D32E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7DF2109-048F-5190-1A53-BCFDD7AB0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43" y="1052444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33961" y="1794116"/>
            <a:ext cx="4295340" cy="2783531"/>
          </a:xfrm>
          <a:prstGeom prst="rect">
            <a:avLst/>
          </a:prstGeom>
        </p:spPr>
        <p:txBody>
          <a:bodyPr vert="horz" wrap="square" lIns="0" tIns="7188" rIns="0" bIns="0" rtlCol="0">
            <a:spAutoFit/>
          </a:bodyPr>
          <a:lstStyle/>
          <a:p>
            <a:pPr marL="8456" marR="3382">
              <a:lnSpc>
                <a:spcPct val="100400"/>
              </a:lnSpc>
              <a:spcBef>
                <a:spcPts val="57"/>
              </a:spcBef>
            </a:pPr>
            <a:r>
              <a:rPr sz="1997" spc="-17" dirty="0">
                <a:latin typeface="Verdana"/>
                <a:cs typeface="Verdana"/>
              </a:rPr>
              <a:t>Es</a:t>
            </a:r>
            <a:r>
              <a:rPr sz="1997" spc="-7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importante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identiﬁcar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7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evitar </a:t>
            </a:r>
            <a:r>
              <a:rPr sz="1997" b="1" spc="-136" dirty="0">
                <a:latin typeface="Verdana"/>
                <a:cs typeface="Verdana"/>
              </a:rPr>
              <a:t>errores</a:t>
            </a:r>
            <a:r>
              <a:rPr sz="1997" b="1" spc="-117" dirty="0">
                <a:latin typeface="Verdana"/>
                <a:cs typeface="Verdana"/>
              </a:rPr>
              <a:t> </a:t>
            </a:r>
            <a:r>
              <a:rPr sz="1997" b="1" spc="-80" dirty="0">
                <a:latin typeface="Verdana"/>
                <a:cs typeface="Verdana"/>
              </a:rPr>
              <a:t>comunes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al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utilizar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93" dirty="0">
                <a:latin typeface="Verdana"/>
                <a:cs typeface="Verdana"/>
              </a:rPr>
              <a:t> </a:t>
            </a:r>
            <a:r>
              <a:rPr sz="2064" i="1" spc="-133" dirty="0">
                <a:latin typeface="Verdana"/>
                <a:cs typeface="Verdana"/>
              </a:rPr>
              <a:t>if</a:t>
            </a:r>
            <a:r>
              <a:rPr sz="1997" spc="-133" dirty="0">
                <a:latin typeface="Verdana"/>
                <a:cs typeface="Verdana"/>
              </a:rPr>
              <a:t>.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La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incorrecta</a:t>
            </a:r>
            <a:r>
              <a:rPr sz="1997" spc="-9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o </a:t>
            </a:r>
            <a:r>
              <a:rPr sz="1997" spc="47" dirty="0">
                <a:latin typeface="Verdana"/>
                <a:cs typeface="Verdana"/>
              </a:rPr>
              <a:t>mal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estructurada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puede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50" dirty="0">
                <a:latin typeface="Verdana"/>
                <a:cs typeface="Verdana"/>
              </a:rPr>
              <a:t>llevar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a </a:t>
            </a:r>
            <a:r>
              <a:rPr sz="1997" spc="-7" dirty="0">
                <a:latin typeface="Verdana"/>
                <a:cs typeface="Verdana"/>
              </a:rPr>
              <a:t>resultados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inesperados.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Al </a:t>
            </a:r>
            <a:r>
              <a:rPr sz="1997" spc="47" dirty="0">
                <a:latin typeface="Verdana"/>
                <a:cs typeface="Verdana"/>
              </a:rPr>
              <a:t>comprender</a:t>
            </a:r>
            <a:r>
              <a:rPr sz="1997" spc="-176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estos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errores, </a:t>
            </a:r>
            <a:r>
              <a:rPr sz="1997" spc="50" dirty="0">
                <a:latin typeface="Verdana"/>
                <a:cs typeface="Verdana"/>
              </a:rPr>
              <a:t>podemos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fortalecer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nuestra </a:t>
            </a:r>
            <a:r>
              <a:rPr sz="1997" dirty="0">
                <a:latin typeface="Verdana"/>
                <a:cs typeface="Verdana"/>
              </a:rPr>
              <a:t>habilidad</a:t>
            </a:r>
            <a:r>
              <a:rPr sz="1997" spc="-6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programar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eﬁciente.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6044" y="917679"/>
            <a:ext cx="7001756" cy="688209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52425">
              <a:lnSpc>
                <a:spcPct val="100000"/>
              </a:lnSpc>
              <a:spcBef>
                <a:spcPts val="87"/>
              </a:spcBef>
            </a:pPr>
            <a:r>
              <a:rPr spc="-169" dirty="0"/>
              <a:t>Errores</a:t>
            </a:r>
            <a:r>
              <a:rPr spc="-156" dirty="0"/>
              <a:t> </a:t>
            </a:r>
            <a:r>
              <a:rPr spc="-70" dirty="0"/>
              <a:t>Comunes</a:t>
            </a:r>
          </a:p>
        </p:txBody>
      </p:sp>
      <p:sp>
        <p:nvSpPr>
          <p:cNvPr id="5" name="object 5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9BBF9AC-8475-0945-437D-B2CC35235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DB475E7-5BA9-00CA-67A0-14E5365565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51" y="1792966"/>
            <a:ext cx="4273777" cy="2783531"/>
          </a:xfrm>
          <a:prstGeom prst="rect">
            <a:avLst/>
          </a:prstGeom>
        </p:spPr>
        <p:txBody>
          <a:bodyPr vert="horz" wrap="square" lIns="0" tIns="7188" rIns="0" bIns="0" rtlCol="0">
            <a:spAutoFit/>
          </a:bodyPr>
          <a:lstStyle/>
          <a:p>
            <a:pPr marL="8456" marR="3382">
              <a:lnSpc>
                <a:spcPct val="100400"/>
              </a:lnSpc>
              <a:spcBef>
                <a:spcPts val="57"/>
              </a:spcBef>
            </a:pPr>
            <a:r>
              <a:rPr sz="1997" spc="73" dirty="0">
                <a:latin typeface="Verdana"/>
                <a:cs typeface="Verdana"/>
              </a:rPr>
              <a:t>En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esta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presentación,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hemos </a:t>
            </a:r>
            <a:r>
              <a:rPr sz="1997" spc="-7" dirty="0">
                <a:latin typeface="Verdana"/>
                <a:cs typeface="Verdana"/>
              </a:rPr>
              <a:t>explorado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cómo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b="1" spc="-100" dirty="0">
                <a:latin typeface="Verdana"/>
                <a:cs typeface="Verdana"/>
              </a:rPr>
              <a:t>optimizar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programación</a:t>
            </a:r>
            <a:r>
              <a:rPr sz="1997" spc="-60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con</a:t>
            </a:r>
            <a:r>
              <a:rPr sz="1997" spc="-57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6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Python.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Al </a:t>
            </a:r>
            <a:r>
              <a:rPr sz="1997" spc="33" dirty="0">
                <a:latin typeface="Verdana"/>
                <a:cs typeface="Verdana"/>
              </a:rPr>
              <a:t>dominar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37" dirty="0">
                <a:latin typeface="Verdana"/>
                <a:cs typeface="Verdana"/>
              </a:rPr>
              <a:t>estas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técnicas,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podemos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más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precisas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y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acciones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condicionales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eﬁciente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nuestros programas.</a:t>
            </a:r>
            <a:endParaRPr sz="1997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84" y="805814"/>
            <a:ext cx="3454800" cy="688209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b="1" spc="-93" dirty="0"/>
              <a:t>Conclusión</a:t>
            </a:r>
          </a:p>
        </p:txBody>
      </p:sp>
      <p:sp>
        <p:nvSpPr>
          <p:cNvPr id="5" name="object 5"/>
          <p:cNvSpPr/>
          <p:nvPr/>
        </p:nvSpPr>
        <p:spPr>
          <a:xfrm>
            <a:off x="7087154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299"/>
                </a:moveTo>
                <a:lnTo>
                  <a:pt x="7649082" y="114299"/>
                </a:lnTo>
                <a:lnTo>
                  <a:pt x="7649082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97E7801-902D-DA41-BAB7-9BCE60A24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25B8ABF-0F11-E24E-3EC8-3C35FAB4D7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D4C1-C8CF-D8DA-4037-7B3E8CA56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7F9073-34BB-C42E-1983-2746FE25427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92369" y="1395046"/>
            <a:ext cx="11218985" cy="295642"/>
          </a:xfrm>
        </p:spPr>
        <p:txBody>
          <a:bodyPr>
            <a:noAutofit/>
          </a:bodyPr>
          <a:lstStyle/>
          <a:p>
            <a:r>
              <a:rPr lang="es-EC" sz="3200" b="1" dirty="0"/>
              <a:t>Tarea: Implementación de bifurcaciones empleando Python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FFA34E-F3BA-390E-368D-4894037A3CBB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1825625"/>
            <a:ext cx="11218985" cy="4351338"/>
          </a:xfrm>
        </p:spPr>
        <p:txBody>
          <a:bodyPr>
            <a:normAutofit/>
          </a:bodyPr>
          <a:lstStyle/>
          <a:p>
            <a:pPr algn="just"/>
            <a:endParaRPr lang="es-EC" sz="1400" dirty="0"/>
          </a:p>
          <a:p>
            <a:pPr algn="just"/>
            <a:r>
              <a:rPr lang="es-EC" sz="1600" dirty="0"/>
              <a:t>Crear un script en Google </a:t>
            </a:r>
            <a:r>
              <a:rPr lang="es-EC" sz="1600" dirty="0" err="1"/>
              <a:t>Colab</a:t>
            </a:r>
            <a:r>
              <a:rPr lang="es-EC" sz="1600" dirty="0"/>
              <a:t> empleando Python que refleje el manejo de bifurcaciones.</a:t>
            </a:r>
            <a:endParaRPr lang="es-EC" sz="1400" b="1" dirty="0"/>
          </a:p>
          <a:p>
            <a:endParaRPr lang="es-EC" sz="2000" dirty="0"/>
          </a:p>
        </p:txBody>
      </p:sp>
      <p:pic>
        <p:nvPicPr>
          <p:cNvPr id="4" name="Picture 2" descr="Lenguajes de programación más usados para desarrollar una web">
            <a:extLst>
              <a:ext uri="{FF2B5EF4-FFF2-40B4-BE49-F238E27FC236}">
                <a16:creationId xmlns:a16="http://schemas.microsoft.com/office/drawing/2014/main" id="{7288E69B-A00E-5511-BDC8-3E23D67A1C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2179" y="3096276"/>
            <a:ext cx="4601984" cy="2802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35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Entender el concepto de bifurcaciones y su aplicación en desarrollo de sitios web.</a:t>
            </a:r>
          </a:p>
        </p:txBody>
      </p:sp>
      <p:pic>
        <p:nvPicPr>
          <p:cNvPr id="4" name="Picture 2" descr="Python If, Else: todo sobre las sentencias condicionales">
            <a:extLst>
              <a:ext uri="{FF2B5EF4-FFF2-40B4-BE49-F238E27FC236}">
                <a16:creationId xmlns:a16="http://schemas.microsoft.com/office/drawing/2014/main" id="{1042CA00-2AD8-CFEF-20E6-1F9161D49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74" y="2852090"/>
            <a:ext cx="3183294" cy="318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Agenda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012615"/>
            <a:ext cx="11218985" cy="1171984"/>
          </a:xfrm>
        </p:spPr>
        <p:txBody>
          <a:bodyPr>
            <a:normAutofit/>
          </a:bodyPr>
          <a:lstStyle/>
          <a:p>
            <a:pPr marL="457200" indent="-457200" algn="ctr">
              <a:buAutoNum type="arabicPeriod"/>
            </a:pPr>
            <a:r>
              <a:rPr lang="es-EC" sz="2000" dirty="0"/>
              <a:t>¿Qué es la sentencia </a:t>
            </a:r>
            <a:r>
              <a:rPr lang="es-EC" sz="2000" dirty="0" err="1"/>
              <a:t>If</a:t>
            </a:r>
            <a:r>
              <a:rPr lang="es-EC" sz="2000" dirty="0"/>
              <a:t>?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 Condicionales simples y condicionales anidadas</a:t>
            </a:r>
          </a:p>
          <a:p>
            <a:pPr marL="457200" indent="-457200" algn="ctr">
              <a:buAutoNum type="arabicPeriod"/>
            </a:pPr>
            <a:r>
              <a:rPr lang="es-EC" sz="2000" dirty="0"/>
              <a:t>Mejores prácticas para </a:t>
            </a:r>
            <a:r>
              <a:rPr lang="es-EC" sz="2000"/>
              <a:t>evitar errores</a:t>
            </a:r>
            <a:endParaRPr lang="es-EC" sz="2000" dirty="0"/>
          </a:p>
        </p:txBody>
      </p:sp>
      <p:pic>
        <p:nvPicPr>
          <p:cNvPr id="2050" name="Picture 2" descr="870.700+ Agenda Fotografías de stock, fotos e imágenes libres de derechos -  iStock | Calendario, Indice, Reloj">
            <a:extLst>
              <a:ext uri="{FF2B5EF4-FFF2-40B4-BE49-F238E27FC236}">
                <a16:creationId xmlns:a16="http://schemas.microsoft.com/office/drawing/2014/main" id="{62461B0E-7D99-532C-B023-030084F166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8289" y="3429000"/>
            <a:ext cx="2555421" cy="25554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5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292" y="671202"/>
            <a:ext cx="5273303" cy="885663"/>
          </a:xfrm>
          <a:prstGeom prst="rect">
            <a:avLst/>
          </a:prstGeom>
        </p:spPr>
        <p:txBody>
          <a:bodyPr vert="horz" wrap="square" lIns="0" tIns="38898" rIns="0" bIns="0" rtlCol="0" anchor="ctr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73" dirty="0">
                <a:latin typeface="Verdana"/>
                <a:cs typeface="Verdana"/>
              </a:rPr>
              <a:t>En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esta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presentación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exploraremos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cómo </a:t>
            </a:r>
            <a:r>
              <a:rPr sz="1997" spc="-100" dirty="0"/>
              <a:t>optimizar</a:t>
            </a:r>
            <a:r>
              <a:rPr sz="1997" spc="-103" dirty="0"/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23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programación </a:t>
            </a:r>
            <a:r>
              <a:rPr sz="1997" dirty="0">
                <a:latin typeface="Verdana"/>
                <a:cs typeface="Verdana"/>
              </a:rPr>
              <a:t>utilizando</a:t>
            </a:r>
            <a:r>
              <a:rPr sz="1997" spc="-11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3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1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Python.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86292" y="1641773"/>
            <a:ext cx="5395073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810475">
              <a:lnSpc>
                <a:spcPts val="2197"/>
              </a:lnSpc>
              <a:spcBef>
                <a:spcPts val="306"/>
              </a:spcBef>
            </a:pPr>
            <a:r>
              <a:rPr sz="1997" dirty="0">
                <a:latin typeface="Verdana"/>
                <a:cs typeface="Verdana"/>
              </a:rPr>
              <a:t>Aprenderemos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a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y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acciones</a:t>
            </a:r>
            <a:r>
              <a:rPr sz="1997" spc="-10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condicionales.</a:t>
            </a:r>
            <a:endParaRPr sz="1997" dirty="0">
              <a:latin typeface="Verdana"/>
              <a:cs typeface="Verdana"/>
            </a:endParaRPr>
          </a:p>
          <a:p>
            <a:pPr marL="8456" marR="3382">
              <a:lnSpc>
                <a:spcPts val="2197"/>
              </a:lnSpc>
            </a:pPr>
            <a:r>
              <a:rPr sz="1997" dirty="0">
                <a:latin typeface="Verdana"/>
                <a:cs typeface="Verdana"/>
              </a:rPr>
              <a:t>¡Comencemos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este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spc="-63" dirty="0">
                <a:latin typeface="Verdana"/>
                <a:cs typeface="Verdana"/>
              </a:rPr>
              <a:t>viaje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hacia</a:t>
            </a:r>
            <a:r>
              <a:rPr sz="1997" spc="-10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9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eﬁciencia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7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programación!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00219" y="862602"/>
            <a:ext cx="2500981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z="2730" b="1" spc="-123" dirty="0">
                <a:latin typeface="Verdana"/>
                <a:cs typeface="Verdana"/>
              </a:rPr>
              <a:t>Introducción</a:t>
            </a:r>
            <a:endParaRPr sz="2730" dirty="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3C8CDF5-E0F0-BE18-F37E-61CEEDC47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FF19A18-D9C2-1DC5-D248-AAF65C07B4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6754" y="874331"/>
            <a:ext cx="7001756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-113" dirty="0"/>
              <a:t>¿Qué</a:t>
            </a:r>
            <a:r>
              <a:rPr sz="2630" spc="-156" dirty="0"/>
              <a:t> </a:t>
            </a:r>
            <a:r>
              <a:rPr sz="2630" spc="-160" dirty="0"/>
              <a:t>es</a:t>
            </a:r>
            <a:r>
              <a:rPr sz="2630" spc="-156" dirty="0"/>
              <a:t> </a:t>
            </a:r>
            <a:r>
              <a:rPr sz="2630" spc="-152" dirty="0"/>
              <a:t>la</a:t>
            </a:r>
            <a:r>
              <a:rPr sz="2630" spc="-156" dirty="0"/>
              <a:t> </a:t>
            </a:r>
            <a:r>
              <a:rPr sz="2630" spc="-120" dirty="0"/>
              <a:t>Sentencia</a:t>
            </a:r>
            <a:r>
              <a:rPr sz="2630" spc="-152" dirty="0"/>
              <a:t> </a:t>
            </a:r>
            <a:r>
              <a:rPr sz="2630" spc="-276" dirty="0"/>
              <a:t>If?</a:t>
            </a:r>
            <a:endParaRPr sz="2630" dirty="0"/>
          </a:p>
        </p:txBody>
      </p:sp>
      <p:sp>
        <p:nvSpPr>
          <p:cNvPr id="3" name="object 3"/>
          <p:cNvSpPr txBox="1"/>
          <p:nvPr/>
        </p:nvSpPr>
        <p:spPr>
          <a:xfrm>
            <a:off x="5843010" y="874331"/>
            <a:ext cx="5481749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b="1" spc="-113" dirty="0">
                <a:latin typeface="Verdana"/>
                <a:cs typeface="Verdana"/>
              </a:rPr>
              <a:t>if</a:t>
            </a:r>
            <a:r>
              <a:rPr sz="1997" b="1" spc="-127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una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estructura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control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permite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73" dirty="0">
                <a:latin typeface="Verdana"/>
                <a:cs typeface="Verdana"/>
              </a:rPr>
              <a:t>un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código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una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b="1" spc="-73" dirty="0">
                <a:latin typeface="Verdana"/>
                <a:cs typeface="Verdana"/>
              </a:rPr>
              <a:t>condición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53" dirty="0">
                <a:latin typeface="Verdana"/>
                <a:cs typeface="Verdana"/>
              </a:rPr>
              <a:t>verdadera.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73" dirty="0">
                <a:latin typeface="Verdana"/>
                <a:cs typeface="Verdana"/>
              </a:rPr>
              <a:t>En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Python,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sintaxis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7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5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sencilla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y </a:t>
            </a:r>
            <a:r>
              <a:rPr sz="1997" spc="-53" dirty="0">
                <a:latin typeface="Verdana"/>
                <a:cs typeface="Verdana"/>
              </a:rPr>
              <a:t>ﬂexible,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lo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que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hace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fundamental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el desarrollo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90AB746-7B4E-1570-4271-C977D79A4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22B567F-BDAA-AFA5-A05D-B2B2C06FA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99" y="902322"/>
            <a:ext cx="700175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pc="-110" dirty="0"/>
              <a:t>Condicionales</a:t>
            </a:r>
            <a:r>
              <a:rPr spc="-152" dirty="0"/>
              <a:t> </a:t>
            </a:r>
            <a:r>
              <a:rPr spc="-93" dirty="0"/>
              <a:t>Simples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3006" y="708527"/>
            <a:ext cx="5526990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7" dirty="0">
                <a:latin typeface="Verdana"/>
                <a:cs typeface="Verdana"/>
              </a:rPr>
              <a:t>Las</a:t>
            </a:r>
            <a:r>
              <a:rPr sz="1997" spc="-133" dirty="0">
                <a:latin typeface="Verdana"/>
                <a:cs typeface="Verdana"/>
              </a:rPr>
              <a:t> </a:t>
            </a:r>
            <a:r>
              <a:rPr sz="1997" spc="-13" dirty="0">
                <a:latin typeface="Verdana"/>
                <a:cs typeface="Verdana"/>
              </a:rPr>
              <a:t>estructuras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control</a:t>
            </a:r>
            <a:r>
              <a:rPr sz="1997" spc="-130" dirty="0">
                <a:latin typeface="Verdana"/>
                <a:cs typeface="Verdana"/>
              </a:rPr>
              <a:t> </a:t>
            </a:r>
            <a:r>
              <a:rPr sz="1997" b="1" spc="-140" dirty="0">
                <a:latin typeface="Verdana"/>
                <a:cs typeface="Verdana"/>
              </a:rPr>
              <a:t>if-</a:t>
            </a:r>
            <a:r>
              <a:rPr sz="1997" b="1" spc="-117" dirty="0">
                <a:latin typeface="Verdana"/>
                <a:cs typeface="Verdana"/>
              </a:rPr>
              <a:t>else</a:t>
            </a:r>
            <a:r>
              <a:rPr sz="1997" b="1" spc="-11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nos </a:t>
            </a:r>
            <a:r>
              <a:rPr sz="1997" spc="33" dirty="0">
                <a:latin typeface="Verdana"/>
                <a:cs typeface="Verdana"/>
              </a:rPr>
              <a:t>permiten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simples</a:t>
            </a:r>
            <a:r>
              <a:rPr sz="1997" spc="-120" dirty="0">
                <a:latin typeface="Verdana"/>
                <a:cs typeface="Verdana"/>
              </a:rPr>
              <a:t> </a:t>
            </a:r>
            <a:r>
              <a:rPr sz="1997" spc="30" dirty="0">
                <a:latin typeface="Verdana"/>
                <a:cs typeface="Verdana"/>
              </a:rPr>
              <a:t>en </a:t>
            </a:r>
            <a:r>
              <a:rPr sz="1997" spc="-7" dirty="0">
                <a:latin typeface="Verdana"/>
                <a:cs typeface="Verdana"/>
              </a:rPr>
              <a:t>nuestros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programas.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Podemos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ejecutar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57" dirty="0">
                <a:latin typeface="Verdana"/>
                <a:cs typeface="Verdana"/>
              </a:rPr>
              <a:t>un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53" dirty="0">
                <a:latin typeface="Verdana"/>
                <a:cs typeface="Verdana"/>
              </a:rPr>
              <a:t>código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condición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es </a:t>
            </a:r>
            <a:r>
              <a:rPr sz="1997" spc="-53" dirty="0">
                <a:latin typeface="Verdana"/>
                <a:cs typeface="Verdana"/>
              </a:rPr>
              <a:t>verdadera,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otro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bloque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si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83" dirty="0">
                <a:latin typeface="Verdana"/>
                <a:cs typeface="Verdana"/>
              </a:rPr>
              <a:t>falsa.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nos </a:t>
            </a:r>
            <a:r>
              <a:rPr sz="1997" dirty="0">
                <a:latin typeface="Verdana"/>
                <a:cs typeface="Verdana"/>
              </a:rPr>
              <a:t>brinda</a:t>
            </a:r>
            <a:r>
              <a:rPr sz="1997" spc="-14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gran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ﬂexibilidad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el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27" dirty="0">
                <a:latin typeface="Verdana"/>
                <a:cs typeface="Verdana"/>
              </a:rPr>
              <a:t>ﬂujo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del </a:t>
            </a:r>
            <a:r>
              <a:rPr sz="1997" spc="-7" dirty="0">
                <a:latin typeface="Verdana"/>
                <a:cs typeface="Verdana"/>
              </a:rPr>
              <a:t>programa.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739D8B-D607-E200-B530-84DD6CCBC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79D205B-29EE-69BF-5985-FAB558517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61399" y="911653"/>
            <a:ext cx="7001756" cy="415827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z="2630" spc="-110" dirty="0"/>
              <a:t>Condicionales</a:t>
            </a:r>
            <a:r>
              <a:rPr sz="2630" spc="-93" dirty="0"/>
              <a:t> </a:t>
            </a:r>
            <a:r>
              <a:rPr sz="2630" spc="-76" dirty="0"/>
              <a:t>Anidadas</a:t>
            </a:r>
            <a:endParaRPr sz="2630" dirty="0"/>
          </a:p>
        </p:txBody>
      </p:sp>
      <p:sp>
        <p:nvSpPr>
          <p:cNvPr id="3" name="object 3"/>
          <p:cNvSpPr txBox="1"/>
          <p:nvPr/>
        </p:nvSpPr>
        <p:spPr>
          <a:xfrm>
            <a:off x="5843009" y="911653"/>
            <a:ext cx="5533332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-17" dirty="0">
                <a:latin typeface="Verdana"/>
                <a:cs typeface="Verdana"/>
              </a:rPr>
              <a:t>Las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b="1" spc="-83" dirty="0">
                <a:latin typeface="Verdana"/>
                <a:cs typeface="Verdana"/>
              </a:rPr>
              <a:t>condicionales</a:t>
            </a:r>
            <a:r>
              <a:rPr sz="1997" b="1" spc="-110" dirty="0">
                <a:latin typeface="Verdana"/>
                <a:cs typeface="Verdana"/>
              </a:rPr>
              <a:t> </a:t>
            </a:r>
            <a:r>
              <a:rPr sz="1997" b="1" spc="-97" dirty="0">
                <a:latin typeface="Verdana"/>
                <a:cs typeface="Verdana"/>
              </a:rPr>
              <a:t>anidadas</a:t>
            </a:r>
            <a:r>
              <a:rPr sz="1997" b="1" spc="-13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nos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27" dirty="0">
                <a:latin typeface="Verdana"/>
                <a:cs typeface="Verdana"/>
              </a:rPr>
              <a:t>permiten </a:t>
            </a:r>
            <a:r>
              <a:rPr sz="1997" spc="-33" dirty="0">
                <a:latin typeface="Verdana"/>
                <a:cs typeface="Verdana"/>
              </a:rPr>
              <a:t>evaluar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múltiples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condiciones</a:t>
            </a:r>
            <a:r>
              <a:rPr sz="1997" spc="-2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2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forma </a:t>
            </a:r>
            <a:r>
              <a:rPr sz="1997" spc="-50" dirty="0">
                <a:latin typeface="Verdana"/>
                <a:cs typeface="Verdana"/>
              </a:rPr>
              <a:t>jerárquica.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útil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casos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los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que </a:t>
            </a:r>
            <a:r>
              <a:rPr sz="1997" dirty="0">
                <a:latin typeface="Verdana"/>
                <a:cs typeface="Verdana"/>
              </a:rPr>
              <a:t>necesitamos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complejas basadas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diferentes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20" dirty="0">
                <a:latin typeface="Verdana"/>
                <a:cs typeface="Verdana"/>
              </a:rPr>
              <a:t>situaciones.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claridad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17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fundamental.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589B649-638D-040E-5DC2-2EFE0DAB6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20E7EE1-1C2C-7EA7-918E-8A2217791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75065" y="865166"/>
            <a:ext cx="5479212" cy="1739734"/>
          </a:xfrm>
          <a:prstGeom prst="rect">
            <a:avLst/>
          </a:prstGeom>
        </p:spPr>
        <p:txBody>
          <a:bodyPr vert="horz" wrap="square" lIns="0" tIns="46509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66"/>
              </a:spcBef>
            </a:pPr>
            <a:r>
              <a:rPr sz="1997" spc="-7" dirty="0">
                <a:latin typeface="Verdana"/>
                <a:cs typeface="Verdana"/>
              </a:rPr>
              <a:t>Los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b="1" spc="-113" dirty="0">
                <a:latin typeface="Verdana"/>
                <a:cs typeface="Verdana"/>
              </a:rPr>
              <a:t>operadores</a:t>
            </a:r>
            <a:r>
              <a:rPr sz="1997" b="1" spc="-120" dirty="0">
                <a:latin typeface="Verdana"/>
                <a:cs typeface="Verdana"/>
              </a:rPr>
              <a:t> </a:t>
            </a:r>
            <a:r>
              <a:rPr sz="1997" b="1" spc="-97" dirty="0">
                <a:latin typeface="Verdana"/>
                <a:cs typeface="Verdana"/>
              </a:rPr>
              <a:t>lógicos</a:t>
            </a:r>
            <a:r>
              <a:rPr sz="1997" b="1" spc="-143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como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2064" i="1" spc="-70" dirty="0">
                <a:latin typeface="Verdana"/>
                <a:cs typeface="Verdana"/>
              </a:rPr>
              <a:t>and</a:t>
            </a:r>
            <a:r>
              <a:rPr sz="1997" spc="-70" dirty="0">
                <a:latin typeface="Verdana"/>
                <a:cs typeface="Verdana"/>
              </a:rPr>
              <a:t>,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2064" i="1" spc="-47" dirty="0">
                <a:latin typeface="Verdana"/>
                <a:cs typeface="Verdana"/>
              </a:rPr>
              <a:t>or</a:t>
            </a:r>
            <a:r>
              <a:rPr sz="2064" i="1" spc="-186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2064" i="1" spc="-17" dirty="0">
                <a:latin typeface="Verdana"/>
                <a:cs typeface="Verdana"/>
              </a:rPr>
              <a:t>not </a:t>
            </a:r>
            <a:r>
              <a:rPr sz="1997" dirty="0">
                <a:latin typeface="Verdana"/>
                <a:cs typeface="Verdana"/>
              </a:rPr>
              <a:t>nos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33" dirty="0">
                <a:latin typeface="Verdana"/>
                <a:cs typeface="Verdana"/>
              </a:rPr>
              <a:t>permiten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combinar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33" dirty="0">
                <a:latin typeface="Verdana"/>
                <a:cs typeface="Verdana"/>
              </a:rPr>
              <a:t>evaluar</a:t>
            </a:r>
            <a:r>
              <a:rPr sz="1997" spc="-16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múltiples </a:t>
            </a:r>
            <a:r>
              <a:rPr sz="1997" dirty="0">
                <a:latin typeface="Verdana"/>
                <a:cs typeface="Verdana"/>
              </a:rPr>
              <a:t>condiciones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manera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eﬁciente.</a:t>
            </a:r>
            <a:r>
              <a:rPr sz="1997" spc="-63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Estos operadores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son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esenciales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30" dirty="0">
                <a:latin typeface="Verdana"/>
                <a:cs typeface="Verdana"/>
              </a:rPr>
              <a:t>para</a:t>
            </a:r>
            <a:r>
              <a:rPr sz="1997" spc="-15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construir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compleja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110" dirty="0">
                <a:latin typeface="Verdana"/>
                <a:cs typeface="Verdana"/>
              </a:rPr>
              <a:t>y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tomar</a:t>
            </a:r>
            <a:r>
              <a:rPr sz="1997" spc="-6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decisiones</a:t>
            </a:r>
            <a:r>
              <a:rPr sz="1997" spc="-67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más precisas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nuestros</a:t>
            </a:r>
            <a:r>
              <a:rPr sz="1997" spc="-152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programas.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00221" y="865166"/>
            <a:ext cx="359685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cap="small" spc="-90" dirty="0"/>
              <a:t>o</a:t>
            </a:r>
            <a:r>
              <a:rPr spc="-90" dirty="0"/>
              <a:t>peradores</a:t>
            </a:r>
            <a:r>
              <a:rPr spc="-169" dirty="0"/>
              <a:t> </a:t>
            </a:r>
            <a:r>
              <a:rPr spc="-130" dirty="0"/>
              <a:t>Lógicos</a:t>
            </a: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7D540AF-360F-F370-3275-177D29EA8A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3004AA4-9721-1F14-A929-8AC0B49EF9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1358" y="1070626"/>
            <a:ext cx="7001756" cy="431215"/>
          </a:xfrm>
          <a:prstGeom prst="rect">
            <a:avLst/>
          </a:prstGeom>
        </p:spPr>
        <p:txBody>
          <a:bodyPr vert="horz" wrap="square" lIns="0" tIns="10993" rIns="0" bIns="0" rtlCol="0" anchor="ctr">
            <a:spAutoFit/>
          </a:bodyPr>
          <a:lstStyle/>
          <a:p>
            <a:pPr marL="8456">
              <a:lnSpc>
                <a:spcPct val="100000"/>
              </a:lnSpc>
              <a:spcBef>
                <a:spcPts val="87"/>
              </a:spcBef>
            </a:pPr>
            <a:r>
              <a:rPr spc="-123" dirty="0"/>
              <a:t>Ejemplos</a:t>
            </a:r>
            <a:r>
              <a:rPr spc="-140" dirty="0"/>
              <a:t> </a:t>
            </a:r>
            <a:r>
              <a:rPr spc="-107" dirty="0"/>
              <a:t>Prácticos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43006" y="689808"/>
            <a:ext cx="5559969" cy="2014177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spc="53" dirty="0">
                <a:latin typeface="Verdana"/>
                <a:cs typeface="Verdana"/>
              </a:rPr>
              <a:t>A</a:t>
            </a:r>
            <a:r>
              <a:rPr sz="1997" spc="-173" dirty="0">
                <a:latin typeface="Verdana"/>
                <a:cs typeface="Verdana"/>
              </a:rPr>
              <a:t> </a:t>
            </a:r>
            <a:r>
              <a:rPr sz="1997" spc="-67" dirty="0">
                <a:latin typeface="Verdana"/>
                <a:cs typeface="Verdana"/>
              </a:rPr>
              <a:t>través</a:t>
            </a:r>
            <a:r>
              <a:rPr sz="1997" spc="-173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69" dirty="0">
                <a:latin typeface="Verdana"/>
                <a:cs typeface="Verdana"/>
              </a:rPr>
              <a:t> </a:t>
            </a:r>
            <a:r>
              <a:rPr sz="1997" b="1" spc="-103" dirty="0">
                <a:latin typeface="Verdana"/>
                <a:cs typeface="Verdana"/>
              </a:rPr>
              <a:t>ejemplos</a:t>
            </a:r>
            <a:r>
              <a:rPr sz="1997" b="1" spc="-123" dirty="0">
                <a:latin typeface="Verdana"/>
                <a:cs typeface="Verdana"/>
              </a:rPr>
              <a:t> </a:t>
            </a:r>
            <a:r>
              <a:rPr sz="1997" b="1" spc="-43" dirty="0">
                <a:latin typeface="Verdana"/>
                <a:cs typeface="Verdana"/>
              </a:rPr>
              <a:t>prácticos</a:t>
            </a:r>
            <a:r>
              <a:rPr sz="1997" spc="-43" dirty="0">
                <a:latin typeface="Verdana"/>
                <a:cs typeface="Verdana"/>
              </a:rPr>
              <a:t>, </a:t>
            </a:r>
            <a:r>
              <a:rPr sz="1997" spc="-13" dirty="0">
                <a:latin typeface="Verdana"/>
                <a:cs typeface="Verdana"/>
              </a:rPr>
              <a:t>exploraremos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situaciones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reales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47" dirty="0">
                <a:latin typeface="Verdana"/>
                <a:cs typeface="Verdana"/>
              </a:rPr>
              <a:t>en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43" dirty="0">
                <a:latin typeface="Verdana"/>
                <a:cs typeface="Verdana"/>
              </a:rPr>
              <a:t>las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que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1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sentencia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2064" i="1" spc="-43" dirty="0">
                <a:latin typeface="Verdana"/>
                <a:cs typeface="Verdana"/>
              </a:rPr>
              <a:t>if</a:t>
            </a:r>
            <a:r>
              <a:rPr sz="2064" i="1" spc="-133" dirty="0">
                <a:latin typeface="Verdana"/>
                <a:cs typeface="Verdana"/>
              </a:rPr>
              <a:t> </a:t>
            </a:r>
            <a:r>
              <a:rPr sz="1997" spc="-40" dirty="0">
                <a:latin typeface="Verdana"/>
                <a:cs typeface="Verdana"/>
              </a:rPr>
              <a:t>es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fundamental.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Desde</a:t>
            </a:r>
            <a:r>
              <a:rPr sz="1997" spc="-110" dirty="0">
                <a:latin typeface="Verdana"/>
                <a:cs typeface="Verdana"/>
              </a:rPr>
              <a:t> </a:t>
            </a:r>
            <a:r>
              <a:rPr sz="1997" spc="-17" dirty="0">
                <a:latin typeface="Verdana"/>
                <a:cs typeface="Verdana"/>
              </a:rPr>
              <a:t>la </a:t>
            </a:r>
            <a:r>
              <a:rPr sz="1997" dirty="0">
                <a:latin typeface="Verdana"/>
                <a:cs typeface="Verdana"/>
              </a:rPr>
              <a:t>validación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datos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hasta</a:t>
            </a:r>
            <a:r>
              <a:rPr sz="1997" spc="-163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66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automatización </a:t>
            </a:r>
            <a:r>
              <a:rPr sz="1997" spc="60" dirty="0">
                <a:latin typeface="Verdana"/>
                <a:cs typeface="Verdana"/>
              </a:rPr>
              <a:t>de</a:t>
            </a:r>
            <a:r>
              <a:rPr sz="1997" spc="-143" dirty="0">
                <a:latin typeface="Verdana"/>
                <a:cs typeface="Verdana"/>
              </a:rPr>
              <a:t> </a:t>
            </a:r>
            <a:r>
              <a:rPr sz="1997" spc="-80" dirty="0">
                <a:latin typeface="Verdana"/>
                <a:cs typeface="Verdana"/>
              </a:rPr>
              <a:t>tareas,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7" dirty="0">
                <a:latin typeface="Verdana"/>
                <a:cs typeface="Verdana"/>
              </a:rPr>
              <a:t>veremos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70" dirty="0">
                <a:latin typeface="Verdana"/>
                <a:cs typeface="Verdana"/>
              </a:rPr>
              <a:t>cómo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-23" dirty="0">
                <a:latin typeface="Verdana"/>
                <a:cs typeface="Verdana"/>
              </a:rPr>
              <a:t>la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lógica</a:t>
            </a:r>
            <a:r>
              <a:rPr sz="1997" spc="-140" dirty="0">
                <a:latin typeface="Verdana"/>
                <a:cs typeface="Verdana"/>
              </a:rPr>
              <a:t> </a:t>
            </a:r>
            <a:r>
              <a:rPr sz="1997" spc="43" dirty="0">
                <a:latin typeface="Verdana"/>
                <a:cs typeface="Verdana"/>
              </a:rPr>
              <a:t>de </a:t>
            </a:r>
            <a:r>
              <a:rPr sz="1997" dirty="0">
                <a:latin typeface="Verdana"/>
                <a:cs typeface="Verdana"/>
              </a:rPr>
              <a:t>programación</a:t>
            </a:r>
            <a:r>
              <a:rPr sz="1997" spc="-40" dirty="0">
                <a:latin typeface="Verdana"/>
                <a:cs typeface="Verdana"/>
              </a:rPr>
              <a:t> </a:t>
            </a:r>
            <a:r>
              <a:rPr sz="1997" spc="60" dirty="0">
                <a:latin typeface="Verdana"/>
                <a:cs typeface="Verdana"/>
              </a:rPr>
              <a:t>puede</a:t>
            </a:r>
            <a:r>
              <a:rPr sz="1997" spc="-37" dirty="0">
                <a:latin typeface="Verdana"/>
                <a:cs typeface="Verdana"/>
              </a:rPr>
              <a:t> </a:t>
            </a:r>
            <a:r>
              <a:rPr sz="1997" dirty="0">
                <a:latin typeface="Verdana"/>
                <a:cs typeface="Verdana"/>
              </a:rPr>
              <a:t>optimizarse</a:t>
            </a:r>
            <a:r>
              <a:rPr sz="1997" spc="-37" dirty="0">
                <a:latin typeface="Verdana"/>
                <a:cs typeface="Verdana"/>
              </a:rPr>
              <a:t> </a:t>
            </a:r>
            <a:r>
              <a:rPr sz="1997" spc="37" dirty="0">
                <a:latin typeface="Verdana"/>
                <a:cs typeface="Verdana"/>
              </a:rPr>
              <a:t>con </a:t>
            </a:r>
            <a:r>
              <a:rPr sz="1997" spc="-7" dirty="0">
                <a:latin typeface="Verdana"/>
                <a:cs typeface="Verdana"/>
              </a:rPr>
              <a:t>Python.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198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5114FCC-6A47-DA5B-DC74-D4CCA3A6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809"/>
            <a:ext cx="10451203" cy="594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935551B-9E4A-3BDF-EF7C-E90446E91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481</TotalTime>
  <Words>491</Words>
  <Application>Microsoft Office PowerPoint</Application>
  <PresentationFormat>Panorámica</PresentationFormat>
  <Paragraphs>33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Verdana</vt:lpstr>
      <vt:lpstr>Tema de Office</vt:lpstr>
      <vt:lpstr>1_Tema de Office</vt:lpstr>
      <vt:lpstr>Programación Web</vt:lpstr>
      <vt:lpstr>Objetivo</vt:lpstr>
      <vt:lpstr>Agenda</vt:lpstr>
      <vt:lpstr>En esta presentación exploraremos cómo optimizar la lógica de programación utilizando la sentencia if en Python.</vt:lpstr>
      <vt:lpstr>¿Qué es la Sentencia If?</vt:lpstr>
      <vt:lpstr>Condicionales Simples</vt:lpstr>
      <vt:lpstr>Condicionales Anidadas</vt:lpstr>
      <vt:lpstr>operadores Lógicos</vt:lpstr>
      <vt:lpstr>Ejemplos Prácticos</vt:lpstr>
      <vt:lpstr>Mejores Prácticas</vt:lpstr>
      <vt:lpstr>Consideraciones Finales</vt:lpstr>
      <vt:lpstr>Errores Comunes</vt:lpstr>
      <vt:lpstr>Conclusión</vt:lpstr>
      <vt:lpstr>Tarea: Implementación de bifurcaciones empleando Python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79</cp:revision>
  <dcterms:created xsi:type="dcterms:W3CDTF">2022-01-24T21:35:40Z</dcterms:created>
  <dcterms:modified xsi:type="dcterms:W3CDTF">2024-09-01T22:07:35Z</dcterms:modified>
</cp:coreProperties>
</file>