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media/image5.jpg" ContentType="image/jpg"/>
  <Override PartName="/ppt/media/image6.jpg" ContentType="image/jpg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media/image11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1"/>
    <p:sldMasterId id="2147483698" r:id="rId2"/>
    <p:sldMasterId id="2147483704" r:id="rId3"/>
  </p:sldMasterIdLst>
  <p:notesMasterIdLst>
    <p:notesMasterId r:id="rId15"/>
  </p:notesMasterIdLst>
  <p:handoutMasterIdLst>
    <p:handoutMasterId r:id="rId16"/>
  </p:handoutMasterIdLst>
  <p:sldIdLst>
    <p:sldId id="256" r:id="rId4"/>
    <p:sldId id="269" r:id="rId5"/>
    <p:sldId id="274" r:id="rId6"/>
    <p:sldId id="257" r:id="rId7"/>
    <p:sldId id="258" r:id="rId8"/>
    <p:sldId id="259" r:id="rId9"/>
    <p:sldId id="260" r:id="rId10"/>
    <p:sldId id="262" r:id="rId11"/>
    <p:sldId id="263" r:id="rId12"/>
    <p:sldId id="267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1" autoAdjust="0"/>
    <p:restoredTop sz="94740"/>
  </p:normalViewPr>
  <p:slideViewPr>
    <p:cSldViewPr snapToGrid="0" snapToObjects="1">
      <p:cViewPr varScale="1">
        <p:scale>
          <a:sx n="82" d="100"/>
          <a:sy n="82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4E2EFF-4920-4B45-8A49-F3E4C2F7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B25D7E-5D9E-4324-973B-F37E026A6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D7FF-DDC7-474C-8526-899954A31AD1}" type="datetimeFigureOut">
              <a:rPr lang="es-EC" smtClean="0"/>
              <a:t>2/9/2024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1F024-B4D1-4D02-9D60-BC00CD1570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626AA-BF38-4F1F-9164-6E9E13F3C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D488-B844-44E3-AFA6-D489E552E6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074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6080D-5226-48DF-A08B-67FADEB85FAB}" type="datetimeFigureOut">
              <a:rPr lang="es-419" smtClean="0"/>
              <a:t>2/9/2024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F2DE7-78F3-4718-A9E8-76CD87A3A15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61123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2/9/2024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8678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2/9/2024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4549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2/9/2024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42481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43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12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6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420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3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215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47171" y="1052444"/>
            <a:ext cx="5254151" cy="50420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2184" y="542264"/>
            <a:ext cx="5362026" cy="420115"/>
          </a:xfrm>
        </p:spPr>
        <p:txBody>
          <a:bodyPr lIns="0" tIns="0" rIns="0" bIns="0"/>
          <a:lstStyle>
            <a:lvl1pPr>
              <a:defRPr sz="273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3173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2184" y="542264"/>
            <a:ext cx="5362026" cy="420115"/>
          </a:xfrm>
        </p:spPr>
        <p:txBody>
          <a:bodyPr lIns="0" tIns="0" rIns="0" bIns="0"/>
          <a:lstStyle>
            <a:lvl1pPr>
              <a:defRPr sz="273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79494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426" y="3104537"/>
            <a:ext cx="10616178" cy="298716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2184" y="542264"/>
            <a:ext cx="5362026" cy="420115"/>
          </a:xfrm>
        </p:spPr>
        <p:txBody>
          <a:bodyPr lIns="0" tIns="0" rIns="0" bIns="0"/>
          <a:lstStyle>
            <a:lvl1pPr>
              <a:defRPr sz="273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92323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773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2/9/2024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93044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6140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539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6081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5284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2/9/2024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8239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2/9/2024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2684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2/9/2024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6442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2/9/2024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9635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2/9/2024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8816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2/9/2024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0902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2/9/2024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0839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2/9/2024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0763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7" r:id="rId13"/>
    <p:sldLayoutId id="2147483650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2184" y="542264"/>
            <a:ext cx="5362026" cy="6309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238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04404">
        <a:defRPr>
          <a:latin typeface="+mn-lt"/>
          <a:ea typeface="+mn-ea"/>
          <a:cs typeface="+mn-cs"/>
        </a:defRPr>
      </a:lvl2pPr>
      <a:lvl3pPr marL="608808">
        <a:defRPr>
          <a:latin typeface="+mn-lt"/>
          <a:ea typeface="+mn-ea"/>
          <a:cs typeface="+mn-cs"/>
        </a:defRPr>
      </a:lvl3pPr>
      <a:lvl4pPr marL="913211">
        <a:defRPr>
          <a:latin typeface="+mn-lt"/>
          <a:ea typeface="+mn-ea"/>
          <a:cs typeface="+mn-cs"/>
        </a:defRPr>
      </a:lvl4pPr>
      <a:lvl5pPr marL="1217615">
        <a:defRPr>
          <a:latin typeface="+mn-lt"/>
          <a:ea typeface="+mn-ea"/>
          <a:cs typeface="+mn-cs"/>
        </a:defRPr>
      </a:lvl5pPr>
      <a:lvl6pPr marL="1522019">
        <a:defRPr>
          <a:latin typeface="+mn-lt"/>
          <a:ea typeface="+mn-ea"/>
          <a:cs typeface="+mn-cs"/>
        </a:defRPr>
      </a:lvl6pPr>
      <a:lvl7pPr marL="1826423">
        <a:defRPr>
          <a:latin typeface="+mn-lt"/>
          <a:ea typeface="+mn-ea"/>
          <a:cs typeface="+mn-cs"/>
        </a:defRPr>
      </a:lvl7pPr>
      <a:lvl8pPr marL="2130826">
        <a:defRPr>
          <a:latin typeface="+mn-lt"/>
          <a:ea typeface="+mn-ea"/>
          <a:cs typeface="+mn-cs"/>
        </a:defRPr>
      </a:lvl8pPr>
      <a:lvl9pPr marL="243523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04404">
        <a:defRPr>
          <a:latin typeface="+mn-lt"/>
          <a:ea typeface="+mn-ea"/>
          <a:cs typeface="+mn-cs"/>
        </a:defRPr>
      </a:lvl2pPr>
      <a:lvl3pPr marL="608808">
        <a:defRPr>
          <a:latin typeface="+mn-lt"/>
          <a:ea typeface="+mn-ea"/>
          <a:cs typeface="+mn-cs"/>
        </a:defRPr>
      </a:lvl3pPr>
      <a:lvl4pPr marL="913211">
        <a:defRPr>
          <a:latin typeface="+mn-lt"/>
          <a:ea typeface="+mn-ea"/>
          <a:cs typeface="+mn-cs"/>
        </a:defRPr>
      </a:lvl4pPr>
      <a:lvl5pPr marL="1217615">
        <a:defRPr>
          <a:latin typeface="+mn-lt"/>
          <a:ea typeface="+mn-ea"/>
          <a:cs typeface="+mn-cs"/>
        </a:defRPr>
      </a:lvl5pPr>
      <a:lvl6pPr marL="1522019">
        <a:defRPr>
          <a:latin typeface="+mn-lt"/>
          <a:ea typeface="+mn-ea"/>
          <a:cs typeface="+mn-cs"/>
        </a:defRPr>
      </a:lvl6pPr>
      <a:lvl7pPr marL="1826423">
        <a:defRPr>
          <a:latin typeface="+mn-lt"/>
          <a:ea typeface="+mn-ea"/>
          <a:cs typeface="+mn-cs"/>
        </a:defRPr>
      </a:lvl7pPr>
      <a:lvl8pPr marL="2130826">
        <a:defRPr>
          <a:latin typeface="+mn-lt"/>
          <a:ea typeface="+mn-ea"/>
          <a:cs typeface="+mn-cs"/>
        </a:defRPr>
      </a:lvl8pPr>
      <a:lvl9pPr marL="243523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35B0E-40F3-FE48-85C8-7BAD903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252DF-D040-3140-AE95-17871B8C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A9B13-6189-2D41-991A-58E300C5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2/9/2024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491B9-92E6-0B4C-8EE2-6EEF6AD0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FC90-A7E4-7B43-913E-1B358C95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4447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CDA4AB4-C823-4BF9-A30D-E6D3030876D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410677" y="3049685"/>
            <a:ext cx="4389437" cy="1419225"/>
          </a:xfrm>
        </p:spPr>
        <p:txBody>
          <a:bodyPr>
            <a:normAutofit/>
          </a:bodyPr>
          <a:lstStyle/>
          <a:p>
            <a:r>
              <a:rPr lang="es-EC" b="1" dirty="0"/>
              <a:t>Programación Web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9AA29B-4D18-2552-A7EB-B3BE8B34A1DE}"/>
              </a:ext>
            </a:extLst>
          </p:cNvPr>
          <p:cNvSpPr txBox="1"/>
          <p:nvPr/>
        </p:nvSpPr>
        <p:spPr>
          <a:xfrm>
            <a:off x="7818167" y="5134180"/>
            <a:ext cx="341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Sesión 30: Introducción a </a:t>
            </a:r>
            <a:r>
              <a:rPr lang="es-419" dirty="0" err="1"/>
              <a:t>PyScript</a:t>
            </a:r>
            <a:r>
              <a:rPr lang="es-419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312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4D4C1-C8CF-D8DA-4037-7B3E8CA56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F9073-34BB-C42E-1983-2746FE25427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Última Tarea: Ensayo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FFA34E-F3BA-390E-368D-4894037A3CB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pPr algn="just"/>
            <a:endParaRPr lang="es-EC" sz="1400" dirty="0"/>
          </a:p>
          <a:p>
            <a:pPr algn="just"/>
            <a:r>
              <a:rPr lang="es-EC" sz="1600" dirty="0"/>
              <a:t>Escribir un ensayo de una página y máximo tres en el que empleando sus propias palabras describa la </a:t>
            </a:r>
            <a:r>
              <a:rPr lang="es-EC" sz="1600" b="1" dirty="0"/>
              <a:t>importancia de la Programación Web en el mundo del Marketing Digital </a:t>
            </a:r>
            <a:r>
              <a:rPr lang="es-EC" sz="1600" dirty="0"/>
              <a:t>y cómo podría </a:t>
            </a:r>
            <a:r>
              <a:rPr lang="es-EC" sz="1600" b="1" dirty="0"/>
              <a:t>aplicar lo aprendido en el módulo en su ejercicio profesional diario. </a:t>
            </a:r>
            <a:endParaRPr lang="es-EC" sz="1400" b="1" dirty="0"/>
          </a:p>
          <a:p>
            <a:endParaRPr lang="es-EC" sz="2000" dirty="0"/>
          </a:p>
        </p:txBody>
      </p:sp>
      <p:pic>
        <p:nvPicPr>
          <p:cNvPr id="4" name="Picture 2" descr="Lenguajes de programación más usados para desarrollar una web">
            <a:extLst>
              <a:ext uri="{FF2B5EF4-FFF2-40B4-BE49-F238E27FC236}">
                <a16:creationId xmlns:a16="http://schemas.microsoft.com/office/drawing/2014/main" id="{7288E69B-A00E-5511-BDC8-3E23D67A1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179" y="3096276"/>
            <a:ext cx="4601984" cy="280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35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91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167780"/>
            <a:ext cx="11218985" cy="6843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C" sz="2000" dirty="0"/>
              <a:t>Entender qué es </a:t>
            </a:r>
            <a:r>
              <a:rPr lang="es-EC" sz="2000" dirty="0" err="1"/>
              <a:t>PyScript</a:t>
            </a:r>
            <a:r>
              <a:rPr lang="es-EC" sz="2000" dirty="0"/>
              <a:t> y su importancia actual en el desarrollo de sitios web.</a:t>
            </a:r>
          </a:p>
        </p:txBody>
      </p:sp>
      <p:pic>
        <p:nvPicPr>
          <p:cNvPr id="2050" name="Picture 2" descr="PyScript — unleash the power of Python in your browser | by Eryk Lewinson |  Towards Data Science">
            <a:extLst>
              <a:ext uri="{FF2B5EF4-FFF2-40B4-BE49-F238E27FC236}">
                <a16:creationId xmlns:a16="http://schemas.microsoft.com/office/drawing/2014/main" id="{0A1EE668-CA31-453E-077B-DD2F28DA0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591" y="2935635"/>
            <a:ext cx="3810389" cy="284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65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012615"/>
            <a:ext cx="11218985" cy="1171984"/>
          </a:xfrm>
        </p:spPr>
        <p:txBody>
          <a:bodyPr>
            <a:normAutofit/>
          </a:bodyPr>
          <a:lstStyle/>
          <a:p>
            <a:pPr marL="457200" indent="-457200" algn="ctr">
              <a:buAutoNum type="arabicPeriod"/>
            </a:pPr>
            <a:r>
              <a:rPr lang="es-EC" sz="2000" dirty="0"/>
              <a:t>¿Qué es </a:t>
            </a:r>
            <a:r>
              <a:rPr lang="es-EC" sz="2000" dirty="0" err="1"/>
              <a:t>PyScript</a:t>
            </a:r>
            <a:r>
              <a:rPr lang="es-EC" sz="2000" dirty="0"/>
              <a:t>?</a:t>
            </a:r>
          </a:p>
          <a:p>
            <a:pPr marL="457200" indent="-457200" algn="ctr">
              <a:buAutoNum type="arabicPeriod"/>
            </a:pPr>
            <a:r>
              <a:rPr lang="es-EC" sz="2000" dirty="0"/>
              <a:t> Estructura de Proyectos</a:t>
            </a:r>
          </a:p>
          <a:p>
            <a:pPr marL="457200" indent="-457200" algn="ctr">
              <a:buAutoNum type="arabicPeriod"/>
            </a:pPr>
            <a:r>
              <a:rPr lang="es-EC" sz="2000" dirty="0"/>
              <a:t>Consideraciones de seguridad</a:t>
            </a:r>
          </a:p>
        </p:txBody>
      </p:sp>
      <p:pic>
        <p:nvPicPr>
          <p:cNvPr id="2050" name="Picture 2" descr="870.700+ Agenda Fotografías de stock, fotos e imágenes libres de derechos -  iStock | Calendario, Indice, Reloj">
            <a:extLst>
              <a:ext uri="{FF2B5EF4-FFF2-40B4-BE49-F238E27FC236}">
                <a16:creationId xmlns:a16="http://schemas.microsoft.com/office/drawing/2014/main" id="{62461B0E-7D99-532C-B023-030084F16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289" y="3429000"/>
            <a:ext cx="2555421" cy="255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227" y="867541"/>
            <a:ext cx="2330113" cy="431215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 defTabSz="608808">
              <a:spcBef>
                <a:spcPts val="87"/>
              </a:spcBef>
            </a:pPr>
            <a:r>
              <a:rPr sz="2730" b="1" kern="0" spc="30" dirty="0">
                <a:solidFill>
                  <a:sysClr val="windowText" lastClr="000000"/>
                </a:solidFill>
                <a:latin typeface="Tahoma"/>
                <a:cs typeface="Tahoma"/>
              </a:rPr>
              <a:t>Introducción</a:t>
            </a:r>
            <a:endParaRPr sz="2730" kern="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43010" y="828802"/>
            <a:ext cx="4809901" cy="315867"/>
          </a:xfrm>
          <a:prstGeom prst="rect">
            <a:avLst/>
          </a:prstGeom>
        </p:spPr>
        <p:txBody>
          <a:bodyPr vert="horz" wrap="square" lIns="0" tIns="8456" rIns="0" bIns="0" rtlCol="0">
            <a:spAutoFit/>
          </a:bodyPr>
          <a:lstStyle/>
          <a:p>
            <a:pPr marL="8456" defTabSz="608808">
              <a:spcBef>
                <a:spcPts val="67"/>
              </a:spcBef>
            </a:pP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Bienvenidos</a:t>
            </a:r>
            <a:r>
              <a:rPr sz="1997" kern="0" spc="-10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30" dirty="0">
                <a:solidFill>
                  <a:sysClr val="windowText" lastClr="000000"/>
                </a:solidFill>
                <a:latin typeface="Verdana"/>
                <a:cs typeface="Verdana"/>
              </a:rPr>
              <a:t>a</a:t>
            </a:r>
            <a:r>
              <a:rPr sz="1997" kern="0" spc="-10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23" dirty="0">
                <a:solidFill>
                  <a:sysClr val="windowText" lastClr="000000"/>
                </a:solidFill>
                <a:latin typeface="Verdana"/>
                <a:cs typeface="Verdana"/>
              </a:rPr>
              <a:t>la</a:t>
            </a:r>
            <a:r>
              <a:rPr sz="1997" kern="0" spc="-97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guía</a:t>
            </a:r>
            <a:r>
              <a:rPr sz="1997" kern="0" spc="-10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profesional</a:t>
            </a:r>
            <a:r>
              <a:rPr sz="1997" kern="0" spc="-97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13" dirty="0">
                <a:solidFill>
                  <a:sysClr val="windowText" lastClr="000000"/>
                </a:solidFill>
                <a:latin typeface="Verdana"/>
                <a:cs typeface="Verdana"/>
              </a:rPr>
              <a:t>para</a:t>
            </a:r>
            <a:endParaRPr sz="1997" kern="0" dirty="0">
              <a:solidFill>
                <a:sysClr val="windowText" lastClr="000000"/>
              </a:solidFill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843010" y="1144669"/>
            <a:ext cx="4837807" cy="1175477"/>
          </a:xfrm>
          <a:prstGeom prst="rect">
            <a:avLst/>
          </a:prstGeom>
        </p:spPr>
        <p:txBody>
          <a:bodyPr vert="horz" wrap="square" lIns="0" tIns="46509" rIns="0" bIns="0" rtlCol="0">
            <a:spAutoFit/>
          </a:bodyPr>
          <a:lstStyle/>
          <a:p>
            <a:pPr marL="8456" marR="3382" indent="-423">
              <a:lnSpc>
                <a:spcPts val="2197"/>
              </a:lnSpc>
              <a:spcBef>
                <a:spcPts val="366"/>
              </a:spcBef>
            </a:pPr>
            <a:r>
              <a:rPr sz="1997" dirty="0"/>
              <a:t>desarrollar</a:t>
            </a:r>
            <a:r>
              <a:rPr sz="1997" spc="-33" dirty="0"/>
              <a:t> </a:t>
            </a:r>
            <a:r>
              <a:rPr sz="1997" dirty="0"/>
              <a:t>sitios</a:t>
            </a:r>
            <a:r>
              <a:rPr sz="1997" spc="-23" dirty="0"/>
              <a:t> </a:t>
            </a:r>
            <a:r>
              <a:rPr sz="1997" spc="57" dirty="0"/>
              <a:t>web</a:t>
            </a:r>
            <a:r>
              <a:rPr sz="1997" spc="-50" dirty="0"/>
              <a:t> </a:t>
            </a:r>
            <a:r>
              <a:rPr sz="1997" b="0" spc="53" dirty="0">
                <a:latin typeface="Verdana"/>
                <a:cs typeface="Verdana"/>
              </a:rPr>
              <a:t>con</a:t>
            </a:r>
            <a:r>
              <a:rPr sz="1997" b="0" spc="-166" dirty="0">
                <a:latin typeface="Verdana"/>
                <a:cs typeface="Verdana"/>
              </a:rPr>
              <a:t> </a:t>
            </a:r>
            <a:r>
              <a:rPr sz="2064" b="0" i="1" spc="-7" dirty="0">
                <a:latin typeface="Verdana"/>
                <a:cs typeface="Verdana"/>
              </a:rPr>
              <a:t>PyScript</a:t>
            </a:r>
            <a:r>
              <a:rPr sz="1997" b="0" spc="-7" dirty="0">
                <a:latin typeface="Verdana"/>
                <a:cs typeface="Verdana"/>
              </a:rPr>
              <a:t>. </a:t>
            </a:r>
            <a:r>
              <a:rPr sz="1997" b="0" dirty="0">
                <a:latin typeface="Verdana"/>
                <a:cs typeface="Verdana"/>
              </a:rPr>
              <a:t>Aprenderemos</a:t>
            </a:r>
            <a:r>
              <a:rPr sz="1997" b="0" spc="-67" dirty="0">
                <a:latin typeface="Verdana"/>
                <a:cs typeface="Verdana"/>
              </a:rPr>
              <a:t> </a:t>
            </a:r>
            <a:r>
              <a:rPr sz="1997" b="0" spc="-43" dirty="0">
                <a:latin typeface="Verdana"/>
                <a:cs typeface="Verdana"/>
              </a:rPr>
              <a:t>las</a:t>
            </a:r>
            <a:r>
              <a:rPr sz="1997" b="0" spc="-67" dirty="0">
                <a:latin typeface="Verdana"/>
                <a:cs typeface="Verdana"/>
              </a:rPr>
              <a:t> </a:t>
            </a:r>
            <a:r>
              <a:rPr sz="1997" b="0" spc="-20" dirty="0">
                <a:latin typeface="Verdana"/>
                <a:cs typeface="Verdana"/>
              </a:rPr>
              <a:t>mejores</a:t>
            </a:r>
            <a:r>
              <a:rPr sz="1997" b="0" spc="-67" dirty="0">
                <a:latin typeface="Verdana"/>
                <a:cs typeface="Verdana"/>
              </a:rPr>
              <a:t> </a:t>
            </a:r>
            <a:r>
              <a:rPr sz="1997" b="0" dirty="0">
                <a:latin typeface="Verdana"/>
                <a:cs typeface="Verdana"/>
              </a:rPr>
              <a:t>prácticas</a:t>
            </a:r>
            <a:r>
              <a:rPr sz="1997" b="0" spc="-63" dirty="0">
                <a:latin typeface="Verdana"/>
                <a:cs typeface="Verdana"/>
              </a:rPr>
              <a:t> </a:t>
            </a:r>
            <a:r>
              <a:rPr sz="1997" b="0" spc="-33" dirty="0">
                <a:latin typeface="Verdana"/>
                <a:cs typeface="Verdana"/>
              </a:rPr>
              <a:t>y </a:t>
            </a:r>
            <a:r>
              <a:rPr sz="1997" b="0" dirty="0">
                <a:latin typeface="Verdana"/>
                <a:cs typeface="Verdana"/>
              </a:rPr>
              <a:t>técnicas</a:t>
            </a:r>
            <a:r>
              <a:rPr sz="1997" b="0" spc="-146" dirty="0">
                <a:latin typeface="Verdana"/>
                <a:cs typeface="Verdana"/>
              </a:rPr>
              <a:t> </a:t>
            </a:r>
            <a:r>
              <a:rPr sz="1997" b="0" spc="-30" dirty="0">
                <a:latin typeface="Verdana"/>
                <a:cs typeface="Verdana"/>
              </a:rPr>
              <a:t>para</a:t>
            </a:r>
            <a:r>
              <a:rPr sz="1997" b="0" spc="-143" dirty="0">
                <a:latin typeface="Verdana"/>
                <a:cs typeface="Verdana"/>
              </a:rPr>
              <a:t> </a:t>
            </a:r>
            <a:r>
              <a:rPr sz="1997" b="0" spc="-27" dirty="0">
                <a:latin typeface="Verdana"/>
                <a:cs typeface="Verdana"/>
              </a:rPr>
              <a:t>crear</a:t>
            </a:r>
            <a:r>
              <a:rPr sz="1997" b="0" spc="-146" dirty="0">
                <a:latin typeface="Verdana"/>
                <a:cs typeface="Verdana"/>
              </a:rPr>
              <a:t> </a:t>
            </a:r>
            <a:r>
              <a:rPr sz="1997" b="0" spc="-23" dirty="0">
                <a:latin typeface="Verdana"/>
                <a:cs typeface="Verdana"/>
              </a:rPr>
              <a:t>sitios</a:t>
            </a:r>
            <a:r>
              <a:rPr sz="1997" b="0" spc="-143" dirty="0">
                <a:latin typeface="Verdana"/>
                <a:cs typeface="Verdana"/>
              </a:rPr>
              <a:t> </a:t>
            </a:r>
            <a:r>
              <a:rPr sz="1997" b="0" spc="67" dirty="0">
                <a:latin typeface="Verdana"/>
                <a:cs typeface="Verdana"/>
              </a:rPr>
              <a:t>web</a:t>
            </a:r>
            <a:r>
              <a:rPr sz="1997" b="0" spc="-146" dirty="0">
                <a:latin typeface="Verdana"/>
                <a:cs typeface="Verdana"/>
              </a:rPr>
              <a:t> </a:t>
            </a:r>
            <a:r>
              <a:rPr sz="1997" b="0" spc="60" dirty="0">
                <a:latin typeface="Verdana"/>
                <a:cs typeface="Verdana"/>
              </a:rPr>
              <a:t>de</a:t>
            </a:r>
            <a:r>
              <a:rPr sz="1997" b="0" spc="-143" dirty="0">
                <a:latin typeface="Verdana"/>
                <a:cs typeface="Verdana"/>
              </a:rPr>
              <a:t> </a:t>
            </a:r>
            <a:r>
              <a:rPr sz="1997" b="0" spc="-13" dirty="0">
                <a:latin typeface="Verdana"/>
                <a:cs typeface="Verdana"/>
              </a:rPr>
              <a:t>alto </a:t>
            </a:r>
            <a:r>
              <a:rPr sz="1997" b="0" dirty="0">
                <a:latin typeface="Verdana"/>
                <a:cs typeface="Verdana"/>
              </a:rPr>
              <a:t>rendimiento</a:t>
            </a:r>
            <a:r>
              <a:rPr sz="1997" b="0" spc="-20" dirty="0">
                <a:latin typeface="Verdana"/>
                <a:cs typeface="Verdana"/>
              </a:rPr>
              <a:t> </a:t>
            </a:r>
            <a:r>
              <a:rPr sz="1997" b="0" spc="-110" dirty="0">
                <a:latin typeface="Verdana"/>
                <a:cs typeface="Verdana"/>
              </a:rPr>
              <a:t>y</a:t>
            </a:r>
            <a:r>
              <a:rPr sz="1997" b="0" spc="-20" dirty="0">
                <a:latin typeface="Verdana"/>
                <a:cs typeface="Verdana"/>
              </a:rPr>
              <a:t> </a:t>
            </a:r>
            <a:r>
              <a:rPr sz="1997" b="0" spc="-7" dirty="0">
                <a:latin typeface="Verdana"/>
                <a:cs typeface="Verdana"/>
              </a:rPr>
              <a:t>seguridad.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89" y="651755"/>
            <a:ext cx="5172674" cy="76106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0"/>
                </a:moveTo>
                <a:lnTo>
                  <a:pt x="0" y="114299"/>
                </a:lnTo>
                <a:lnTo>
                  <a:pt x="7768589" y="114299"/>
                </a:lnTo>
                <a:lnTo>
                  <a:pt x="776858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 kern="0">
              <a:solidFill>
                <a:sysClr val="windowText" lastClr="000000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38673CF-D116-BA05-99D5-2D7470BC2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0B99923-9457-E1DB-2124-3AB8FF304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" y="-7809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88" y="1437"/>
            <a:ext cx="12172739" cy="6848275"/>
            <a:chOff x="0" y="2157"/>
            <a:chExt cx="18281650" cy="102850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7440" y="2157"/>
              <a:ext cx="9953625" cy="1028484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7360"/>
              <a:ext cx="8424545" cy="10280015"/>
            </a:xfrm>
            <a:custGeom>
              <a:avLst/>
              <a:gdLst/>
              <a:ahLst/>
              <a:cxnLst/>
              <a:rect l="l" t="t" r="r" b="b"/>
              <a:pathLst>
                <a:path w="8424545" h="10280015">
                  <a:moveTo>
                    <a:pt x="8424455" y="10279637"/>
                  </a:moveTo>
                  <a:lnTo>
                    <a:pt x="8424455" y="0"/>
                  </a:lnTo>
                  <a:lnTo>
                    <a:pt x="0" y="0"/>
                  </a:lnTo>
                  <a:lnTo>
                    <a:pt x="0" y="10279637"/>
                  </a:lnTo>
                  <a:lnTo>
                    <a:pt x="8424455" y="102796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608808"/>
              <a:endParaRPr sz="1198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39322" y="2465328"/>
            <a:ext cx="4253059" cy="1532658"/>
          </a:xfrm>
          <a:prstGeom prst="rect">
            <a:avLst/>
          </a:prstGeom>
        </p:spPr>
        <p:txBody>
          <a:bodyPr vert="horz" wrap="square" lIns="0" tIns="5074" rIns="0" bIns="0" rtlCol="0">
            <a:spAutoFit/>
          </a:bodyPr>
          <a:lstStyle/>
          <a:p>
            <a:pPr marL="8456" marR="3382" defTabSz="608808">
              <a:lnSpc>
                <a:spcPct val="101000"/>
              </a:lnSpc>
              <a:spcBef>
                <a:spcPts val="40"/>
              </a:spcBef>
            </a:pPr>
            <a:r>
              <a:rPr sz="1997" kern="0" dirty="0">
                <a:solidFill>
                  <a:srgbClr val="FFFFFF"/>
                </a:solidFill>
                <a:latin typeface="Verdana"/>
                <a:cs typeface="Verdana"/>
              </a:rPr>
              <a:t>Conozcamos</a:t>
            </a:r>
            <a:r>
              <a:rPr sz="1997" kern="0" spc="2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-23" dirty="0">
                <a:solidFill>
                  <a:srgbClr val="FFFFFF"/>
                </a:solidFill>
                <a:latin typeface="Verdana"/>
                <a:cs typeface="Verdana"/>
              </a:rPr>
              <a:t>los</a:t>
            </a:r>
            <a:r>
              <a:rPr sz="1997" kern="0" spc="2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rgbClr val="FFFFFF"/>
                </a:solidFill>
                <a:latin typeface="Verdana"/>
                <a:cs typeface="Verdana"/>
              </a:rPr>
              <a:t>fundamentos</a:t>
            </a:r>
            <a:r>
              <a:rPr sz="1997" kern="0" spc="2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43" dirty="0">
                <a:solidFill>
                  <a:srgbClr val="FFFFFF"/>
                </a:solidFill>
                <a:latin typeface="Verdana"/>
                <a:cs typeface="Verdana"/>
              </a:rPr>
              <a:t>de </a:t>
            </a:r>
            <a:r>
              <a:rPr sz="1997" b="1" kern="0" dirty="0">
                <a:solidFill>
                  <a:srgbClr val="FFFFFF"/>
                </a:solidFill>
                <a:latin typeface="Tahoma"/>
                <a:cs typeface="Tahoma"/>
              </a:rPr>
              <a:t>PyScript</a:t>
            </a:r>
            <a:r>
              <a:rPr sz="1997" b="1" kern="0" spc="37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97" kern="0" spc="-11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997" kern="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rgbClr val="FFFFFF"/>
                </a:solidFill>
                <a:latin typeface="Verdana"/>
                <a:cs typeface="Verdana"/>
              </a:rPr>
              <a:t>su</a:t>
            </a:r>
            <a:r>
              <a:rPr sz="1997" kern="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rgbClr val="FFFFFF"/>
                </a:solidFill>
                <a:latin typeface="Verdana"/>
                <a:cs typeface="Verdana"/>
              </a:rPr>
              <a:t>potencial</a:t>
            </a:r>
            <a:r>
              <a:rPr sz="1997" kern="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-30" dirty="0">
                <a:solidFill>
                  <a:srgbClr val="FFFFFF"/>
                </a:solidFill>
                <a:latin typeface="Verdana"/>
                <a:cs typeface="Verdana"/>
              </a:rPr>
              <a:t>para</a:t>
            </a:r>
            <a:r>
              <a:rPr sz="1997" kern="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-17" dirty="0">
                <a:solidFill>
                  <a:srgbClr val="FFFFFF"/>
                </a:solidFill>
                <a:latin typeface="Verdana"/>
                <a:cs typeface="Verdana"/>
              </a:rPr>
              <a:t>el desarrollo</a:t>
            </a:r>
            <a:r>
              <a:rPr sz="1997" kern="0" spc="-15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-37" dirty="0">
                <a:solidFill>
                  <a:srgbClr val="FFFFFF"/>
                </a:solidFill>
                <a:latin typeface="Verdana"/>
                <a:cs typeface="Verdana"/>
              </a:rPr>
              <a:t>web.</a:t>
            </a:r>
            <a:r>
              <a:rPr sz="1997" kern="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rgbClr val="FFFFFF"/>
                </a:solidFill>
                <a:latin typeface="Verdana"/>
                <a:cs typeface="Verdana"/>
              </a:rPr>
              <a:t>Exploraremos</a:t>
            </a:r>
            <a:r>
              <a:rPr sz="1997" kern="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-17" dirty="0">
                <a:solidFill>
                  <a:srgbClr val="FFFFFF"/>
                </a:solidFill>
                <a:latin typeface="Verdana"/>
                <a:cs typeface="Verdana"/>
              </a:rPr>
              <a:t>su </a:t>
            </a:r>
            <a:r>
              <a:rPr sz="1997" kern="0" spc="-33" dirty="0">
                <a:solidFill>
                  <a:srgbClr val="FFFFFF"/>
                </a:solidFill>
                <a:latin typeface="Verdana"/>
                <a:cs typeface="Verdana"/>
              </a:rPr>
              <a:t>sintaxis</a:t>
            </a:r>
            <a:r>
              <a:rPr sz="1997" kern="0" spc="-16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-33" dirty="0">
                <a:solidFill>
                  <a:srgbClr val="FFFFFF"/>
                </a:solidFill>
                <a:latin typeface="Verdana"/>
                <a:cs typeface="Verdana"/>
              </a:rPr>
              <a:t>clara</a:t>
            </a:r>
            <a:r>
              <a:rPr sz="1997" kern="0" spc="-16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-11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997" kern="0" spc="-16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rgbClr val="FFFFFF"/>
                </a:solidFill>
                <a:latin typeface="Verdana"/>
                <a:cs typeface="Verdana"/>
              </a:rPr>
              <a:t>su</a:t>
            </a:r>
            <a:r>
              <a:rPr sz="1997" kern="0" spc="-16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37" dirty="0">
                <a:solidFill>
                  <a:srgbClr val="FFFFFF"/>
                </a:solidFill>
                <a:latin typeface="Verdana"/>
                <a:cs typeface="Verdana"/>
              </a:rPr>
              <a:t>capacidad</a:t>
            </a:r>
            <a:r>
              <a:rPr sz="1997" kern="0" spc="-16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-13" dirty="0">
                <a:solidFill>
                  <a:srgbClr val="FFFFFF"/>
                </a:solidFill>
                <a:latin typeface="Verdana"/>
                <a:cs typeface="Verdana"/>
              </a:rPr>
              <a:t>para integrar</a:t>
            </a:r>
            <a:r>
              <a:rPr sz="1997" kern="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rgbClr val="FFFFFF"/>
                </a:solidFill>
                <a:latin typeface="Verdana"/>
                <a:cs typeface="Verdana"/>
              </a:rPr>
              <a:t>bibliotecas</a:t>
            </a:r>
            <a:r>
              <a:rPr sz="1997" kern="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rgbClr val="FFFFFF"/>
                </a:solidFill>
                <a:latin typeface="Verdana"/>
                <a:cs typeface="Verdana"/>
              </a:rPr>
              <a:t>externas.</a:t>
            </a:r>
            <a:endParaRPr sz="1997" kern="0">
              <a:solidFill>
                <a:sysClr val="windowText" lastClr="000000"/>
              </a:solidFill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32266" y="1415715"/>
            <a:ext cx="4226845" cy="431215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>
              <a:spcBef>
                <a:spcPts val="87"/>
              </a:spcBef>
            </a:pPr>
            <a:r>
              <a:rPr dirty="0">
                <a:solidFill>
                  <a:srgbClr val="FFFFFF"/>
                </a:solidFill>
              </a:rPr>
              <a:t>PyScript:</a:t>
            </a:r>
            <a:r>
              <a:rPr spc="53" dirty="0">
                <a:solidFill>
                  <a:srgbClr val="FFFFFF"/>
                </a:solidFill>
              </a:rPr>
              <a:t> </a:t>
            </a:r>
            <a:r>
              <a:rPr spc="93" dirty="0">
                <a:solidFill>
                  <a:srgbClr val="FFFFFF"/>
                </a:solidFill>
              </a:rPr>
              <a:t>Fundamentos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3964" y="1794115"/>
            <a:ext cx="4275468" cy="2171807"/>
          </a:xfrm>
          <a:prstGeom prst="rect">
            <a:avLst/>
          </a:prstGeom>
        </p:spPr>
        <p:txBody>
          <a:bodyPr vert="horz" wrap="square" lIns="0" tIns="5074" rIns="0" bIns="0" rtlCol="0">
            <a:spAutoFit/>
          </a:bodyPr>
          <a:lstStyle/>
          <a:p>
            <a:pPr marL="8456" marR="3382" defTabSz="608808">
              <a:lnSpc>
                <a:spcPct val="101000"/>
              </a:lnSpc>
              <a:spcBef>
                <a:spcPts val="40"/>
              </a:spcBef>
            </a:pP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Aprenderemos</a:t>
            </a:r>
            <a:r>
              <a:rPr sz="1997" kern="0" spc="-4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30" dirty="0">
                <a:solidFill>
                  <a:sysClr val="windowText" lastClr="000000"/>
                </a:solidFill>
                <a:latin typeface="Verdana"/>
                <a:cs typeface="Verdana"/>
              </a:rPr>
              <a:t>a</a:t>
            </a:r>
            <a:r>
              <a:rPr sz="1997" kern="0" spc="-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organizar</a:t>
            </a:r>
            <a:r>
              <a:rPr sz="1997" kern="0" spc="-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17" dirty="0">
                <a:solidFill>
                  <a:sysClr val="windowText" lastClr="000000"/>
                </a:solidFill>
                <a:latin typeface="Verdana"/>
                <a:cs typeface="Verdana"/>
              </a:rPr>
              <a:t>la </a:t>
            </a:r>
            <a:r>
              <a:rPr sz="1997" b="1" kern="0" dirty="0">
                <a:solidFill>
                  <a:sysClr val="windowText" lastClr="000000"/>
                </a:solidFill>
                <a:latin typeface="Tahoma"/>
                <a:cs typeface="Tahoma"/>
              </a:rPr>
              <a:t>estructura</a:t>
            </a:r>
            <a:r>
              <a:rPr sz="1997" b="1" kern="0" spc="97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1997" b="1" kern="0" spc="73" dirty="0">
                <a:solidFill>
                  <a:sysClr val="windowText" lastClr="000000"/>
                </a:solidFill>
                <a:latin typeface="Tahoma"/>
                <a:cs typeface="Tahoma"/>
              </a:rPr>
              <a:t>de</a:t>
            </a:r>
            <a:r>
              <a:rPr sz="1997" b="1" kern="0" spc="97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1997" b="1" kern="0" dirty="0">
                <a:solidFill>
                  <a:sysClr val="windowText" lastClr="000000"/>
                </a:solidFill>
                <a:latin typeface="Tahoma"/>
                <a:cs typeface="Tahoma"/>
              </a:rPr>
              <a:t>proyectos</a:t>
            </a:r>
            <a:r>
              <a:rPr sz="1997" b="1" kern="0" spc="67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1997" kern="0" spc="30" dirty="0">
                <a:solidFill>
                  <a:sysClr val="windowText" lastClr="000000"/>
                </a:solidFill>
                <a:latin typeface="Verdana"/>
                <a:cs typeface="Verdana"/>
              </a:rPr>
              <a:t>en </a:t>
            </a:r>
            <a:r>
              <a:rPr sz="1997" kern="0" spc="-33" dirty="0">
                <a:solidFill>
                  <a:sysClr val="windowText" lastClr="000000"/>
                </a:solidFill>
                <a:latin typeface="Verdana"/>
                <a:cs typeface="Verdana"/>
              </a:rPr>
              <a:t>PyScript,</a:t>
            </a:r>
            <a:r>
              <a:rPr sz="1997" kern="0" spc="-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incluyendo</a:t>
            </a:r>
            <a:r>
              <a:rPr sz="1997" kern="0" spc="-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17" dirty="0">
                <a:solidFill>
                  <a:sysClr val="windowText" lastClr="000000"/>
                </a:solidFill>
                <a:latin typeface="Verdana"/>
                <a:cs typeface="Verdana"/>
              </a:rPr>
              <a:t>la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separación</a:t>
            </a:r>
            <a:r>
              <a:rPr sz="1997" kern="0" spc="-127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60" dirty="0">
                <a:solidFill>
                  <a:sysClr val="windowText" lastClr="000000"/>
                </a:solidFill>
                <a:latin typeface="Verdana"/>
                <a:cs typeface="Verdana"/>
              </a:rPr>
              <a:t>de</a:t>
            </a:r>
            <a:r>
              <a:rPr sz="1997" kern="0" spc="-12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lógica</a:t>
            </a:r>
            <a:r>
              <a:rPr sz="1997" kern="0" spc="-127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60" dirty="0">
                <a:solidFill>
                  <a:sysClr val="windowText" lastClr="000000"/>
                </a:solidFill>
                <a:latin typeface="Verdana"/>
                <a:cs typeface="Verdana"/>
              </a:rPr>
              <a:t>de</a:t>
            </a:r>
            <a:r>
              <a:rPr sz="1997" kern="0" spc="-12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negocios,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presentación</a:t>
            </a:r>
            <a:r>
              <a:rPr sz="1997" kern="0" spc="-12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110" dirty="0">
                <a:solidFill>
                  <a:sysClr val="windowText" lastClr="000000"/>
                </a:solidFill>
                <a:latin typeface="Verdana"/>
                <a:cs typeface="Verdana"/>
              </a:rPr>
              <a:t>y</a:t>
            </a:r>
            <a:r>
              <a:rPr sz="1997" kern="0" spc="-12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acceso</a:t>
            </a:r>
            <a:r>
              <a:rPr sz="1997" kern="0" spc="-12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30" dirty="0">
                <a:solidFill>
                  <a:sysClr val="windowText" lastClr="000000"/>
                </a:solidFill>
                <a:latin typeface="Verdana"/>
                <a:cs typeface="Verdana"/>
              </a:rPr>
              <a:t>a</a:t>
            </a:r>
            <a:r>
              <a:rPr sz="1997" kern="0" spc="-12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datos.</a:t>
            </a:r>
            <a:endParaRPr sz="1997" kern="0">
              <a:solidFill>
                <a:sysClr val="windowText" lastClr="000000"/>
              </a:solidFill>
              <a:latin typeface="Verdana"/>
              <a:cs typeface="Verdana"/>
            </a:endParaRPr>
          </a:p>
          <a:p>
            <a:pPr marL="8456" marR="16489" defTabSz="608808"/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Esto</a:t>
            </a:r>
            <a:r>
              <a:rPr sz="1997" kern="0" spc="-16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27" dirty="0">
                <a:solidFill>
                  <a:sysClr val="windowText" lastClr="000000"/>
                </a:solidFill>
                <a:latin typeface="Verdana"/>
                <a:cs typeface="Verdana"/>
              </a:rPr>
              <a:t>facilitará</a:t>
            </a:r>
            <a:r>
              <a:rPr sz="1997" kern="0" spc="-16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el</a:t>
            </a:r>
            <a:r>
              <a:rPr sz="1997" kern="0" spc="-16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43" dirty="0">
                <a:solidFill>
                  <a:sysClr val="windowText" lastClr="000000"/>
                </a:solidFill>
                <a:latin typeface="Verdana"/>
                <a:cs typeface="Verdana"/>
              </a:rPr>
              <a:t>mantenimiento</a:t>
            </a:r>
            <a:r>
              <a:rPr sz="1997" kern="0" spc="-16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33" dirty="0">
                <a:solidFill>
                  <a:sysClr val="windowText" lastClr="000000"/>
                </a:solidFill>
                <a:latin typeface="Verdana"/>
                <a:cs typeface="Verdana"/>
              </a:rPr>
              <a:t>y </a:t>
            </a:r>
            <a:r>
              <a:rPr sz="1997" kern="0" spc="-23" dirty="0">
                <a:solidFill>
                  <a:sysClr val="windowText" lastClr="000000"/>
                </a:solidFill>
                <a:latin typeface="Verdana"/>
                <a:cs typeface="Verdana"/>
              </a:rPr>
              <a:t>la</a:t>
            </a:r>
            <a:r>
              <a:rPr sz="1997" kern="0" spc="-169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escalabilidad.</a:t>
            </a:r>
            <a:endParaRPr sz="1997" kern="0">
              <a:solidFill>
                <a:sysClr val="windowText" lastClr="000000"/>
              </a:solidFill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7443" y="361064"/>
            <a:ext cx="3570276" cy="1166442"/>
          </a:xfrm>
          <a:prstGeom prst="rect">
            <a:avLst/>
          </a:prstGeom>
        </p:spPr>
        <p:txBody>
          <a:bodyPr vert="horz" wrap="square" lIns="0" tIns="333471" rIns="0" bIns="0" rtlCol="0">
            <a:spAutoFit/>
          </a:bodyPr>
          <a:lstStyle/>
          <a:p>
            <a:pPr marL="60881">
              <a:spcBef>
                <a:spcPts val="70"/>
              </a:spcBef>
            </a:pPr>
            <a:r>
              <a:rPr sz="2696" spc="30" dirty="0"/>
              <a:t>Estructura</a:t>
            </a:r>
            <a:r>
              <a:rPr sz="2696" spc="-30" dirty="0"/>
              <a:t> </a:t>
            </a:r>
            <a:r>
              <a:rPr sz="2696" spc="113" dirty="0"/>
              <a:t>de</a:t>
            </a:r>
            <a:r>
              <a:rPr sz="2696" spc="-30" dirty="0"/>
              <a:t> </a:t>
            </a:r>
            <a:r>
              <a:rPr sz="2696" spc="27" dirty="0"/>
              <a:t>Proyectos</a:t>
            </a:r>
            <a:endParaRPr sz="2696"/>
          </a:p>
        </p:txBody>
      </p:sp>
      <p:sp>
        <p:nvSpPr>
          <p:cNvPr id="4" name="object 4"/>
          <p:cNvSpPr/>
          <p:nvPr/>
        </p:nvSpPr>
        <p:spPr>
          <a:xfrm>
            <a:off x="3289" y="653345"/>
            <a:ext cx="5177325" cy="76106"/>
          </a:xfrm>
          <a:custGeom>
            <a:avLst/>
            <a:gdLst/>
            <a:ahLst/>
            <a:cxnLst/>
            <a:rect l="l" t="t" r="r" b="b"/>
            <a:pathLst>
              <a:path w="7775575" h="114300">
                <a:moveTo>
                  <a:pt x="7775341" y="0"/>
                </a:moveTo>
                <a:lnTo>
                  <a:pt x="0" y="0"/>
                </a:lnTo>
                <a:lnTo>
                  <a:pt x="0" y="114299"/>
                </a:lnTo>
                <a:lnTo>
                  <a:pt x="7775341" y="114299"/>
                </a:lnTo>
                <a:lnTo>
                  <a:pt x="77753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 kern="0">
              <a:solidFill>
                <a:sysClr val="windowText" lastClr="00000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3E3133C-9F51-94C4-ABD5-7736D1B24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9130DB4-5814-B6CC-87E5-FD940BEB6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3964" y="1794115"/>
            <a:ext cx="4266589" cy="2154749"/>
          </a:xfrm>
          <a:prstGeom prst="rect">
            <a:avLst/>
          </a:prstGeom>
        </p:spPr>
        <p:txBody>
          <a:bodyPr vert="horz" wrap="square" lIns="0" tIns="6342" rIns="0" bIns="0" rtlCol="0">
            <a:spAutoFit/>
          </a:bodyPr>
          <a:lstStyle/>
          <a:p>
            <a:pPr marL="8456" marR="3382" defTabSz="608808">
              <a:lnSpc>
                <a:spcPct val="100699"/>
              </a:lnSpc>
              <a:spcBef>
                <a:spcPts val="50"/>
              </a:spcBef>
            </a:pP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Descubriremos</a:t>
            </a:r>
            <a:r>
              <a:rPr sz="1997" kern="0" spc="11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57" dirty="0">
                <a:solidFill>
                  <a:sysClr val="windowText" lastClr="000000"/>
                </a:solidFill>
                <a:latin typeface="Verdana"/>
                <a:cs typeface="Verdana"/>
              </a:rPr>
              <a:t>cómo </a:t>
            </a:r>
            <a:r>
              <a:rPr sz="1997" kern="0" spc="43" dirty="0">
                <a:solidFill>
                  <a:sysClr val="windowText" lastClr="000000"/>
                </a:solidFill>
                <a:latin typeface="Verdana"/>
                <a:cs typeface="Verdana"/>
              </a:rPr>
              <a:t>implementar</a:t>
            </a:r>
            <a:r>
              <a:rPr sz="1997" kern="0" spc="-16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73" dirty="0">
                <a:solidFill>
                  <a:sysClr val="windowText" lastClr="000000"/>
                </a:solidFill>
                <a:latin typeface="Verdana"/>
                <a:cs typeface="Verdana"/>
              </a:rPr>
              <a:t>un</a:t>
            </a:r>
            <a:r>
              <a:rPr sz="1997" kern="0" spc="-16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b="1" kern="0" spc="37" dirty="0">
                <a:solidFill>
                  <a:sysClr val="windowText" lastClr="000000"/>
                </a:solidFill>
                <a:latin typeface="Tahoma"/>
                <a:cs typeface="Tahoma"/>
              </a:rPr>
              <a:t>diseño </a:t>
            </a:r>
            <a:r>
              <a:rPr sz="1997" b="1" kern="0" dirty="0">
                <a:solidFill>
                  <a:sysClr val="windowText" lastClr="000000"/>
                </a:solidFill>
                <a:latin typeface="Tahoma"/>
                <a:cs typeface="Tahoma"/>
              </a:rPr>
              <a:t>responsivo</a:t>
            </a:r>
            <a:r>
              <a:rPr sz="1997" b="1" kern="0" spc="23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1997" kern="0" spc="47" dirty="0">
                <a:solidFill>
                  <a:sysClr val="windowText" lastClr="000000"/>
                </a:solidFill>
                <a:latin typeface="Verdana"/>
                <a:cs typeface="Verdana"/>
              </a:rPr>
              <a:t>en</a:t>
            </a:r>
            <a:r>
              <a:rPr sz="1997" kern="0" spc="-9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PyScript</a:t>
            </a:r>
            <a:r>
              <a:rPr sz="1997" kern="0" spc="-9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13" dirty="0">
                <a:solidFill>
                  <a:sysClr val="windowText" lastClr="000000"/>
                </a:solidFill>
                <a:latin typeface="Verdana"/>
                <a:cs typeface="Verdana"/>
              </a:rPr>
              <a:t>para </a:t>
            </a:r>
            <a:r>
              <a:rPr sz="1997" kern="0" spc="-17" dirty="0">
                <a:solidFill>
                  <a:sysClr val="windowText" lastClr="000000"/>
                </a:solidFill>
                <a:latin typeface="Verdana"/>
                <a:cs typeface="Verdana"/>
              </a:rPr>
              <a:t>garantizar</a:t>
            </a:r>
            <a:r>
              <a:rPr sz="1997" kern="0" spc="-15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37" dirty="0">
                <a:solidFill>
                  <a:sysClr val="windowText" lastClr="000000"/>
                </a:solidFill>
                <a:latin typeface="Verdana"/>
                <a:cs typeface="Verdana"/>
              </a:rPr>
              <a:t>una</a:t>
            </a:r>
            <a:r>
              <a:rPr sz="1997" kern="0" spc="-15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experiencia </a:t>
            </a:r>
            <a:r>
              <a:rPr sz="1997" kern="0" spc="43" dirty="0">
                <a:solidFill>
                  <a:sysClr val="windowText" lastClr="000000"/>
                </a:solidFill>
                <a:latin typeface="Verdana"/>
                <a:cs typeface="Verdana"/>
              </a:rPr>
              <a:t>óptima</a:t>
            </a:r>
            <a:r>
              <a:rPr sz="1997" kern="0" spc="-16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47" dirty="0">
                <a:solidFill>
                  <a:sysClr val="windowText" lastClr="000000"/>
                </a:solidFill>
                <a:latin typeface="Verdana"/>
                <a:cs typeface="Verdana"/>
              </a:rPr>
              <a:t>en</a:t>
            </a:r>
            <a:r>
              <a:rPr sz="1997" kern="0" spc="-16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diferentes</a:t>
            </a:r>
            <a:r>
              <a:rPr sz="1997" kern="0" spc="-16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23" dirty="0">
                <a:solidFill>
                  <a:sysClr val="windowText" lastClr="000000"/>
                </a:solidFill>
                <a:latin typeface="Verdana"/>
                <a:cs typeface="Verdana"/>
              </a:rPr>
              <a:t>dispositivos.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Utilizaremos</a:t>
            </a:r>
            <a:r>
              <a:rPr sz="1997" kern="0" spc="-9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técnicas</a:t>
            </a:r>
            <a:r>
              <a:rPr sz="1997" kern="0" spc="-87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90" dirty="0">
                <a:solidFill>
                  <a:sysClr val="windowText" lastClr="000000"/>
                </a:solidFill>
                <a:latin typeface="Verdana"/>
                <a:cs typeface="Verdana"/>
              </a:rPr>
              <a:t>CSS </a:t>
            </a:r>
            <a:r>
              <a:rPr sz="1997" kern="0" spc="-33" dirty="0">
                <a:solidFill>
                  <a:sysClr val="windowText" lastClr="000000"/>
                </a:solidFill>
                <a:latin typeface="Verdana"/>
                <a:cs typeface="Verdana"/>
              </a:rPr>
              <a:t>y </a:t>
            </a:r>
            <a:r>
              <a:rPr sz="1997" kern="0" spc="-20" dirty="0">
                <a:solidFill>
                  <a:sysClr val="windowText" lastClr="000000"/>
                </a:solidFill>
                <a:latin typeface="Verdana"/>
                <a:cs typeface="Verdana"/>
              </a:rPr>
              <a:t>JavaScript</a:t>
            </a:r>
            <a:r>
              <a:rPr sz="1997" kern="0" spc="-12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modernas.</a:t>
            </a:r>
            <a:endParaRPr sz="1997" kern="0">
              <a:solidFill>
                <a:sysClr val="windowText" lastClr="000000"/>
              </a:solidFill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7443" y="361063"/>
            <a:ext cx="3570276" cy="758977"/>
          </a:xfrm>
          <a:prstGeom prst="rect">
            <a:avLst/>
          </a:prstGeom>
        </p:spPr>
        <p:txBody>
          <a:bodyPr vert="horz" wrap="square" lIns="0" tIns="335585" rIns="0" bIns="0" rtlCol="0">
            <a:spAutoFit/>
          </a:bodyPr>
          <a:lstStyle/>
          <a:p>
            <a:pPr marL="60881">
              <a:spcBef>
                <a:spcPts val="87"/>
              </a:spcBef>
            </a:pPr>
            <a:r>
              <a:rPr spc="73" dirty="0"/>
              <a:t>Diseño</a:t>
            </a:r>
            <a:r>
              <a:rPr spc="-37" dirty="0"/>
              <a:t> </a:t>
            </a:r>
            <a:r>
              <a:rPr spc="37" dirty="0"/>
              <a:t>Responsivo</a:t>
            </a:r>
          </a:p>
        </p:txBody>
      </p:sp>
      <p:sp>
        <p:nvSpPr>
          <p:cNvPr id="4" name="object 4"/>
          <p:cNvSpPr/>
          <p:nvPr/>
        </p:nvSpPr>
        <p:spPr>
          <a:xfrm>
            <a:off x="3289" y="653345"/>
            <a:ext cx="5177325" cy="76106"/>
          </a:xfrm>
          <a:custGeom>
            <a:avLst/>
            <a:gdLst/>
            <a:ahLst/>
            <a:cxnLst/>
            <a:rect l="l" t="t" r="r" b="b"/>
            <a:pathLst>
              <a:path w="7775575" h="114300">
                <a:moveTo>
                  <a:pt x="7775341" y="0"/>
                </a:moveTo>
                <a:lnTo>
                  <a:pt x="0" y="0"/>
                </a:lnTo>
                <a:lnTo>
                  <a:pt x="0" y="114299"/>
                </a:lnTo>
                <a:lnTo>
                  <a:pt x="7775341" y="114299"/>
                </a:lnTo>
                <a:lnTo>
                  <a:pt x="77753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 kern="0">
              <a:solidFill>
                <a:sysClr val="windowText" lastClr="00000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88E45C2-1DDF-B8A7-488D-2140D9F3C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F80B482-5F08-0165-2BEC-F4747242D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3964" y="1794116"/>
            <a:ext cx="4201476" cy="1843916"/>
          </a:xfrm>
          <a:prstGeom prst="rect">
            <a:avLst/>
          </a:prstGeom>
        </p:spPr>
        <p:txBody>
          <a:bodyPr vert="horz" wrap="square" lIns="0" tIns="5919" rIns="0" bIns="0" rtlCol="0">
            <a:spAutoFit/>
          </a:bodyPr>
          <a:lstStyle/>
          <a:p>
            <a:pPr marL="8456" marR="3382" defTabSz="608808">
              <a:lnSpc>
                <a:spcPct val="100800"/>
              </a:lnSpc>
              <a:spcBef>
                <a:spcPts val="47"/>
              </a:spcBef>
            </a:pP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Exploraremos</a:t>
            </a:r>
            <a:r>
              <a:rPr sz="1997" kern="0" spc="-16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43" dirty="0">
                <a:solidFill>
                  <a:sysClr val="windowText" lastClr="000000"/>
                </a:solidFill>
                <a:latin typeface="Verdana"/>
                <a:cs typeface="Verdana"/>
              </a:rPr>
              <a:t>las</a:t>
            </a:r>
            <a:r>
              <a:rPr sz="1997" kern="0" spc="-16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mejores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prácticas</a:t>
            </a:r>
            <a:r>
              <a:rPr sz="1997" kern="0" spc="-169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30" dirty="0">
                <a:solidFill>
                  <a:sysClr val="windowText" lastClr="000000"/>
                </a:solidFill>
                <a:latin typeface="Verdana"/>
                <a:cs typeface="Verdana"/>
              </a:rPr>
              <a:t>para</a:t>
            </a:r>
            <a:r>
              <a:rPr sz="1997" kern="0" spc="-16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b="1" kern="0" spc="-93" dirty="0">
                <a:solidFill>
                  <a:sysClr val="windowText" lastClr="000000"/>
                </a:solidFill>
                <a:latin typeface="Verdana"/>
                <a:cs typeface="Verdana"/>
              </a:rPr>
              <a:t>seguridad</a:t>
            </a:r>
            <a:r>
              <a:rPr sz="1997" b="1" kern="0" spc="-12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b="1" kern="0" spc="-93" dirty="0">
                <a:solidFill>
                  <a:sysClr val="windowText" lastClr="000000"/>
                </a:solidFill>
                <a:latin typeface="Verdana"/>
                <a:cs typeface="Verdana"/>
              </a:rPr>
              <a:t>web</a:t>
            </a:r>
            <a:r>
              <a:rPr sz="1997" b="1" kern="0" spc="-14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30" dirty="0">
                <a:solidFill>
                  <a:sysClr val="windowText" lastClr="000000"/>
                </a:solidFill>
                <a:latin typeface="Verdana"/>
                <a:cs typeface="Verdana"/>
              </a:rPr>
              <a:t>en </a:t>
            </a:r>
            <a:r>
              <a:rPr sz="1997" kern="0" spc="-33" dirty="0">
                <a:solidFill>
                  <a:sysClr val="windowText" lastClr="000000"/>
                </a:solidFill>
                <a:latin typeface="Verdana"/>
                <a:cs typeface="Verdana"/>
              </a:rPr>
              <a:t>PyScript,</a:t>
            </a:r>
            <a:r>
              <a:rPr sz="1997" kern="0" spc="-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incluyendo</a:t>
            </a:r>
            <a:r>
              <a:rPr sz="1997" kern="0" spc="-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17" dirty="0">
                <a:solidFill>
                  <a:sysClr val="windowText" lastClr="000000"/>
                </a:solidFill>
                <a:latin typeface="Verdana"/>
                <a:cs typeface="Verdana"/>
              </a:rPr>
              <a:t>la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protección</a:t>
            </a:r>
            <a:r>
              <a:rPr sz="1997" kern="0" spc="-5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contra</a:t>
            </a:r>
            <a:r>
              <a:rPr sz="1997" kern="0" spc="-47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ataques </a:t>
            </a:r>
            <a:r>
              <a:rPr sz="1997" kern="0" spc="53" dirty="0">
                <a:solidFill>
                  <a:sysClr val="windowText" lastClr="000000"/>
                </a:solidFill>
                <a:latin typeface="Verdana"/>
                <a:cs typeface="Verdana"/>
              </a:rPr>
              <a:t>comunes</a:t>
            </a:r>
            <a:r>
              <a:rPr sz="1997" kern="0" spc="-16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110" dirty="0">
                <a:solidFill>
                  <a:sysClr val="windowText" lastClr="000000"/>
                </a:solidFill>
                <a:latin typeface="Verdana"/>
                <a:cs typeface="Verdana"/>
              </a:rPr>
              <a:t>y</a:t>
            </a:r>
            <a:r>
              <a:rPr sz="1997" kern="0" spc="-16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23" dirty="0">
                <a:solidFill>
                  <a:sysClr val="windowText" lastClr="000000"/>
                </a:solidFill>
                <a:latin typeface="Verdana"/>
                <a:cs typeface="Verdana"/>
              </a:rPr>
              <a:t>la</a:t>
            </a:r>
            <a:r>
              <a:rPr sz="1997" kern="0" spc="-16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validación</a:t>
            </a:r>
            <a:r>
              <a:rPr sz="1997" kern="0" spc="-16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60" dirty="0">
                <a:solidFill>
                  <a:sysClr val="windowText" lastClr="000000"/>
                </a:solidFill>
                <a:latin typeface="Verdana"/>
                <a:cs typeface="Verdana"/>
              </a:rPr>
              <a:t>de</a:t>
            </a:r>
            <a:r>
              <a:rPr sz="1997" kern="0" spc="-16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datos </a:t>
            </a:r>
            <a:r>
              <a:rPr sz="1997" kern="0" spc="60" dirty="0">
                <a:solidFill>
                  <a:sysClr val="windowText" lastClr="000000"/>
                </a:solidFill>
                <a:latin typeface="Verdana"/>
                <a:cs typeface="Verdana"/>
              </a:rPr>
              <a:t>de</a:t>
            </a:r>
            <a:r>
              <a:rPr sz="1997" kern="0" spc="-18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entrada.</a:t>
            </a:r>
            <a:endParaRPr sz="1997" kern="0">
              <a:solidFill>
                <a:sysClr val="windowText" lastClr="000000"/>
              </a:solidFill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7622" y="866856"/>
            <a:ext cx="2807045" cy="431215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>
              <a:spcBef>
                <a:spcPts val="87"/>
              </a:spcBef>
            </a:pPr>
            <a:r>
              <a:rPr spc="-113" dirty="0">
                <a:latin typeface="Verdana"/>
                <a:cs typeface="Verdana"/>
              </a:rPr>
              <a:t>Seguridad</a:t>
            </a:r>
            <a:r>
              <a:rPr spc="-143" dirty="0">
                <a:latin typeface="Verdana"/>
                <a:cs typeface="Verdana"/>
              </a:rPr>
              <a:t> </a:t>
            </a:r>
            <a:r>
              <a:rPr spc="-40" dirty="0">
                <a:latin typeface="Verdana"/>
                <a:cs typeface="Verdana"/>
              </a:rPr>
              <a:t>Web</a:t>
            </a:r>
          </a:p>
        </p:txBody>
      </p:sp>
      <p:sp>
        <p:nvSpPr>
          <p:cNvPr id="4" name="object 4"/>
          <p:cNvSpPr/>
          <p:nvPr/>
        </p:nvSpPr>
        <p:spPr>
          <a:xfrm>
            <a:off x="3289" y="653345"/>
            <a:ext cx="5177325" cy="76106"/>
          </a:xfrm>
          <a:custGeom>
            <a:avLst/>
            <a:gdLst/>
            <a:ahLst/>
            <a:cxnLst/>
            <a:rect l="l" t="t" r="r" b="b"/>
            <a:pathLst>
              <a:path w="7775575" h="114300">
                <a:moveTo>
                  <a:pt x="7775341" y="0"/>
                </a:moveTo>
                <a:lnTo>
                  <a:pt x="0" y="0"/>
                </a:lnTo>
                <a:lnTo>
                  <a:pt x="0" y="114299"/>
                </a:lnTo>
                <a:lnTo>
                  <a:pt x="7775341" y="114299"/>
                </a:lnTo>
                <a:lnTo>
                  <a:pt x="77753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 kern="0">
              <a:solidFill>
                <a:sysClr val="windowText" lastClr="00000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5FA846E-7527-490A-678E-35C0305E6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B1E8A2C-AD32-97CA-F850-BFB7D1009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3964" y="1794116"/>
            <a:ext cx="4103807" cy="1843916"/>
          </a:xfrm>
          <a:prstGeom prst="rect">
            <a:avLst/>
          </a:prstGeom>
        </p:spPr>
        <p:txBody>
          <a:bodyPr vert="horz" wrap="square" lIns="0" tIns="5919" rIns="0" bIns="0" rtlCol="0">
            <a:spAutoFit/>
          </a:bodyPr>
          <a:lstStyle/>
          <a:p>
            <a:pPr marL="8456" marR="3382" defTabSz="608808">
              <a:lnSpc>
                <a:spcPct val="100800"/>
              </a:lnSpc>
              <a:spcBef>
                <a:spcPts val="47"/>
              </a:spcBef>
            </a:pP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Aprenderemos</a:t>
            </a:r>
            <a:r>
              <a:rPr sz="1997" kern="0" spc="-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30" dirty="0">
                <a:solidFill>
                  <a:sysClr val="windowText" lastClr="000000"/>
                </a:solidFill>
                <a:latin typeface="Verdana"/>
                <a:cs typeface="Verdana"/>
              </a:rPr>
              <a:t>a</a:t>
            </a:r>
            <a:r>
              <a:rPr sz="1997" kern="0" spc="-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30" dirty="0">
                <a:solidFill>
                  <a:sysClr val="windowText" lastClr="000000"/>
                </a:solidFill>
                <a:latin typeface="Verdana"/>
                <a:cs typeface="Verdana"/>
              </a:rPr>
              <a:t>mejorar</a:t>
            </a:r>
            <a:r>
              <a:rPr sz="1997" kern="0" spc="-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17" dirty="0">
                <a:solidFill>
                  <a:sysClr val="windowText" lastClr="000000"/>
                </a:solidFill>
                <a:latin typeface="Verdana"/>
                <a:cs typeface="Verdana"/>
              </a:rPr>
              <a:t>el </a:t>
            </a:r>
            <a:r>
              <a:rPr sz="1997" b="1" kern="0" spc="-90" dirty="0">
                <a:solidFill>
                  <a:sysClr val="windowText" lastClr="000000"/>
                </a:solidFill>
                <a:latin typeface="Verdana"/>
                <a:cs typeface="Verdana"/>
              </a:rPr>
              <a:t>rendimiento</a:t>
            </a:r>
            <a:r>
              <a:rPr sz="1997" b="1" kern="0" spc="-13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60" dirty="0">
                <a:solidFill>
                  <a:sysClr val="windowText" lastClr="000000"/>
                </a:solidFill>
                <a:latin typeface="Verdana"/>
                <a:cs typeface="Verdana"/>
              </a:rPr>
              <a:t>de</a:t>
            </a:r>
            <a:r>
              <a:rPr sz="1997" kern="0" spc="-152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nuestros</a:t>
            </a:r>
            <a:r>
              <a:rPr sz="1997" kern="0" spc="-15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sitios </a:t>
            </a:r>
            <a:r>
              <a:rPr sz="1997" kern="0" spc="67" dirty="0">
                <a:solidFill>
                  <a:sysClr val="windowText" lastClr="000000"/>
                </a:solidFill>
                <a:latin typeface="Verdana"/>
                <a:cs typeface="Verdana"/>
              </a:rPr>
              <a:t>web</a:t>
            </a:r>
            <a:r>
              <a:rPr sz="1997" kern="0" spc="-16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PyScript</a:t>
            </a:r>
            <a:r>
              <a:rPr sz="1997" kern="0" spc="-16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37" dirty="0">
                <a:solidFill>
                  <a:sysClr val="windowText" lastClr="000000"/>
                </a:solidFill>
                <a:latin typeface="Verdana"/>
                <a:cs typeface="Verdana"/>
              </a:rPr>
              <a:t>mediante</a:t>
            </a:r>
            <a:r>
              <a:rPr sz="1997" kern="0" spc="-16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técnicas </a:t>
            </a:r>
            <a:r>
              <a:rPr sz="1997" kern="0" spc="60" dirty="0">
                <a:solidFill>
                  <a:sysClr val="windowText" lastClr="000000"/>
                </a:solidFill>
                <a:latin typeface="Verdana"/>
                <a:cs typeface="Verdana"/>
              </a:rPr>
              <a:t>de</a:t>
            </a:r>
            <a:r>
              <a:rPr sz="1997" kern="0" spc="-6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optimización</a:t>
            </a:r>
            <a:r>
              <a:rPr sz="1997" kern="0" spc="-57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60" dirty="0">
                <a:solidFill>
                  <a:sysClr val="windowText" lastClr="000000"/>
                </a:solidFill>
                <a:latin typeface="Verdana"/>
                <a:cs typeface="Verdana"/>
              </a:rPr>
              <a:t>de</a:t>
            </a:r>
            <a:r>
              <a:rPr sz="1997" kern="0" spc="-6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carga, </a:t>
            </a:r>
            <a:r>
              <a:rPr sz="1997" kern="0" spc="33" dirty="0">
                <a:solidFill>
                  <a:sysClr val="windowText" lastClr="000000"/>
                </a:solidFill>
                <a:latin typeface="Verdana"/>
                <a:cs typeface="Verdana"/>
              </a:rPr>
              <a:t>compresión</a:t>
            </a:r>
            <a:r>
              <a:rPr sz="1997" kern="0" spc="-16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60" dirty="0">
                <a:solidFill>
                  <a:sysClr val="windowText" lastClr="000000"/>
                </a:solidFill>
                <a:latin typeface="Verdana"/>
                <a:cs typeface="Verdana"/>
              </a:rPr>
              <a:t>de</a:t>
            </a:r>
            <a:r>
              <a:rPr sz="1997" kern="0" spc="-16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17" dirty="0">
                <a:solidFill>
                  <a:sysClr val="windowText" lastClr="000000"/>
                </a:solidFill>
                <a:latin typeface="Verdana"/>
                <a:cs typeface="Verdana"/>
              </a:rPr>
              <a:t>recursos</a:t>
            </a:r>
            <a:r>
              <a:rPr sz="1997" kern="0" spc="-16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110" dirty="0">
                <a:solidFill>
                  <a:sysClr val="windowText" lastClr="000000"/>
                </a:solidFill>
                <a:latin typeface="Verdana"/>
                <a:cs typeface="Verdana"/>
              </a:rPr>
              <a:t>y</a:t>
            </a:r>
            <a:r>
              <a:rPr sz="1997" kern="0" spc="-16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33" dirty="0">
                <a:solidFill>
                  <a:sysClr val="windowText" lastClr="000000"/>
                </a:solidFill>
                <a:latin typeface="Verdana"/>
                <a:cs typeface="Verdana"/>
              </a:rPr>
              <a:t>caché </a:t>
            </a:r>
            <a:r>
              <a:rPr sz="1997" kern="0" spc="60" dirty="0">
                <a:solidFill>
                  <a:sysClr val="windowText" lastClr="000000"/>
                </a:solidFill>
                <a:latin typeface="Verdana"/>
                <a:cs typeface="Verdana"/>
              </a:rPr>
              <a:t>de</a:t>
            </a:r>
            <a:r>
              <a:rPr sz="1997" kern="0" spc="-17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40" dirty="0">
                <a:solidFill>
                  <a:sysClr val="windowText" lastClr="000000"/>
                </a:solidFill>
                <a:latin typeface="Verdana"/>
                <a:cs typeface="Verdana"/>
              </a:rPr>
              <a:t>contenido</a:t>
            </a:r>
            <a:r>
              <a:rPr sz="1997" kern="0" spc="-17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estático.</a:t>
            </a:r>
            <a:endParaRPr sz="1997" kern="0">
              <a:solidFill>
                <a:sysClr val="windowText" lastClr="000000"/>
              </a:solidFill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7443" y="361064"/>
            <a:ext cx="3570276" cy="1007491"/>
          </a:xfrm>
          <a:prstGeom prst="rect">
            <a:avLst/>
          </a:prstGeom>
        </p:spPr>
        <p:txBody>
          <a:bodyPr vert="horz" wrap="square" lIns="0" tIns="348269" rIns="0" bIns="0" rtlCol="0">
            <a:spAutoFit/>
          </a:bodyPr>
          <a:lstStyle/>
          <a:p>
            <a:pPr marL="60881">
              <a:spcBef>
                <a:spcPts val="87"/>
              </a:spcBef>
            </a:pPr>
            <a:r>
              <a:rPr sz="2131" spc="-76" dirty="0">
                <a:latin typeface="Verdana"/>
                <a:cs typeface="Verdana"/>
              </a:rPr>
              <a:t>Optimización</a:t>
            </a:r>
            <a:r>
              <a:rPr sz="2131" spc="-133" dirty="0">
                <a:latin typeface="Verdana"/>
                <a:cs typeface="Verdana"/>
              </a:rPr>
              <a:t> </a:t>
            </a:r>
            <a:r>
              <a:rPr sz="2131" spc="-53" dirty="0">
                <a:latin typeface="Verdana"/>
                <a:cs typeface="Verdana"/>
              </a:rPr>
              <a:t>de</a:t>
            </a:r>
            <a:r>
              <a:rPr sz="2131" spc="-130" dirty="0">
                <a:latin typeface="Verdana"/>
                <a:cs typeface="Verdana"/>
              </a:rPr>
              <a:t> </a:t>
            </a:r>
            <a:r>
              <a:rPr sz="2131" spc="-53" dirty="0">
                <a:latin typeface="Verdana"/>
                <a:cs typeface="Verdana"/>
              </a:rPr>
              <a:t>Rendimiento</a:t>
            </a:r>
            <a:endParaRPr sz="2131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89" y="653345"/>
            <a:ext cx="5177325" cy="76106"/>
          </a:xfrm>
          <a:custGeom>
            <a:avLst/>
            <a:gdLst/>
            <a:ahLst/>
            <a:cxnLst/>
            <a:rect l="l" t="t" r="r" b="b"/>
            <a:pathLst>
              <a:path w="7775575" h="114300">
                <a:moveTo>
                  <a:pt x="7775341" y="0"/>
                </a:moveTo>
                <a:lnTo>
                  <a:pt x="0" y="0"/>
                </a:lnTo>
                <a:lnTo>
                  <a:pt x="0" y="114299"/>
                </a:lnTo>
                <a:lnTo>
                  <a:pt x="7775341" y="114299"/>
                </a:lnTo>
                <a:lnTo>
                  <a:pt x="77753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 kern="0">
              <a:solidFill>
                <a:sysClr val="windowText" lastClr="00000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EEE3F09-ADC7-BB74-7B5B-C24684038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790D2D0-5171-DD00-3954-28F982352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479</TotalTime>
  <Words>258</Words>
  <Application>Microsoft Office PowerPoint</Application>
  <PresentationFormat>Panorámica</PresentationFormat>
  <Paragraphs>25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Tahoma</vt:lpstr>
      <vt:lpstr>Verdana</vt:lpstr>
      <vt:lpstr>Tema de Office</vt:lpstr>
      <vt:lpstr>Office Theme</vt:lpstr>
      <vt:lpstr>1_Tema de Office</vt:lpstr>
      <vt:lpstr>Programación Web</vt:lpstr>
      <vt:lpstr>Objetivo</vt:lpstr>
      <vt:lpstr>Agenda</vt:lpstr>
      <vt:lpstr>desarrollar sitios web con PyScript. Aprenderemos las mejores prácticas y técnicas para crear sitios web de alto rendimiento y seguridad.</vt:lpstr>
      <vt:lpstr>PyScript: Fundamentos</vt:lpstr>
      <vt:lpstr>Estructura de Proyectos</vt:lpstr>
      <vt:lpstr>Diseño Responsivo</vt:lpstr>
      <vt:lpstr>Seguridad Web</vt:lpstr>
      <vt:lpstr>Optimización de Rendimiento</vt:lpstr>
      <vt:lpstr>Última Tarea: Ensayo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David Cevallos</cp:lastModifiedBy>
  <cp:revision>76</cp:revision>
  <dcterms:created xsi:type="dcterms:W3CDTF">2022-01-24T21:35:40Z</dcterms:created>
  <dcterms:modified xsi:type="dcterms:W3CDTF">2024-09-02T19:23:29Z</dcterms:modified>
</cp:coreProperties>
</file>