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media/image5.jpg" ContentType="image/jpg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4"/>
  </p:handoutMasterIdLst>
  <p:sldIdLst>
    <p:sldId id="256" r:id="rId2"/>
    <p:sldId id="269" r:id="rId3"/>
    <p:sldId id="274" r:id="rId4"/>
    <p:sldId id="273" r:id="rId5"/>
    <p:sldId id="277" r:id="rId6"/>
    <p:sldId id="275" r:id="rId7"/>
    <p:sldId id="276" r:id="rId8"/>
    <p:sldId id="258" r:id="rId9"/>
    <p:sldId id="259" r:id="rId10"/>
    <p:sldId id="260" r:id="rId11"/>
    <p:sldId id="270" r:id="rId12"/>
    <p:sldId id="261" r:id="rId1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864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830745"/>
            <a:ext cx="4418164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636181" y="4850371"/>
            <a:ext cx="3864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dirty="0"/>
              <a:t>Sesión 12: </a:t>
            </a:r>
          </a:p>
          <a:p>
            <a:r>
              <a:rPr lang="es-419" dirty="0"/>
              <a:t>Manejo de variables en ambientes web</a:t>
            </a:r>
          </a:p>
          <a:p>
            <a:pPr algn="ctr"/>
            <a:r>
              <a:rPr lang="es-419" dirty="0"/>
              <a:t>Sentencia </a:t>
            </a:r>
            <a:r>
              <a:rPr lang="es-419" dirty="0" err="1"/>
              <a:t>if</a:t>
            </a:r>
            <a:r>
              <a:rPr lang="es-419" dirty="0"/>
              <a:t> aplicada en ambientes web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99" y="911653"/>
            <a:ext cx="7001756" cy="415827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630" spc="-110" dirty="0"/>
              <a:t>Condicionales</a:t>
            </a:r>
            <a:r>
              <a:rPr sz="2630" spc="-93" dirty="0"/>
              <a:t> </a:t>
            </a:r>
            <a:r>
              <a:rPr sz="2630" spc="-76" dirty="0"/>
              <a:t>Anidadas</a:t>
            </a:r>
            <a:endParaRPr sz="2630" dirty="0"/>
          </a:p>
        </p:txBody>
      </p:sp>
      <p:sp>
        <p:nvSpPr>
          <p:cNvPr id="3" name="object 3"/>
          <p:cNvSpPr txBox="1"/>
          <p:nvPr/>
        </p:nvSpPr>
        <p:spPr>
          <a:xfrm>
            <a:off x="5843009" y="911653"/>
            <a:ext cx="5533332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-17" dirty="0">
                <a:latin typeface="Verdana"/>
                <a:cs typeface="Verdana"/>
              </a:rPr>
              <a:t>Las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b="1" spc="-83" dirty="0">
                <a:latin typeface="Verdana"/>
                <a:cs typeface="Verdana"/>
              </a:rPr>
              <a:t>condicionales</a:t>
            </a:r>
            <a:r>
              <a:rPr sz="1997" b="1" spc="-110" dirty="0">
                <a:latin typeface="Verdana"/>
                <a:cs typeface="Verdana"/>
              </a:rPr>
              <a:t> </a:t>
            </a:r>
            <a:r>
              <a:rPr sz="1997" b="1" spc="-97" dirty="0">
                <a:latin typeface="Verdana"/>
                <a:cs typeface="Verdana"/>
              </a:rPr>
              <a:t>anidadas</a:t>
            </a:r>
            <a:r>
              <a:rPr sz="1997" b="1" spc="-13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nos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27" dirty="0">
                <a:latin typeface="Verdana"/>
                <a:cs typeface="Verdana"/>
              </a:rPr>
              <a:t>permiten </a:t>
            </a:r>
            <a:r>
              <a:rPr sz="1997" spc="-33" dirty="0">
                <a:latin typeface="Verdana"/>
                <a:cs typeface="Verdana"/>
              </a:rPr>
              <a:t>evaluar</a:t>
            </a:r>
            <a:r>
              <a:rPr sz="1997" spc="-2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múltiples</a:t>
            </a:r>
            <a:r>
              <a:rPr sz="1997" spc="-2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condiciones</a:t>
            </a:r>
            <a:r>
              <a:rPr sz="1997" spc="-2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2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forma </a:t>
            </a:r>
            <a:r>
              <a:rPr sz="1997" spc="-50" dirty="0">
                <a:latin typeface="Verdana"/>
                <a:cs typeface="Verdana"/>
              </a:rPr>
              <a:t>jerárquica.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Esto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útil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para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casos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los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que </a:t>
            </a:r>
            <a:r>
              <a:rPr sz="1997" dirty="0">
                <a:latin typeface="Verdana"/>
                <a:cs typeface="Verdana"/>
              </a:rPr>
              <a:t>necesitamos</a:t>
            </a:r>
            <a:r>
              <a:rPr sz="1997" spc="-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complejas basadas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diferentes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20" dirty="0">
                <a:latin typeface="Verdana"/>
                <a:cs typeface="Verdana"/>
              </a:rPr>
              <a:t>situaciones.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dirty="0">
                <a:latin typeface="Verdana"/>
                <a:cs typeface="Verdana"/>
              </a:rPr>
              <a:t>claridad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fundamental.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89B649-638D-040E-5DC2-2EFE0DAB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20E7EE1-1C2C-7EA7-918E-8A2217791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Tarea: Implementación de bifurcaciones empleando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Crear un script en Google </a:t>
            </a:r>
            <a:r>
              <a:rPr lang="es-EC" sz="1600" dirty="0" err="1"/>
              <a:t>Colab</a:t>
            </a:r>
            <a:r>
              <a:rPr lang="es-EC" sz="1600" dirty="0"/>
              <a:t> empleando Python que refleje el manejo de bifurcaciones.</a:t>
            </a:r>
            <a:endParaRPr lang="es-EC" sz="1400" b="1" dirty="0"/>
          </a:p>
          <a:p>
            <a:endParaRPr lang="es-EC" sz="2000" dirty="0"/>
          </a:p>
        </p:txBody>
      </p:sp>
      <p:pic>
        <p:nvPicPr>
          <p:cNvPr id="4" name="Picture 2" descr="Lenguajes de programación más usados para desarrollar una web">
            <a:extLst>
              <a:ext uri="{FF2B5EF4-FFF2-40B4-BE49-F238E27FC236}">
                <a16:creationId xmlns:a16="http://schemas.microsoft.com/office/drawing/2014/main" id="{7288E69B-A00E-5511-BDC8-3E23D67A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9" y="3096276"/>
            <a:ext cx="4601984" cy="280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el concepto de variables y su aplicación en ambientes web junto con la sentencia </a:t>
            </a:r>
            <a:r>
              <a:rPr lang="es-EC" sz="2000" dirty="0" err="1"/>
              <a:t>if</a:t>
            </a:r>
            <a:r>
              <a:rPr lang="es-EC" sz="2000" dirty="0"/>
              <a:t>.</a:t>
            </a:r>
          </a:p>
        </p:txBody>
      </p:sp>
      <p:pic>
        <p:nvPicPr>
          <p:cNvPr id="1026" name="Picture 2" descr="Programación web a medida del cliente – Nerade">
            <a:extLst>
              <a:ext uri="{FF2B5EF4-FFF2-40B4-BE49-F238E27FC236}">
                <a16:creationId xmlns:a16="http://schemas.microsoft.com/office/drawing/2014/main" id="{CF1F7DA3-19E8-4ECF-7133-634C8563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4" y="3339764"/>
            <a:ext cx="3898613" cy="20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Variable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Asignación de valores a variables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Sentencia </a:t>
            </a:r>
            <a:r>
              <a:rPr lang="es-EC" sz="2000" dirty="0" err="1"/>
              <a:t>if</a:t>
            </a:r>
            <a:endParaRPr lang="es-EC" sz="2000" dirty="0"/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103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Variable: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1992678"/>
            <a:ext cx="10636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Una variable es una localidad de memoria que almacena un tipo de dato específico.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Piense en una variable como una cara de un cubo de </a:t>
            </a:r>
            <a:r>
              <a:rPr lang="es-419" dirty="0" err="1"/>
              <a:t>rubik</a:t>
            </a:r>
            <a:r>
              <a:rPr lang="es-419" dirty="0"/>
              <a:t> o una porción de una panal de abejas.</a:t>
            </a:r>
          </a:p>
        </p:txBody>
      </p:sp>
      <p:pic>
        <p:nvPicPr>
          <p:cNvPr id="4" name="Picture 2" descr="Soluciones óptimas para el cubo de Rubik - Wikipedia, la enciclopedia libre">
            <a:extLst>
              <a:ext uri="{FF2B5EF4-FFF2-40B4-BE49-F238E27FC236}">
                <a16:creationId xmlns:a16="http://schemas.microsoft.com/office/drawing/2014/main" id="{579484A5-0DC6-8770-C066-765F962E6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734" y="3117202"/>
            <a:ext cx="2203579" cy="220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do sobre los Panales de Abejas - Miel Sierraflor - Sierra Flor">
            <a:extLst>
              <a:ext uri="{FF2B5EF4-FFF2-40B4-BE49-F238E27FC236}">
                <a16:creationId xmlns:a16="http://schemas.microsoft.com/office/drawing/2014/main" id="{2C93FC38-A0A1-F0E3-32F8-C681C4E57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678" y="3382347"/>
            <a:ext cx="3557587" cy="223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70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Dinamismo: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1992678"/>
            <a:ext cx="10636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Las variables son útiles porque permiten añadir información dinámica a una página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Con el tiempo la variable puede cambiar de valor, o incluso mantenerse.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Sin embargo, si se desea que el valor perdure en el tiempo es mejor manejar constantes.</a:t>
            </a:r>
          </a:p>
        </p:txBody>
      </p:sp>
      <p:pic>
        <p:nvPicPr>
          <p:cNvPr id="3074" name="Picture 2" descr="DINAMISMO EN REDES - Experta Blog">
            <a:extLst>
              <a:ext uri="{FF2B5EF4-FFF2-40B4-BE49-F238E27FC236}">
                <a16:creationId xmlns:a16="http://schemas.microsoft.com/office/drawing/2014/main" id="{F195C6EC-3454-A7EA-22D8-7059DD6D3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649" y="3522898"/>
            <a:ext cx="6796144" cy="201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69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3387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Asignación de valores a variables: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407298"/>
            <a:ext cx="1011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Para asignar un valor a una variable se debe emplear el operador de asignación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En Python dicho operador es el =</a:t>
            </a:r>
          </a:p>
        </p:txBody>
      </p:sp>
      <p:pic>
        <p:nvPicPr>
          <p:cNvPr id="2052" name="Picture 4" descr="Python: Variables y tipos – Prometec">
            <a:extLst>
              <a:ext uri="{FF2B5EF4-FFF2-40B4-BE49-F238E27FC236}">
                <a16:creationId xmlns:a16="http://schemas.microsoft.com/office/drawing/2014/main" id="{BAC06DF4-401E-0651-0578-2B3F48EC0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600" y="3354355"/>
            <a:ext cx="762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5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195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Tipos de variables: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2" y="2407298"/>
            <a:ext cx="9927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Numéricas: </a:t>
            </a:r>
            <a:r>
              <a:rPr lang="es-419" dirty="0"/>
              <a:t>Comprenden cualquier tipo de número.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Cadena (</a:t>
            </a:r>
            <a:r>
              <a:rPr lang="es-419" b="1" dirty="0" err="1"/>
              <a:t>String</a:t>
            </a:r>
            <a:r>
              <a:rPr lang="es-419" b="1" dirty="0"/>
              <a:t>): </a:t>
            </a:r>
            <a:r>
              <a:rPr lang="es-419" dirty="0"/>
              <a:t>Comprenden texto limitado entre comillas simples o dobles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 err="1"/>
              <a:t>Boleanas</a:t>
            </a:r>
            <a:r>
              <a:rPr lang="es-419" b="1" dirty="0"/>
              <a:t>: </a:t>
            </a:r>
            <a:r>
              <a:rPr lang="es-419" dirty="0"/>
              <a:t>Comprenden un valor lógico booleano, el cual puede ser True o False.</a:t>
            </a:r>
          </a:p>
        </p:txBody>
      </p:sp>
      <p:pic>
        <p:nvPicPr>
          <p:cNvPr id="2050" name="Picture 2" descr="Asignaciones como expresiones - Recursos Python">
            <a:extLst>
              <a:ext uri="{FF2B5EF4-FFF2-40B4-BE49-F238E27FC236}">
                <a16:creationId xmlns:a16="http://schemas.microsoft.com/office/drawing/2014/main" id="{465A6C1F-EBBB-72F6-E684-63BE57810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29" y="3429000"/>
            <a:ext cx="4145902" cy="259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63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754" y="874331"/>
            <a:ext cx="7001756" cy="415827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630" spc="-113" dirty="0"/>
              <a:t>¿Qué</a:t>
            </a:r>
            <a:r>
              <a:rPr sz="2630" spc="-156" dirty="0"/>
              <a:t> </a:t>
            </a:r>
            <a:r>
              <a:rPr sz="2630" spc="-160" dirty="0"/>
              <a:t>es</a:t>
            </a:r>
            <a:r>
              <a:rPr sz="2630" spc="-156" dirty="0"/>
              <a:t> </a:t>
            </a:r>
            <a:r>
              <a:rPr sz="2630" spc="-152" dirty="0"/>
              <a:t>la</a:t>
            </a:r>
            <a:r>
              <a:rPr sz="2630" spc="-156" dirty="0"/>
              <a:t> </a:t>
            </a:r>
            <a:r>
              <a:rPr sz="2630" spc="-120" dirty="0"/>
              <a:t>Sentencia</a:t>
            </a:r>
            <a:r>
              <a:rPr sz="2630" spc="-152" dirty="0"/>
              <a:t> </a:t>
            </a:r>
            <a:r>
              <a:rPr sz="2630" spc="-276" dirty="0"/>
              <a:t>If?</a:t>
            </a:r>
            <a:endParaRPr sz="2630" dirty="0"/>
          </a:p>
        </p:txBody>
      </p:sp>
      <p:sp>
        <p:nvSpPr>
          <p:cNvPr id="3" name="object 3"/>
          <p:cNvSpPr txBox="1"/>
          <p:nvPr/>
        </p:nvSpPr>
        <p:spPr>
          <a:xfrm>
            <a:off x="5843010" y="874331"/>
            <a:ext cx="5481749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dirty="0">
                <a:latin typeface="Verdana"/>
                <a:cs typeface="Verdana"/>
              </a:rPr>
              <a:t>La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b="1" spc="-113" dirty="0">
                <a:latin typeface="Verdana"/>
                <a:cs typeface="Verdana"/>
              </a:rPr>
              <a:t>if</a:t>
            </a:r>
            <a:r>
              <a:rPr sz="1997" b="1" spc="-127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una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estructura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control </a:t>
            </a:r>
            <a:r>
              <a:rPr sz="1997" spc="60" dirty="0">
                <a:latin typeface="Verdana"/>
                <a:cs typeface="Verdana"/>
              </a:rPr>
              <a:t>que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permite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ejecutar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73" dirty="0">
                <a:latin typeface="Verdana"/>
                <a:cs typeface="Verdana"/>
              </a:rPr>
              <a:t>un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bloque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código </a:t>
            </a:r>
            <a:r>
              <a:rPr sz="1997" spc="-43" dirty="0">
                <a:latin typeface="Verdana"/>
                <a:cs typeface="Verdana"/>
              </a:rPr>
              <a:t>si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una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b="1" spc="-73" dirty="0">
                <a:latin typeface="Verdana"/>
                <a:cs typeface="Verdana"/>
              </a:rPr>
              <a:t>condición</a:t>
            </a:r>
            <a:r>
              <a:rPr sz="1997" b="1" spc="-14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53" dirty="0">
                <a:latin typeface="Verdana"/>
                <a:cs typeface="Verdana"/>
              </a:rPr>
              <a:t>verdadera.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73" dirty="0">
                <a:latin typeface="Verdana"/>
                <a:cs typeface="Verdana"/>
              </a:rPr>
              <a:t>En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Python,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sintaxis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2064" i="1" spc="-43" dirty="0">
                <a:latin typeface="Verdana"/>
                <a:cs typeface="Verdana"/>
              </a:rPr>
              <a:t>if</a:t>
            </a:r>
            <a:r>
              <a:rPr sz="2064" i="1" spc="-17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sencilla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y </a:t>
            </a:r>
            <a:r>
              <a:rPr sz="1997" spc="-53" dirty="0">
                <a:latin typeface="Verdana"/>
                <a:cs typeface="Verdana"/>
              </a:rPr>
              <a:t>ﬂexible,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lo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que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hace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fundamental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para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el desarrollo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0AB746-7B4E-1570-4271-C977D79A4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22B567F-BDAA-AFA5-A05D-B2B2C06FA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99" y="902322"/>
            <a:ext cx="7001756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pc="-110" dirty="0"/>
              <a:t>Condicionales</a:t>
            </a:r>
            <a:r>
              <a:rPr spc="-152" dirty="0"/>
              <a:t> </a:t>
            </a:r>
            <a:r>
              <a:rPr spc="-93" dirty="0"/>
              <a:t>Simples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3006" y="708527"/>
            <a:ext cx="5526990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-17" dirty="0">
                <a:latin typeface="Verdana"/>
                <a:cs typeface="Verdana"/>
              </a:rPr>
              <a:t>Las</a:t>
            </a:r>
            <a:r>
              <a:rPr sz="1997" spc="-133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estructuras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control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b="1" spc="-140" dirty="0">
                <a:latin typeface="Verdana"/>
                <a:cs typeface="Verdana"/>
              </a:rPr>
              <a:t>if-</a:t>
            </a:r>
            <a:r>
              <a:rPr sz="1997" b="1" spc="-117" dirty="0">
                <a:latin typeface="Verdana"/>
                <a:cs typeface="Verdana"/>
              </a:rPr>
              <a:t>else</a:t>
            </a:r>
            <a:r>
              <a:rPr sz="1997" b="1" spc="-11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nos </a:t>
            </a:r>
            <a:r>
              <a:rPr sz="1997" spc="33" dirty="0">
                <a:latin typeface="Verdana"/>
                <a:cs typeface="Verdana"/>
              </a:rPr>
              <a:t>permiten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simples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30" dirty="0">
                <a:latin typeface="Verdana"/>
                <a:cs typeface="Verdana"/>
              </a:rPr>
              <a:t>en </a:t>
            </a:r>
            <a:r>
              <a:rPr sz="1997" spc="-7" dirty="0">
                <a:latin typeface="Verdana"/>
                <a:cs typeface="Verdana"/>
              </a:rPr>
              <a:t>nuestros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programas.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Podemos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ejecutar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57" dirty="0">
                <a:latin typeface="Verdana"/>
                <a:cs typeface="Verdana"/>
              </a:rPr>
              <a:t>un </a:t>
            </a:r>
            <a:r>
              <a:rPr sz="1997" spc="43" dirty="0">
                <a:latin typeface="Verdana"/>
                <a:cs typeface="Verdana"/>
              </a:rPr>
              <a:t>bloque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código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si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condición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es </a:t>
            </a:r>
            <a:r>
              <a:rPr sz="1997" spc="-53" dirty="0">
                <a:latin typeface="Verdana"/>
                <a:cs typeface="Verdana"/>
              </a:rPr>
              <a:t>verdadera,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otro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bloque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si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83" dirty="0">
                <a:latin typeface="Verdana"/>
                <a:cs typeface="Verdana"/>
              </a:rPr>
              <a:t>falsa.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Esto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nos </a:t>
            </a:r>
            <a:r>
              <a:rPr sz="1997" dirty="0">
                <a:latin typeface="Verdana"/>
                <a:cs typeface="Verdana"/>
              </a:rPr>
              <a:t>brinda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gran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ﬂexibilidad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ﬂujo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del </a:t>
            </a:r>
            <a:r>
              <a:rPr sz="1997" spc="-7" dirty="0">
                <a:latin typeface="Verdana"/>
                <a:cs typeface="Verdana"/>
              </a:rPr>
              <a:t>programa.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739D8B-D607-E200-B530-84DD6CCB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79D205B-29EE-69BF-5985-FAB558517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358</Words>
  <Application>Microsoft Office PowerPoint</Application>
  <PresentationFormat>Panorámica</PresentationFormat>
  <Paragraphs>33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</vt:lpstr>
      <vt:lpstr>Tema de Office</vt:lpstr>
      <vt:lpstr>Programación Web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¿Qué es la Sentencia If?</vt:lpstr>
      <vt:lpstr>Condicionales Simples</vt:lpstr>
      <vt:lpstr>Condicionales Anidadas</vt:lpstr>
      <vt:lpstr>Tarea: Implementación de bifurcaciones empleando Python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User</cp:lastModifiedBy>
  <cp:revision>45</cp:revision>
  <dcterms:created xsi:type="dcterms:W3CDTF">2022-01-24T21:35:40Z</dcterms:created>
  <dcterms:modified xsi:type="dcterms:W3CDTF">2024-10-02T14:31:39Z</dcterms:modified>
</cp:coreProperties>
</file>