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4" r:id="rId4"/>
    <p:sldId id="275" r:id="rId5"/>
    <p:sldId id="257" r:id="rId6"/>
    <p:sldId id="258" r:id="rId7"/>
    <p:sldId id="276" r:id="rId8"/>
    <p:sldId id="266" r:id="rId9"/>
    <p:sldId id="267" r:id="rId10"/>
    <p:sldId id="277" r:id="rId11"/>
    <p:sldId id="278" r:id="rId12"/>
    <p:sldId id="261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5C6D-6CDA-4B7E-B90E-6EEEA4D2236D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E784-A16E-4FF0-A617-EB00948B111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504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2192000" cy="6860679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6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37149"/>
            <a:ext cx="487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18: Estructuras complejas y funciones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iones en Python: argumentos y retorno de múltiples valores -">
            <a:extLst>
              <a:ext uri="{FF2B5EF4-FFF2-40B4-BE49-F238E27FC236}">
                <a16:creationId xmlns:a16="http://schemas.microsoft.com/office/drawing/2014/main" id="{EB972ED8-5162-67A9-8529-7D028E46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83" y="1059023"/>
            <a:ext cx="6089779" cy="45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9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escenarios complejos y funciones para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Estructuras complejas 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Funciones web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5320" y="1474986"/>
            <a:ext cx="6297018" cy="3260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los Bucles y Condicionales Complejos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3442015" y="3463386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En este curso, profundizaremos en los conceptos de bucles y condicionales, explorando sus diversas aplicaciones y ejemplos complejos. Aprenderemos a crear estructuras de código flexibles y eficientes.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0194" y="913121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Bucle for anidado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540194" y="1881793"/>
            <a:ext cx="10869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Los bucles for anidados permiten iterar sobre múltiples conjuntos de datos. Cada bucle interno se ejecuta completamente para cada iteración del bucle externo, creando estructuras de código complejas.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540194" y="276229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 1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40194" y="324657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Bucle for externo para iterar sobre filas de una matriz.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540194" y="371905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Bucle for interno para iterar sobre columnas de cada fila.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151587" y="430894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 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151587" y="4793233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Bucle for externo para recorrer un rango de números.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151587" y="5265712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Bucle for interno para realizar operaciones aritméticas en cada número.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88525" y="829519"/>
            <a:ext cx="6558558" cy="947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708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Bucle while con condicionales múltiples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726663" y="1530251"/>
            <a:ext cx="11029907" cy="727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8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Los bucles while ejecutan un bloque de código mientras una condición se cumple. Se pueden usar múltiples condicionales if-else dentro del bucle para realizar diferentes acciones en función de las condiciones.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2644967" y="2157412"/>
            <a:ext cx="19050" cy="3949303"/>
          </a:xfrm>
          <a:prstGeom prst="roundRect">
            <a:avLst>
              <a:gd name="adj" fmla="val 334350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2806049" y="2489001"/>
            <a:ext cx="530721" cy="19050"/>
          </a:xfrm>
          <a:prstGeom prst="roundRect">
            <a:avLst>
              <a:gd name="adj" fmla="val 334350"/>
            </a:avLst>
          </a:prstGeom>
          <a:solidFill>
            <a:srgbClr val="CECEC9"/>
          </a:solidFill>
          <a:ln/>
        </p:spPr>
      </p:sp>
      <p:sp>
        <p:nvSpPr>
          <p:cNvPr id="7" name="Shape 4"/>
          <p:cNvSpPr/>
          <p:nvPr/>
        </p:nvSpPr>
        <p:spPr>
          <a:xfrm>
            <a:off x="2483885" y="2327969"/>
            <a:ext cx="341213" cy="341213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605626" y="2384821"/>
            <a:ext cx="97731" cy="227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3488525" y="2309019"/>
            <a:ext cx="189557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Inicio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3488525" y="2636936"/>
            <a:ext cx="5497116" cy="24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Se evalúa la condición del bucle while.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2806049" y="3514228"/>
            <a:ext cx="530721" cy="19050"/>
          </a:xfrm>
          <a:prstGeom prst="roundRect">
            <a:avLst>
              <a:gd name="adj" fmla="val 334350"/>
            </a:avLst>
          </a:prstGeom>
          <a:solidFill>
            <a:srgbClr val="CECEC9"/>
          </a:solidFill>
          <a:ln/>
        </p:spPr>
      </p:sp>
      <p:sp>
        <p:nvSpPr>
          <p:cNvPr id="12" name="Shape 9"/>
          <p:cNvSpPr/>
          <p:nvPr/>
        </p:nvSpPr>
        <p:spPr>
          <a:xfrm>
            <a:off x="2483885" y="3353196"/>
            <a:ext cx="341213" cy="341213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590942" y="3410049"/>
            <a:ext cx="127099" cy="227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3488525" y="3334246"/>
            <a:ext cx="189557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Condición 1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3488525" y="3662164"/>
            <a:ext cx="5497116" cy="24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1 es verdadera, se ejecuta el código asociado.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2806049" y="4539456"/>
            <a:ext cx="530721" cy="19050"/>
          </a:xfrm>
          <a:prstGeom prst="roundRect">
            <a:avLst>
              <a:gd name="adj" fmla="val 334350"/>
            </a:avLst>
          </a:prstGeom>
          <a:solidFill>
            <a:srgbClr val="CECEC9"/>
          </a:solidFill>
          <a:ln/>
        </p:spPr>
      </p:sp>
      <p:sp>
        <p:nvSpPr>
          <p:cNvPr id="17" name="Shape 14"/>
          <p:cNvSpPr/>
          <p:nvPr/>
        </p:nvSpPr>
        <p:spPr>
          <a:xfrm>
            <a:off x="2483885" y="4378424"/>
            <a:ext cx="341213" cy="341213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591736" y="4435276"/>
            <a:ext cx="125512" cy="227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3488525" y="4359473"/>
            <a:ext cx="189557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Condición 2</a:t>
            </a:r>
            <a:endParaRPr lang="en-US" sz="2000" dirty="0"/>
          </a:p>
        </p:txBody>
      </p:sp>
      <p:sp>
        <p:nvSpPr>
          <p:cNvPr id="20" name="Text 17"/>
          <p:cNvSpPr/>
          <p:nvPr/>
        </p:nvSpPr>
        <p:spPr>
          <a:xfrm>
            <a:off x="3488525" y="4687391"/>
            <a:ext cx="5497116" cy="24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2 es verdadera, se ejecuta el código asociado.</a:t>
            </a:r>
            <a:endParaRPr lang="en-US" sz="2000" dirty="0"/>
          </a:p>
        </p:txBody>
      </p:sp>
      <p:sp>
        <p:nvSpPr>
          <p:cNvPr id="21" name="Shape 18"/>
          <p:cNvSpPr/>
          <p:nvPr/>
        </p:nvSpPr>
        <p:spPr>
          <a:xfrm>
            <a:off x="2806049" y="5564683"/>
            <a:ext cx="530721" cy="19050"/>
          </a:xfrm>
          <a:prstGeom prst="roundRect">
            <a:avLst>
              <a:gd name="adj" fmla="val 334350"/>
            </a:avLst>
          </a:prstGeom>
          <a:solidFill>
            <a:srgbClr val="CECEC9"/>
          </a:solidFill>
          <a:ln/>
        </p:spPr>
      </p:sp>
      <p:sp>
        <p:nvSpPr>
          <p:cNvPr id="22" name="Shape 19"/>
          <p:cNvSpPr/>
          <p:nvPr/>
        </p:nvSpPr>
        <p:spPr>
          <a:xfrm>
            <a:off x="2483885" y="5403651"/>
            <a:ext cx="341213" cy="341213"/>
          </a:xfrm>
          <a:prstGeom prst="roundRect">
            <a:avLst>
              <a:gd name="adj" fmla="val 186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2590248" y="5460504"/>
            <a:ext cx="128488" cy="227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4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3488525" y="5384701"/>
            <a:ext cx="189557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Fin</a:t>
            </a:r>
            <a:endParaRPr lang="en-US" sz="2000" dirty="0"/>
          </a:p>
        </p:txBody>
      </p:sp>
      <p:sp>
        <p:nvSpPr>
          <p:cNvPr id="25" name="Text 22"/>
          <p:cNvSpPr/>
          <p:nvPr/>
        </p:nvSpPr>
        <p:spPr>
          <a:xfrm>
            <a:off x="3488525" y="5712619"/>
            <a:ext cx="5497116" cy="24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 bucle termina cuando la condición del bucle while se vuelve falsa.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Principio </a:t>
            </a:r>
            <a:r>
              <a:rPr lang="es-EC" sz="2000" b="1" dirty="0"/>
              <a:t>DRY</a:t>
            </a:r>
            <a:r>
              <a:rPr lang="es-EC" sz="2000" dirty="0"/>
              <a:t>: </a:t>
            </a:r>
            <a:r>
              <a:rPr lang="es-EC" sz="2000" dirty="0" err="1"/>
              <a:t>Don’t</a:t>
            </a:r>
            <a:r>
              <a:rPr lang="es-EC" sz="2000" dirty="0"/>
              <a:t> </a:t>
            </a:r>
            <a:r>
              <a:rPr lang="es-EC" sz="2000" dirty="0" err="1"/>
              <a:t>Repeat</a:t>
            </a:r>
            <a:r>
              <a:rPr lang="es-EC" sz="2000" dirty="0"/>
              <a:t> </a:t>
            </a:r>
            <a:r>
              <a:rPr lang="es-EC" sz="2000" dirty="0" err="1"/>
              <a:t>Yourself</a:t>
            </a:r>
            <a:r>
              <a:rPr lang="es-EC" sz="2000" dirty="0"/>
              <a:t>!</a:t>
            </a:r>
          </a:p>
          <a:p>
            <a:r>
              <a:rPr lang="es-EC" sz="2000" dirty="0"/>
              <a:t>Permite implementar el código fuente una sola vez para emplearlo cuantas veces se requiera.</a:t>
            </a:r>
          </a:p>
          <a:p>
            <a:r>
              <a:rPr lang="es-EC" sz="2000" dirty="0"/>
              <a:t>Partes que lo constituyen:</a:t>
            </a:r>
          </a:p>
          <a:p>
            <a:pPr lvl="1"/>
            <a:r>
              <a:rPr lang="es-EC" sz="1600" dirty="0"/>
              <a:t>Nombre de la función: de preferencia expresando un verbo.</a:t>
            </a:r>
          </a:p>
          <a:p>
            <a:pPr lvl="1"/>
            <a:r>
              <a:rPr lang="es-EC" sz="1600" dirty="0"/>
              <a:t>Parámetros: Conjunto de variables con sus correspondientes tipos cuyos </a:t>
            </a:r>
          </a:p>
          <a:p>
            <a:pPr marL="457200" lvl="1" indent="0">
              <a:buNone/>
            </a:pPr>
            <a:r>
              <a:rPr lang="es-EC" sz="1600" dirty="0"/>
              <a:t>      valores serán expresados en tiempo de ejecución.</a:t>
            </a:r>
          </a:p>
        </p:txBody>
      </p:sp>
      <p:pic>
        <p:nvPicPr>
          <p:cNvPr id="1026" name="Picture 2" descr="Don't Repeat Yourself | DevIQ">
            <a:extLst>
              <a:ext uri="{FF2B5EF4-FFF2-40B4-BE49-F238E27FC236}">
                <a16:creationId xmlns:a16="http://schemas.microsoft.com/office/drawing/2014/main" id="{99A56B6C-025B-26B2-BA9B-237363C3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84" y="3081970"/>
            <a:ext cx="2824066" cy="282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0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sin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Comprenden bloques de código fuente que se ejecutan al ser la función invocada pero, por lo general, no devuelven ningún tipo de valor en el nombre de la función.</a:t>
            </a:r>
          </a:p>
          <a:p>
            <a:r>
              <a:rPr lang="es-EC" sz="2000" dirty="0"/>
              <a:t>Ciertos lenguajes, por defecto, retornan el valor de 0 en el nombre de la función si no existen errores de ejecución, y el valor de 1 si la función se ejecuta con error (o viceversa).</a:t>
            </a:r>
          </a:p>
          <a:p>
            <a:r>
              <a:rPr lang="es-EC" sz="2000" dirty="0"/>
              <a:t>Pueden hacer uso de la función </a:t>
            </a:r>
            <a:r>
              <a:rPr lang="es-EC" sz="2000" b="1" dirty="0" err="1"/>
              <a:t>return</a:t>
            </a:r>
            <a:r>
              <a:rPr lang="es-EC" sz="2000" dirty="0"/>
              <a:t> para culminar la función si así se requiere.</a:t>
            </a:r>
          </a:p>
          <a:p>
            <a:r>
              <a:rPr lang="es-EC" sz="2000" b="1" dirty="0" err="1"/>
              <a:t>void</a:t>
            </a:r>
            <a:r>
              <a:rPr lang="es-EC" sz="2000" b="1" dirty="0"/>
              <a:t>: </a:t>
            </a:r>
            <a:r>
              <a:rPr lang="es-EC" sz="2000" dirty="0"/>
              <a:t>Tipo de dato que indica la ausencia de uno. </a:t>
            </a:r>
          </a:p>
          <a:p>
            <a:pPr marL="0" indent="0">
              <a:buNone/>
            </a:pPr>
            <a:endParaRPr lang="es-EC" sz="2000" dirty="0"/>
          </a:p>
          <a:p>
            <a:endParaRPr lang="es-EC" sz="2000" dirty="0"/>
          </a:p>
          <a:p>
            <a:endParaRPr lang="es-EC" sz="1600" dirty="0"/>
          </a:p>
        </p:txBody>
      </p:sp>
      <p:pic>
        <p:nvPicPr>
          <p:cNvPr id="9218" name="Picture 2" descr="Forma De Vida Urbana Representada Por Vía De Sentido Sobre Ilustración Y  Plana Ilustraciones svg, vectoriales, clip art vectorizado libre de  derechos. Image 58522405">
            <a:extLst>
              <a:ext uri="{FF2B5EF4-FFF2-40B4-BE49-F238E27FC236}">
                <a16:creationId xmlns:a16="http://schemas.microsoft.com/office/drawing/2014/main" id="{394834DE-BE66-BB47-EDBA-69F74E3F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41" y="4158684"/>
            <a:ext cx="2018279" cy="20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con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237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Retornan un determinado tipo de dato en el nombre de la función.</a:t>
            </a:r>
          </a:p>
          <a:p>
            <a:r>
              <a:rPr lang="es-EC" sz="2000" dirty="0"/>
              <a:t>Esta funcionalidad se realiza a través de la sentencia </a:t>
            </a:r>
            <a:r>
              <a:rPr lang="es-EC" sz="2000" b="1" dirty="0" err="1"/>
              <a:t>return</a:t>
            </a:r>
            <a:r>
              <a:rPr lang="es-EC" sz="2000" dirty="0"/>
              <a:t>.</a:t>
            </a:r>
          </a:p>
          <a:p>
            <a:r>
              <a:rPr lang="es-EC" sz="2000" dirty="0"/>
              <a:t>Es el tipo de función más comúnmente empleado.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1369965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535</Words>
  <Application>Microsoft Office PowerPoint</Application>
  <PresentationFormat>Panorámica</PresentationFormat>
  <Paragraphs>55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Funciones</vt:lpstr>
      <vt:lpstr>Funciones sin retorno</vt:lpstr>
      <vt:lpstr>Funciones con retorno</vt:lpstr>
      <vt:lpstr>Presentación de PowerPoint</vt:lpstr>
      <vt:lpstr>Penúltima Tarea: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42</cp:revision>
  <dcterms:created xsi:type="dcterms:W3CDTF">2022-01-24T21:35:40Z</dcterms:created>
  <dcterms:modified xsi:type="dcterms:W3CDTF">2024-10-02T14:48:43Z</dcterms:modified>
</cp:coreProperties>
</file>