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62" r:id="rId4"/>
    <p:sldId id="264" r:id="rId5"/>
    <p:sldId id="263" r:id="rId6"/>
    <p:sldId id="266" r:id="rId7"/>
    <p:sldId id="267" r:id="rId8"/>
    <p:sldId id="269" r:id="rId9"/>
    <p:sldId id="261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175046" y="4673873"/>
            <a:ext cx="459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Sesión 1</a:t>
            </a:r>
          </a:p>
          <a:p>
            <a:pPr algn="ctr"/>
            <a:r>
              <a:rPr lang="es-ES" b="0" i="0" dirty="0">
                <a:solidFill>
                  <a:srgbClr val="333333"/>
                </a:solidFill>
                <a:effectLst/>
                <a:latin typeface="monserrat"/>
              </a:rPr>
              <a:t>Presentación de tutor, exposición de Programa de Estudios de Asignatura (PEA), sistema de evaluación y normas del curso. 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Algo de mí…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b="1" dirty="0"/>
              <a:t>David Fabián Cevallos Salas</a:t>
            </a:r>
          </a:p>
          <a:p>
            <a:pPr marL="0" indent="0">
              <a:buNone/>
            </a:pPr>
            <a:endParaRPr lang="es-419" sz="1400" b="1" dirty="0"/>
          </a:p>
          <a:p>
            <a:pPr marL="0" indent="0">
              <a:buNone/>
            </a:pPr>
            <a:r>
              <a:rPr lang="es-419" sz="1400" b="1" dirty="0"/>
              <a:t>Formación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Magister en Sistemas de Información Mención en Gestión en Seguridad de la Información, 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Ingeniero en Electrónica y Redes de Información, EPN.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Experiencia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Dirección Metropolitana de Informática, MDMQ.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Instituto Tecnológico Superior Quito Metropolitano.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Banco de Desarrollo del Ecuador B.P.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International Professional </a:t>
            </a:r>
            <a:r>
              <a:rPr lang="es-419" sz="1400" dirty="0" err="1"/>
              <a:t>Services</a:t>
            </a:r>
            <a:r>
              <a:rPr lang="es-419" sz="1400" dirty="0"/>
              <a:t> INPSERCOM S.A.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err="1"/>
              <a:t>Soft</a:t>
            </a:r>
            <a:r>
              <a:rPr lang="es-419" sz="1400" dirty="0"/>
              <a:t> </a:t>
            </a:r>
            <a:r>
              <a:rPr lang="es-419" sz="1400" dirty="0" err="1"/>
              <a:t>Warehouse</a:t>
            </a:r>
            <a:r>
              <a:rPr lang="es-419" sz="1400" dirty="0"/>
              <a:t> S.A.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Intereses</a:t>
            </a:r>
            <a:endParaRPr lang="es-419" sz="1400" dirty="0"/>
          </a:p>
          <a:p>
            <a:r>
              <a:rPr lang="es-419" sz="1400" dirty="0"/>
              <a:t>Software, Machine </a:t>
            </a:r>
            <a:r>
              <a:rPr lang="es-419" sz="1400" dirty="0" err="1"/>
              <a:t>Learning</a:t>
            </a:r>
            <a:r>
              <a:rPr lang="es-419" sz="1400" dirty="0"/>
              <a:t>, Seguridad de la Información, TDT Interactiva, </a:t>
            </a:r>
            <a:r>
              <a:rPr lang="es-419" sz="1400" dirty="0" err="1"/>
              <a:t>Networking</a:t>
            </a:r>
            <a:r>
              <a:rPr lang="es-419" sz="1400" dirty="0"/>
              <a:t>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CA69C8-6907-1B95-1E51-652C6AE3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82" y="1120675"/>
            <a:ext cx="1731244" cy="2308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07C74-E868-8CD4-9C36-1C98C33D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74" y="5862979"/>
            <a:ext cx="364039" cy="313984"/>
          </a:xfrm>
          <a:prstGeom prst="rect">
            <a:avLst/>
          </a:prstGeom>
        </p:spPr>
      </p:pic>
      <p:pic>
        <p:nvPicPr>
          <p:cNvPr id="6" name="Picture 2" descr="Generador de Códigos QR Codes">
            <a:extLst>
              <a:ext uri="{FF2B5EF4-FFF2-40B4-BE49-F238E27FC236}">
                <a16:creationId xmlns:a16="http://schemas.microsoft.com/office/drawing/2014/main" id="{A730F6A8-35B2-2F61-251C-0967C63D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82" y="3829778"/>
            <a:ext cx="1737091" cy="17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4C41E2-0998-3289-3A5D-B7CE5EC571E9}"/>
              </a:ext>
            </a:extLst>
          </p:cNvPr>
          <p:cNvSpPr txBox="1"/>
          <p:nvPr/>
        </p:nvSpPr>
        <p:spPr>
          <a:xfrm>
            <a:off x="7948513" y="5899964"/>
            <a:ext cx="294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https://www.linkedin.com/in/davidcevallos/</a:t>
            </a:r>
          </a:p>
        </p:txBody>
      </p:sp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2189518"/>
            <a:ext cx="11218985" cy="4351338"/>
          </a:xfrm>
        </p:spPr>
        <p:txBody>
          <a:bodyPr>
            <a:normAutofit/>
          </a:bodyPr>
          <a:lstStyle/>
          <a:p>
            <a:r>
              <a:rPr lang="es-419" sz="1400" dirty="0"/>
              <a:t>No actos sociales: no cumpleaños, no bienvenidas, no despedidas, etc.</a:t>
            </a:r>
          </a:p>
          <a:p>
            <a:r>
              <a:rPr lang="es-419" sz="1400" dirty="0"/>
              <a:t>Usted debe tener prioridades.</a:t>
            </a:r>
          </a:p>
          <a:p>
            <a:r>
              <a:rPr lang="es-419" sz="1400" dirty="0"/>
              <a:t>Respetar el Reglamento Interno: No licor.</a:t>
            </a:r>
          </a:p>
          <a:p>
            <a:r>
              <a:rPr lang="es-419" sz="1400" dirty="0"/>
              <a:t>Todo deber, práctica, trabajo o proyecto es individual.</a:t>
            </a:r>
          </a:p>
          <a:p>
            <a:pPr algn="just"/>
            <a:r>
              <a:rPr lang="es-419" sz="1400" dirty="0"/>
              <a:t>Todo deber, práctica, trabajo o proyecto entregado fuera de tiempo implica una penalización del 50%, salvo debida justificación.</a:t>
            </a:r>
          </a:p>
          <a:p>
            <a:pPr algn="just"/>
            <a:r>
              <a:rPr lang="es-419" sz="1400" dirty="0"/>
              <a:t>Asistencia será tomada al iniciar y culminar clase para registro en el sistema.</a:t>
            </a:r>
          </a:p>
          <a:p>
            <a:pPr algn="just"/>
            <a:r>
              <a:rPr lang="es-419" sz="1400" dirty="0"/>
              <a:t>Cuidado con el plagio!.</a:t>
            </a:r>
          </a:p>
          <a:p>
            <a:pPr algn="just"/>
            <a:r>
              <a:rPr lang="es-419" sz="1400" dirty="0"/>
              <a:t>Evitar en lo posible atrasos.</a:t>
            </a:r>
          </a:p>
          <a:p>
            <a:pPr algn="just"/>
            <a:r>
              <a:rPr lang="es-419" sz="1400" dirty="0"/>
              <a:t>No correr en los pasillos.</a:t>
            </a:r>
          </a:p>
          <a:p>
            <a:pPr algn="just"/>
            <a:r>
              <a:rPr lang="es-419" sz="1400" dirty="0"/>
              <a:t>Sacar el máximo provecho de las clases.</a:t>
            </a:r>
          </a:p>
          <a:p>
            <a:pPr algn="just"/>
            <a:r>
              <a:rPr lang="es-419" sz="1400" dirty="0"/>
              <a:t>Responsabilidad.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¿Qué aprenderemos? – Nuestro PEA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5947DA-CA82-ECC3-7CE3-5D4D554462F9}"/>
              </a:ext>
            </a:extLst>
          </p:cNvPr>
          <p:cNvSpPr txBox="1"/>
          <p:nvPr/>
        </p:nvSpPr>
        <p:spPr>
          <a:xfrm>
            <a:off x="541150" y="2044460"/>
            <a:ext cx="4488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Unidad 1: Introducción a la Programación Web:</a:t>
            </a:r>
            <a:endParaRPr lang="es-419" sz="1400" dirty="0"/>
          </a:p>
          <a:p>
            <a:r>
              <a:rPr lang="es-419" sz="1400" dirty="0"/>
              <a:t>- Entornos de Desarrollo Integrados</a:t>
            </a:r>
          </a:p>
          <a:p>
            <a:r>
              <a:rPr lang="es-419" sz="1400" dirty="0"/>
              <a:t>- Historia de la Programación Web</a:t>
            </a:r>
          </a:p>
          <a:p>
            <a:r>
              <a:rPr lang="es-419" sz="1400" dirty="0"/>
              <a:t>- Formato de datos XML</a:t>
            </a:r>
          </a:p>
          <a:p>
            <a:endParaRPr lang="es-419" sz="1400" dirty="0"/>
          </a:p>
          <a:p>
            <a:r>
              <a:rPr lang="es-419" sz="1400" b="1" dirty="0"/>
              <a:t>Unidad 2: Maquetación web</a:t>
            </a:r>
          </a:p>
          <a:p>
            <a:endParaRPr lang="es-419" sz="1400" dirty="0"/>
          </a:p>
          <a:p>
            <a:r>
              <a:rPr lang="es-419" sz="1400" dirty="0"/>
              <a:t>- Maquetación web: Diseño, estilos CSS, interactividad</a:t>
            </a:r>
          </a:p>
          <a:p>
            <a:r>
              <a:rPr lang="es-419" sz="1400" dirty="0"/>
              <a:t>- Lenguaje HTML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CFF1BE-DE02-4EDD-1F62-2AB71B74D293}"/>
              </a:ext>
            </a:extLst>
          </p:cNvPr>
          <p:cNvSpPr txBox="1"/>
          <p:nvPr/>
        </p:nvSpPr>
        <p:spPr>
          <a:xfrm>
            <a:off x="4863378" y="3436915"/>
            <a:ext cx="3835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Unidad 3: Bootstrap para programación </a:t>
            </a:r>
          </a:p>
          <a:p>
            <a:r>
              <a:rPr lang="es-419" sz="1400" b="1" dirty="0"/>
              <a:t>de sitios web interactivos</a:t>
            </a:r>
          </a:p>
          <a:p>
            <a:r>
              <a:rPr lang="es-419" sz="1400" dirty="0"/>
              <a:t>- Introducción a Google Sites</a:t>
            </a:r>
          </a:p>
          <a:p>
            <a:r>
              <a:rPr lang="es-419" sz="1400" dirty="0"/>
              <a:t>- Introducción a Bootstrap.</a:t>
            </a:r>
          </a:p>
          <a:p>
            <a:endParaRPr lang="es-419" sz="1400" dirty="0"/>
          </a:p>
          <a:p>
            <a:r>
              <a:rPr lang="es-419" sz="1400" b="1" dirty="0"/>
              <a:t>Unidad 4:  Python para desarrollo web</a:t>
            </a:r>
          </a:p>
          <a:p>
            <a:r>
              <a:rPr lang="es-419" sz="1400" dirty="0"/>
              <a:t>- Introducción a Google </a:t>
            </a:r>
            <a:r>
              <a:rPr lang="es-419" sz="1400" dirty="0" err="1"/>
              <a:t>Colaboratory</a:t>
            </a:r>
            <a:endParaRPr lang="es-419" sz="1400" dirty="0"/>
          </a:p>
          <a:p>
            <a:r>
              <a:rPr lang="es-419" sz="1400" dirty="0"/>
              <a:t>- Lenguaje de programación Python </a:t>
            </a:r>
          </a:p>
          <a:p>
            <a:r>
              <a:rPr lang="es-419" sz="1400" dirty="0"/>
              <a:t>- Sentencias condicionales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DA2926-548D-20B6-92CE-D7B00436E48B}"/>
              </a:ext>
            </a:extLst>
          </p:cNvPr>
          <p:cNvSpPr txBox="1"/>
          <p:nvPr/>
        </p:nvSpPr>
        <p:spPr>
          <a:xfrm>
            <a:off x="8454927" y="4367546"/>
            <a:ext cx="31957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Unidad 5: Introducción a </a:t>
            </a:r>
            <a:r>
              <a:rPr lang="es-419" sz="1400" b="1" dirty="0" err="1"/>
              <a:t>PyScrypt</a:t>
            </a:r>
            <a:endParaRPr lang="es-419" sz="1400" b="1" dirty="0"/>
          </a:p>
          <a:p>
            <a:r>
              <a:rPr lang="es-419" sz="1400" dirty="0"/>
              <a:t>- Sentencias repetitivas</a:t>
            </a:r>
          </a:p>
          <a:p>
            <a:r>
              <a:rPr lang="es-419" sz="1400" dirty="0"/>
              <a:t>- Arreglos y colecciones</a:t>
            </a:r>
          </a:p>
          <a:p>
            <a:r>
              <a:rPr lang="es-419" sz="1400" dirty="0"/>
              <a:t>- Formato de datos JSON</a:t>
            </a:r>
          </a:p>
          <a:p>
            <a:r>
              <a:rPr lang="es-419" sz="1400" dirty="0"/>
              <a:t>- </a:t>
            </a:r>
            <a:r>
              <a:rPr lang="es-419" sz="1400" dirty="0" err="1"/>
              <a:t>PyScrypt</a:t>
            </a:r>
            <a:endParaRPr lang="es-419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E6F11C-FE77-0E4F-C112-86C88F1A972E}"/>
              </a:ext>
            </a:extLst>
          </p:cNvPr>
          <p:cNvSpPr txBox="1"/>
          <p:nvPr/>
        </p:nvSpPr>
        <p:spPr>
          <a:xfrm>
            <a:off x="1011612" y="4367546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F0DF15-FAC3-299E-FDAF-BA51F35BD1D6}"/>
              </a:ext>
            </a:extLst>
          </p:cNvPr>
          <p:cNvSpPr txBox="1"/>
          <p:nvPr/>
        </p:nvSpPr>
        <p:spPr>
          <a:xfrm>
            <a:off x="5143905" y="5684548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4263D-D1FB-BB2E-E5E5-41C715014956}"/>
              </a:ext>
            </a:extLst>
          </p:cNvPr>
          <p:cNvSpPr txBox="1"/>
          <p:nvPr/>
        </p:nvSpPr>
        <p:spPr>
          <a:xfrm>
            <a:off x="8821715" y="5676481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5AC3E9-37FD-E0F5-5E4C-684649E89F85}"/>
              </a:ext>
            </a:extLst>
          </p:cNvPr>
          <p:cNvSpPr txBox="1"/>
          <p:nvPr/>
        </p:nvSpPr>
        <p:spPr>
          <a:xfrm>
            <a:off x="8377347" y="1898227"/>
            <a:ext cx="3000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400" b="1" dirty="0"/>
              <a:t>Proyecto final: </a:t>
            </a:r>
          </a:p>
          <a:p>
            <a:r>
              <a:rPr lang="es-419" sz="1400" dirty="0"/>
              <a:t>Creación de una tienda virtual en línea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5D9BD1-5631-C007-76EB-39C5E941555E}"/>
              </a:ext>
            </a:extLst>
          </p:cNvPr>
          <p:cNvSpPr txBox="1"/>
          <p:nvPr/>
        </p:nvSpPr>
        <p:spPr>
          <a:xfrm>
            <a:off x="9534916" y="250939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400" dirty="0"/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253000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 1: Carta a García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400" dirty="0"/>
              <a:t>- En media página escribir un breve resumen de qué trata la lectura.</a:t>
            </a:r>
          </a:p>
          <a:p>
            <a:pPr algn="just"/>
            <a:r>
              <a:rPr lang="es-EC" sz="1400" dirty="0"/>
              <a:t>- En media página escribir su opinión personal:</a:t>
            </a:r>
          </a:p>
          <a:p>
            <a:pPr algn="just"/>
            <a:endParaRPr lang="es-EC" sz="1400" dirty="0"/>
          </a:p>
          <a:p>
            <a:pPr marL="0" indent="0" algn="just">
              <a:buNone/>
            </a:pPr>
            <a:r>
              <a:rPr lang="es-EC" sz="1400" dirty="0"/>
              <a:t>   ¿Qué opinión le merece la actitud del soldado? </a:t>
            </a:r>
          </a:p>
          <a:p>
            <a:pPr marL="0" indent="0" algn="just">
              <a:buNone/>
            </a:pPr>
            <a:r>
              <a:rPr lang="es-EC" sz="1400" dirty="0"/>
              <a:t>   ¿Qué opinión le merece la actitud del gobierno y militancia con el soldado?</a:t>
            </a:r>
          </a:p>
          <a:p>
            <a:endParaRPr lang="es-EC" sz="2000" dirty="0"/>
          </a:p>
        </p:txBody>
      </p:sp>
      <p:pic>
        <p:nvPicPr>
          <p:cNvPr id="4" name="Picture 2" descr="La carta a García | Arquidiócesis de Bogotá">
            <a:extLst>
              <a:ext uri="{FF2B5EF4-FFF2-40B4-BE49-F238E27FC236}">
                <a16:creationId xmlns:a16="http://schemas.microsoft.com/office/drawing/2014/main" id="{CBBE26FA-57AC-CFF0-2346-ABC85180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33" y="1983741"/>
            <a:ext cx="3185418" cy="31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50EE088-86EC-3862-FDBC-FCB845C2C84A}"/>
              </a:ext>
            </a:extLst>
          </p:cNvPr>
          <p:cNvSpPr txBox="1"/>
          <p:nvPr/>
        </p:nvSpPr>
        <p:spPr>
          <a:xfrm>
            <a:off x="558569" y="5506070"/>
            <a:ext cx="46842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http://webdelprofesor.ula.ve/economia/smzerpa/lecturasobligatorias/lacartaagarcia.pdf</a:t>
            </a:r>
          </a:p>
        </p:txBody>
      </p:sp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Penúltima Tarea: Responder a estas dos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herramientas de </a:t>
            </a:r>
            <a:r>
              <a:rPr lang="es-EC" sz="1600" b="1" dirty="0"/>
              <a:t>INTELIGENCIA ARTIFICIAL</a:t>
            </a:r>
            <a:r>
              <a:rPr lang="es-EC" sz="1600" dirty="0"/>
              <a:t>?</a:t>
            </a:r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un grupo de trabajo conformado por especialistas de informática y de marketing?</a:t>
            </a:r>
          </a:p>
          <a:p>
            <a:pPr algn="just"/>
            <a:endParaRPr lang="es-EC" sz="1400" dirty="0"/>
          </a:p>
          <a:p>
            <a:endParaRPr lang="es-EC" sz="2000" dirty="0"/>
          </a:p>
        </p:txBody>
      </p:sp>
      <p:pic>
        <p:nvPicPr>
          <p:cNvPr id="1026" name="Picture 2" descr="Qué Funciones Tiene un Técnico de Marketing Digital?】">
            <a:extLst>
              <a:ext uri="{FF2B5EF4-FFF2-40B4-BE49-F238E27FC236}">
                <a16:creationId xmlns:a16="http://schemas.microsoft.com/office/drawing/2014/main" id="{2BB40AC5-F843-3CDD-41D8-34849B52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55" y="3755571"/>
            <a:ext cx="3266005" cy="21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Última Tarea: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Escribir un ensayo de una página y máximo tres en el que empleando sus propias palabras describa la </a:t>
            </a:r>
            <a:r>
              <a:rPr lang="es-EC" sz="1600" b="1" dirty="0"/>
              <a:t>importancia de la Programación Web en el mundo del Marketing Digital </a:t>
            </a:r>
            <a:r>
              <a:rPr lang="es-EC" sz="1600" dirty="0"/>
              <a:t>y cómo podría </a:t>
            </a:r>
            <a:r>
              <a:rPr lang="es-EC" sz="1600" b="1" dirty="0"/>
              <a:t>aplicar lo aprendido en el módulo en su ejercicio profesional diario. 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4" name="Picture 2" descr="Lenguajes de programación más usados para desarrollar una web">
            <a:extLst>
              <a:ext uri="{FF2B5EF4-FFF2-40B4-BE49-F238E27FC236}">
                <a16:creationId xmlns:a16="http://schemas.microsoft.com/office/drawing/2014/main" id="{7288E69B-A00E-5511-BDC8-3E23D67A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9" y="3096276"/>
            <a:ext cx="4601984" cy="28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Proyecto de Fin de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678182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r>
              <a:rPr lang="es-419" sz="1600" dirty="0"/>
              <a:t>Diseñar un sitio web para una tienda virtual en línea. </a:t>
            </a:r>
          </a:p>
          <a:p>
            <a:pPr marL="0" indent="0">
              <a:buNone/>
            </a:pPr>
            <a:endParaRPr lang="es-EC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8192E6-A402-301A-931F-41FF74E318BB}"/>
              </a:ext>
            </a:extLst>
          </p:cNvPr>
          <p:cNvSpPr txBox="1"/>
          <p:nvPr/>
        </p:nvSpPr>
        <p:spPr>
          <a:xfrm>
            <a:off x="6249465" y="2296131"/>
            <a:ext cx="44387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Escoger un nombre para la tienda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Dar información de la tienda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Vender 3 productos</a:t>
            </a:r>
          </a:p>
          <a:p>
            <a:endParaRPr lang="es-419" dirty="0"/>
          </a:p>
          <a:p>
            <a:r>
              <a:rPr lang="es-419" dirty="0"/>
              <a:t>Información que podría incluir la página web:</a:t>
            </a: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Características de los 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FF0000"/>
                </a:solidFill>
              </a:rPr>
              <a:t>Productos de material reciclable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Beneficios para el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Precio de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 de la tienda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Sea creativo!</a:t>
            </a:r>
          </a:p>
          <a:p>
            <a:endParaRPr lang="es-419" dirty="0"/>
          </a:p>
          <a:p>
            <a:endParaRPr lang="es-419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8E048A-1BBD-CAD6-EBB8-02C517B1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06" y="2688189"/>
            <a:ext cx="4676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7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645</Words>
  <Application>Microsoft Office PowerPoint</Application>
  <PresentationFormat>Panorámica</PresentationFormat>
  <Paragraphs>91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monserrat</vt:lpstr>
      <vt:lpstr>Tema de Office</vt:lpstr>
      <vt:lpstr>Programación Web</vt:lpstr>
      <vt:lpstr>Algo de mí…</vt:lpstr>
      <vt:lpstr>Reglas</vt:lpstr>
      <vt:lpstr>¿Qué aprenderemos? – Nuestro PEA</vt:lpstr>
      <vt:lpstr>Tarea 1: Carta a García</vt:lpstr>
      <vt:lpstr>Penúltima Tarea: Responder a estas dos preguntas</vt:lpstr>
      <vt:lpstr>Última Tarea: Ensayo</vt:lpstr>
      <vt:lpstr>Proyecto de Fin de Curso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45</cp:revision>
  <dcterms:created xsi:type="dcterms:W3CDTF">2022-01-24T21:35:40Z</dcterms:created>
  <dcterms:modified xsi:type="dcterms:W3CDTF">2024-09-29T14:50:30Z</dcterms:modified>
</cp:coreProperties>
</file>