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handoutMasterIdLst>
    <p:handoutMasterId r:id="rId11"/>
  </p:handoutMasterIdLst>
  <p:sldIdLst>
    <p:sldId id="256" r:id="rId2"/>
    <p:sldId id="269" r:id="rId3"/>
    <p:sldId id="274" r:id="rId4"/>
    <p:sldId id="258" r:id="rId5"/>
    <p:sldId id="266" r:id="rId6"/>
    <p:sldId id="267" r:id="rId7"/>
    <p:sldId id="275" r:id="rId8"/>
    <p:sldId id="276" r:id="rId9"/>
    <p:sldId id="261" r:id="rId10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72"/>
    <p:restoredTop sz="94740"/>
  </p:normalViewPr>
  <p:slideViewPr>
    <p:cSldViewPr snapToGrid="0" snapToObjects="1">
      <p:cViewPr varScale="1">
        <p:scale>
          <a:sx n="80" d="100"/>
          <a:sy n="80" d="100"/>
        </p:scale>
        <p:origin x="7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7" d="100"/>
          <a:sy n="67" d="100"/>
        </p:scale>
        <p:origin x="283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694E2EFF-4920-4B45-8A49-F3E4C2F7C5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1B25D7E-5D9E-4324-973B-F37E026A6EA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F7D7FF-DDC7-474C-8526-899954A31AD1}" type="datetimeFigureOut">
              <a:rPr lang="es-EC" smtClean="0"/>
              <a:t>1/10/2024</a:t>
            </a:fld>
            <a:endParaRPr lang="es-EC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BE1F024-B4D1-4D02-9D60-BC00CD15703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F5626AA-BF38-4F1F-9164-6E9E13F3CC8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C8D488-B844-44E3-AFA6-D489E552E6D9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0107484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>
            <a:extLst>
              <a:ext uri="{FF2B5EF4-FFF2-40B4-BE49-F238E27FC236}">
                <a16:creationId xmlns:a16="http://schemas.microsoft.com/office/drawing/2014/main" id="{CF590D84-79D3-4C28-8272-EDD8FDDBF9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5240"/>
            <a:ext cx="12192000" cy="682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285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áfico 10">
            <a:extLst>
              <a:ext uri="{FF2B5EF4-FFF2-40B4-BE49-F238E27FC236}">
                <a16:creationId xmlns:a16="http://schemas.microsoft.com/office/drawing/2014/main" id="{792C4263-B061-4225-864A-EFFE32EA01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256696"/>
            <a:ext cx="12192000" cy="6344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336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2F81EDC2-C54D-4F06-825E-C4EEE6520EB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4899"/>
            <a:ext cx="12192000" cy="6828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023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2235B0E-40F3-FE48-85C8-7BAD90315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s-EC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6A252DF-D040-3140-AE95-17871B8C9C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s-ES"/>
              <a:t>Editar los estilos de texto del patrón
Segundo nivel
Tercer nivel
Cuarto nivel
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1FA9B13-6189-2D41-991A-58E300C56F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EB83C7-CE7D-EE43-931B-A983B2AE7CF3}" type="datetimeFigureOut">
              <a:rPr lang="es-EC" smtClean="0"/>
              <a:t>1/10/2024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1D491B9-92E6-0B4C-8EE2-6EEF6AD05A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31DFC90-A7E4-7B43-913E-1B358C9585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890400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ECDA4AB4-C823-4BF9-A30D-E6D3030876DC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7261596" y="2830745"/>
            <a:ext cx="4418164" cy="1420446"/>
          </a:xfrm>
        </p:spPr>
        <p:txBody>
          <a:bodyPr>
            <a:normAutofit/>
          </a:bodyPr>
          <a:lstStyle/>
          <a:p>
            <a:r>
              <a:rPr lang="es-EC" b="1" dirty="0"/>
              <a:t>Programación Web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E59AA29B-4D18-2552-A7EB-B3BE8B34A1DE}"/>
              </a:ext>
            </a:extLst>
          </p:cNvPr>
          <p:cNvSpPr txBox="1"/>
          <p:nvPr/>
        </p:nvSpPr>
        <p:spPr>
          <a:xfrm>
            <a:off x="8045367" y="5021815"/>
            <a:ext cx="2596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Sesión 28: Funciones web</a:t>
            </a:r>
          </a:p>
        </p:txBody>
      </p:sp>
    </p:spTree>
    <p:extLst>
      <p:ext uri="{BB962C8B-B14F-4D97-AF65-F5344CB8AC3E}">
        <p14:creationId xmlns:p14="http://schemas.microsoft.com/office/powerpoint/2010/main" val="417312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ABAACC-5240-4E68-A4E9-ACA6E7A4B0A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43079" y="1409161"/>
            <a:ext cx="11218985" cy="295642"/>
          </a:xfrm>
        </p:spPr>
        <p:txBody>
          <a:bodyPr>
            <a:noAutofit/>
          </a:bodyPr>
          <a:lstStyle/>
          <a:p>
            <a:pPr algn="ctr"/>
            <a:r>
              <a:rPr lang="es-EC" sz="3200" b="1" dirty="0"/>
              <a:t>Objetivo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5CBC30-9FA5-4F46-97C3-766A43887EE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92369" y="2167780"/>
            <a:ext cx="11218985" cy="68431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C" sz="2000" dirty="0"/>
              <a:t>Entender el concepto de función y su aplicación en el mundo de la programación web.</a:t>
            </a:r>
          </a:p>
        </p:txBody>
      </p:sp>
      <p:pic>
        <p:nvPicPr>
          <p:cNvPr id="1026" name="Picture 2" descr="Programación web a medida del cliente – Nerade">
            <a:extLst>
              <a:ext uri="{FF2B5EF4-FFF2-40B4-BE49-F238E27FC236}">
                <a16:creationId xmlns:a16="http://schemas.microsoft.com/office/drawing/2014/main" id="{CF1F7DA3-19E8-4ECF-7133-634C8563D5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3264" y="3339764"/>
            <a:ext cx="3898613" cy="2049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1651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ABAACC-5240-4E68-A4E9-ACA6E7A4B0A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43079" y="1409161"/>
            <a:ext cx="11218985" cy="295642"/>
          </a:xfrm>
        </p:spPr>
        <p:txBody>
          <a:bodyPr>
            <a:noAutofit/>
          </a:bodyPr>
          <a:lstStyle/>
          <a:p>
            <a:pPr algn="ctr"/>
            <a:r>
              <a:rPr lang="es-EC" sz="3200" b="1" dirty="0"/>
              <a:t>Agenda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5CBC30-9FA5-4F46-97C3-766A43887EE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92369" y="2012615"/>
            <a:ext cx="11218985" cy="1171984"/>
          </a:xfrm>
        </p:spPr>
        <p:txBody>
          <a:bodyPr>
            <a:normAutofit/>
          </a:bodyPr>
          <a:lstStyle/>
          <a:p>
            <a:pPr marL="457200" indent="-457200" algn="ctr">
              <a:buAutoNum type="arabicPeriod"/>
            </a:pPr>
            <a:r>
              <a:rPr lang="es-EC" sz="2000" dirty="0"/>
              <a:t>Concepto de función</a:t>
            </a:r>
          </a:p>
          <a:p>
            <a:pPr marL="457200" indent="-457200" algn="ctr">
              <a:buAutoNum type="arabicPeriod"/>
            </a:pPr>
            <a:r>
              <a:rPr lang="es-EC" sz="2000" dirty="0"/>
              <a:t>Funciones con retorno y sin retorno</a:t>
            </a:r>
          </a:p>
          <a:p>
            <a:pPr marL="457200" indent="-457200" algn="ctr">
              <a:buAutoNum type="arabicPeriod"/>
            </a:pPr>
            <a:r>
              <a:rPr lang="es-EC" sz="2000" dirty="0"/>
              <a:t> Laboratorio</a:t>
            </a:r>
          </a:p>
        </p:txBody>
      </p:sp>
      <p:pic>
        <p:nvPicPr>
          <p:cNvPr id="2050" name="Picture 2" descr="870.700+ Agenda Fotografías de stock, fotos e imágenes libres de derechos -  iStock | Calendario, Indice, Reloj">
            <a:extLst>
              <a:ext uri="{FF2B5EF4-FFF2-40B4-BE49-F238E27FC236}">
                <a16:creationId xmlns:a16="http://schemas.microsoft.com/office/drawing/2014/main" id="{62461B0E-7D99-532C-B023-030084F166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8289" y="3429000"/>
            <a:ext cx="2555421" cy="2555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95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ABAACC-5240-4E68-A4E9-ACA6E7A4B0A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92369" y="1395046"/>
            <a:ext cx="11218985" cy="295642"/>
          </a:xfrm>
        </p:spPr>
        <p:txBody>
          <a:bodyPr>
            <a:noAutofit/>
          </a:bodyPr>
          <a:lstStyle/>
          <a:p>
            <a:r>
              <a:rPr lang="es-EC" sz="3200" b="1" dirty="0"/>
              <a:t>Funciones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5CBC30-9FA5-4F46-97C3-766A43887EE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92369" y="1825625"/>
            <a:ext cx="11218985" cy="4351338"/>
          </a:xfrm>
        </p:spPr>
        <p:txBody>
          <a:bodyPr>
            <a:normAutofit/>
          </a:bodyPr>
          <a:lstStyle/>
          <a:p>
            <a:r>
              <a:rPr lang="es-EC" sz="2000" dirty="0"/>
              <a:t>Principio </a:t>
            </a:r>
            <a:r>
              <a:rPr lang="es-EC" sz="2000" b="1" dirty="0"/>
              <a:t>DRY</a:t>
            </a:r>
            <a:r>
              <a:rPr lang="es-EC" sz="2000" dirty="0"/>
              <a:t>: </a:t>
            </a:r>
            <a:r>
              <a:rPr lang="es-EC" sz="2000" dirty="0" err="1"/>
              <a:t>Don’t</a:t>
            </a:r>
            <a:r>
              <a:rPr lang="es-EC" sz="2000" dirty="0"/>
              <a:t> </a:t>
            </a:r>
            <a:r>
              <a:rPr lang="es-EC" sz="2000" dirty="0" err="1"/>
              <a:t>Repeat</a:t>
            </a:r>
            <a:r>
              <a:rPr lang="es-EC" sz="2000" dirty="0"/>
              <a:t> </a:t>
            </a:r>
            <a:r>
              <a:rPr lang="es-EC" sz="2000" dirty="0" err="1"/>
              <a:t>Yourself</a:t>
            </a:r>
            <a:r>
              <a:rPr lang="es-EC" sz="2000" dirty="0"/>
              <a:t>!</a:t>
            </a:r>
          </a:p>
          <a:p>
            <a:r>
              <a:rPr lang="es-EC" sz="2000" dirty="0"/>
              <a:t>Permite implementar el código fuente una sola vez para emplearlo cuantas veces se requiera.</a:t>
            </a:r>
          </a:p>
          <a:p>
            <a:r>
              <a:rPr lang="es-EC" sz="2000" dirty="0"/>
              <a:t>Partes que lo constituyen:</a:t>
            </a:r>
          </a:p>
          <a:p>
            <a:pPr lvl="1"/>
            <a:r>
              <a:rPr lang="es-EC" sz="1600" dirty="0"/>
              <a:t>Nombre de la función: de preferencia expresando un verbo.</a:t>
            </a:r>
          </a:p>
          <a:p>
            <a:pPr lvl="1"/>
            <a:r>
              <a:rPr lang="es-EC" sz="1600" dirty="0"/>
              <a:t>Parámetros: Conjunto de variables con sus correspondientes tipos cuyos </a:t>
            </a:r>
          </a:p>
          <a:p>
            <a:pPr marL="457200" lvl="1" indent="0">
              <a:buNone/>
            </a:pPr>
            <a:r>
              <a:rPr lang="es-EC" sz="1600" dirty="0"/>
              <a:t>      valores serán expresados en tiempo de ejecución.</a:t>
            </a:r>
          </a:p>
        </p:txBody>
      </p:sp>
      <p:pic>
        <p:nvPicPr>
          <p:cNvPr id="1026" name="Picture 2" descr="Don't Repeat Yourself | DevIQ">
            <a:extLst>
              <a:ext uri="{FF2B5EF4-FFF2-40B4-BE49-F238E27FC236}">
                <a16:creationId xmlns:a16="http://schemas.microsoft.com/office/drawing/2014/main" id="{99A56B6C-025B-26B2-BA9B-237363C3E2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0784" y="3081970"/>
            <a:ext cx="2824066" cy="2824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1304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ABAACC-5240-4E68-A4E9-ACA6E7A4B0A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92369" y="1395046"/>
            <a:ext cx="11218985" cy="295642"/>
          </a:xfrm>
        </p:spPr>
        <p:txBody>
          <a:bodyPr>
            <a:noAutofit/>
          </a:bodyPr>
          <a:lstStyle/>
          <a:p>
            <a:r>
              <a:rPr lang="es-EC" sz="3200" b="1" dirty="0"/>
              <a:t>Funciones sin retorno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5CBC30-9FA5-4F46-97C3-766A43887EE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92369" y="1825625"/>
            <a:ext cx="11218985" cy="4351338"/>
          </a:xfrm>
        </p:spPr>
        <p:txBody>
          <a:bodyPr>
            <a:normAutofit/>
          </a:bodyPr>
          <a:lstStyle/>
          <a:p>
            <a:r>
              <a:rPr lang="es-EC" sz="2000" dirty="0"/>
              <a:t>Comprenden bloques de código fuente que se ejecutan al ser la función invocada pero, por lo general, no devuelven ningún tipo de valor en el nombre de la función.</a:t>
            </a:r>
          </a:p>
          <a:p>
            <a:r>
              <a:rPr lang="es-EC" sz="2000" dirty="0"/>
              <a:t>Ciertos lenguajes, por defecto, retornan el valor de 0 en el nombre de la función si no existen errores de ejecución, y el valor de 1 si la función se ejecuta con error (o viceversa).</a:t>
            </a:r>
          </a:p>
          <a:p>
            <a:r>
              <a:rPr lang="es-EC" sz="2000" dirty="0"/>
              <a:t>Pueden hacer uso de la función </a:t>
            </a:r>
            <a:r>
              <a:rPr lang="es-EC" sz="2000" b="1" dirty="0" err="1"/>
              <a:t>return</a:t>
            </a:r>
            <a:r>
              <a:rPr lang="es-EC" sz="2000" dirty="0"/>
              <a:t> para culminar la función si así se requiere.</a:t>
            </a:r>
          </a:p>
          <a:p>
            <a:r>
              <a:rPr lang="es-EC" sz="2000" b="1" dirty="0" err="1"/>
              <a:t>void</a:t>
            </a:r>
            <a:r>
              <a:rPr lang="es-EC" sz="2000" b="1" dirty="0"/>
              <a:t>: </a:t>
            </a:r>
            <a:r>
              <a:rPr lang="es-EC" sz="2000" dirty="0"/>
              <a:t>Tipo de dato que indica la ausencia de uno. </a:t>
            </a:r>
          </a:p>
          <a:p>
            <a:pPr marL="0" indent="0">
              <a:buNone/>
            </a:pPr>
            <a:endParaRPr lang="es-EC" sz="2000" dirty="0"/>
          </a:p>
          <a:p>
            <a:endParaRPr lang="es-EC" sz="2000" dirty="0"/>
          </a:p>
          <a:p>
            <a:endParaRPr lang="es-EC" sz="1600" dirty="0"/>
          </a:p>
        </p:txBody>
      </p:sp>
      <p:pic>
        <p:nvPicPr>
          <p:cNvPr id="9218" name="Picture 2" descr="Forma De Vida Urbana Representada Por Vía De Sentido Sobre Ilustración Y  Plana Ilustraciones svg, vectoriales, clip art vectorizado libre de  derechos. Image 58522405">
            <a:extLst>
              <a:ext uri="{FF2B5EF4-FFF2-40B4-BE49-F238E27FC236}">
                <a16:creationId xmlns:a16="http://schemas.microsoft.com/office/drawing/2014/main" id="{394834DE-BE66-BB47-EDBA-69F74E3F86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1741" y="4158684"/>
            <a:ext cx="2018279" cy="2018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9955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ABAACC-5240-4E68-A4E9-ACA6E7A4B0A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92369" y="1395046"/>
            <a:ext cx="11218985" cy="295642"/>
          </a:xfrm>
        </p:spPr>
        <p:txBody>
          <a:bodyPr>
            <a:noAutofit/>
          </a:bodyPr>
          <a:lstStyle/>
          <a:p>
            <a:r>
              <a:rPr lang="es-EC" sz="3200" b="1" dirty="0"/>
              <a:t>Funciones con retorno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5CBC30-9FA5-4F46-97C3-766A43887EE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92369" y="2012237"/>
            <a:ext cx="11218985" cy="4351338"/>
          </a:xfrm>
        </p:spPr>
        <p:txBody>
          <a:bodyPr>
            <a:normAutofit/>
          </a:bodyPr>
          <a:lstStyle/>
          <a:p>
            <a:r>
              <a:rPr lang="es-EC" sz="2000" dirty="0"/>
              <a:t>Retornan un determinado tipo de dato en el nombre de la función.</a:t>
            </a:r>
          </a:p>
          <a:p>
            <a:r>
              <a:rPr lang="es-EC" sz="2000" dirty="0"/>
              <a:t>Esta funcionalidad se realiza a través de la sentencia </a:t>
            </a:r>
            <a:r>
              <a:rPr lang="es-EC" sz="2000" b="1" dirty="0" err="1"/>
              <a:t>return</a:t>
            </a:r>
            <a:r>
              <a:rPr lang="es-EC" sz="2000" dirty="0"/>
              <a:t>.</a:t>
            </a:r>
          </a:p>
          <a:p>
            <a:r>
              <a:rPr lang="es-EC" sz="2000" dirty="0"/>
              <a:t>Es el tipo de función más comúnmente empleado. </a:t>
            </a:r>
            <a:endParaRPr lang="es-EC" sz="1600" dirty="0"/>
          </a:p>
        </p:txBody>
      </p:sp>
    </p:spTree>
    <p:extLst>
      <p:ext uri="{BB962C8B-B14F-4D97-AF65-F5344CB8AC3E}">
        <p14:creationId xmlns:p14="http://schemas.microsoft.com/office/powerpoint/2010/main" val="1369965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unciones en Python: argumentos y retorno de múltiples valores -">
            <a:extLst>
              <a:ext uri="{FF2B5EF4-FFF2-40B4-BE49-F238E27FC236}">
                <a16:creationId xmlns:a16="http://schemas.microsoft.com/office/drawing/2014/main" id="{EB972ED8-5162-67A9-8529-7D028E4633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1583" y="1059023"/>
            <a:ext cx="6089779" cy="4567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16996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64D4C1-C8CF-D8DA-4037-7B3E8CA56E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7F9073-34BB-C42E-1983-2746FE25427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92369" y="1395046"/>
            <a:ext cx="11218985" cy="295642"/>
          </a:xfrm>
        </p:spPr>
        <p:txBody>
          <a:bodyPr>
            <a:noAutofit/>
          </a:bodyPr>
          <a:lstStyle/>
          <a:p>
            <a:r>
              <a:rPr lang="es-EC" sz="3200" b="1" dirty="0"/>
              <a:t>Penúltima Tarea: Responder a estas dos preguntas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0FFA34E-F3BA-390E-368D-4894037A3CB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92369" y="1825625"/>
            <a:ext cx="11218985" cy="4351338"/>
          </a:xfrm>
        </p:spPr>
        <p:txBody>
          <a:bodyPr>
            <a:normAutofit/>
          </a:bodyPr>
          <a:lstStyle/>
          <a:p>
            <a:pPr algn="just"/>
            <a:endParaRPr lang="es-EC" sz="1400" dirty="0"/>
          </a:p>
          <a:p>
            <a:pPr algn="just"/>
            <a:r>
              <a:rPr lang="es-EC" sz="1600" dirty="0"/>
              <a:t>- ¿Qué valor agregado podría yo como profesional </a:t>
            </a:r>
            <a:r>
              <a:rPr lang="es-EC" sz="1600" b="1" dirty="0"/>
              <a:t>en MARKETING DIGITAL Y COMERCIO ELECTRÓNICO </a:t>
            </a:r>
            <a:r>
              <a:rPr lang="es-EC" sz="1600" dirty="0"/>
              <a:t>brindar a un cliente, sea una persona o una organización para la que trabaje, a diferencia de herramientas de </a:t>
            </a:r>
            <a:r>
              <a:rPr lang="es-EC" sz="1600" b="1" dirty="0"/>
              <a:t>INTELIGENCIA ARTIFICIAL</a:t>
            </a:r>
            <a:r>
              <a:rPr lang="es-EC" sz="1600" dirty="0"/>
              <a:t>?</a:t>
            </a:r>
          </a:p>
          <a:p>
            <a:pPr algn="just"/>
            <a:r>
              <a:rPr lang="es-EC" sz="1600" dirty="0"/>
              <a:t>- ¿Qué valor agregado podría yo como profesional </a:t>
            </a:r>
            <a:r>
              <a:rPr lang="es-EC" sz="1600" b="1" dirty="0"/>
              <a:t>en MARKETING DIGITAL Y COMERCIO ELECTRÓNICO </a:t>
            </a:r>
            <a:r>
              <a:rPr lang="es-EC" sz="1600" dirty="0"/>
              <a:t>brindar a un cliente, sea una persona o una organización para la que trabaje, a diferencia de un grupo de trabajo conformado por especialistas de informática y de marketing?</a:t>
            </a:r>
          </a:p>
          <a:p>
            <a:pPr algn="just"/>
            <a:endParaRPr lang="es-EC" sz="1400" dirty="0"/>
          </a:p>
          <a:p>
            <a:endParaRPr lang="es-EC" sz="2000" dirty="0"/>
          </a:p>
        </p:txBody>
      </p:sp>
      <p:pic>
        <p:nvPicPr>
          <p:cNvPr id="1026" name="Picture 2" descr="Qué Funciones Tiene un Técnico de Marketing Digital?】">
            <a:extLst>
              <a:ext uri="{FF2B5EF4-FFF2-40B4-BE49-F238E27FC236}">
                <a16:creationId xmlns:a16="http://schemas.microsoft.com/office/drawing/2014/main" id="{2BB40AC5-F843-3CDD-41D8-34849B52F6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9155" y="3755571"/>
            <a:ext cx="3266005" cy="2173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3493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191949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327</Words>
  <Application>Microsoft Office PowerPoint</Application>
  <PresentationFormat>Panorámica</PresentationFormat>
  <Paragraphs>29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de Office</vt:lpstr>
      <vt:lpstr>Programación Web</vt:lpstr>
      <vt:lpstr>Objetivo</vt:lpstr>
      <vt:lpstr>Agenda</vt:lpstr>
      <vt:lpstr>Funciones</vt:lpstr>
      <vt:lpstr>Funciones sin retorno</vt:lpstr>
      <vt:lpstr>Funciones con retorno</vt:lpstr>
      <vt:lpstr>Presentación de PowerPoint</vt:lpstr>
      <vt:lpstr>Penúltima Tarea: Responder a estas dos preguntas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Microsoft Office User</dc:creator>
  <cp:lastModifiedBy>User</cp:lastModifiedBy>
  <cp:revision>43</cp:revision>
  <dcterms:created xsi:type="dcterms:W3CDTF">2022-01-24T21:35:40Z</dcterms:created>
  <dcterms:modified xsi:type="dcterms:W3CDTF">2024-10-01T19:23:24Z</dcterms:modified>
</cp:coreProperties>
</file>