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5.jpg" ContentType="image/jpg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jpg" ContentType="image/jpg"/>
  <Override PartName="/ppt/media/image10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9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9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29/9/2024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29/9/2024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29/9/2024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29/9/2024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29/9/2024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25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0306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21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97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7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78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29/9/2024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29/9/2024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29/9/2024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29/9/2024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29/9/2024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29/9/2024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29/9/2024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29/9/2024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29/9/2024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  <p:sldLayoutId id="214748369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29/9/2024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121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786356" y="4658135"/>
            <a:ext cx="3638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/>
              <a:t>Sesión 16: </a:t>
            </a:r>
            <a:endParaRPr lang="es-419" dirty="0"/>
          </a:p>
          <a:p>
            <a:pPr algn="ctr"/>
            <a:r>
              <a:rPr lang="es-419" dirty="0"/>
              <a:t>Sintaxis y semántica de un lenguaje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9080" y="794190"/>
            <a:ext cx="5543479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23" dirty="0">
                <a:latin typeface="Verdana"/>
                <a:cs typeface="Verdana"/>
              </a:rPr>
              <a:t>Aplica</a:t>
            </a:r>
            <a:r>
              <a:rPr sz="1997" spc="-7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73" dirty="0">
                <a:latin typeface="Verdana"/>
                <a:cs typeface="Verdana"/>
              </a:rPr>
              <a:t>on</a:t>
            </a:r>
            <a:r>
              <a:rPr sz="1997" spc="40" dirty="0">
                <a:latin typeface="Verdana"/>
                <a:cs typeface="Verdana"/>
              </a:rPr>
              <a:t>c</a:t>
            </a:r>
            <a:r>
              <a:rPr sz="1997" spc="57" dirty="0">
                <a:latin typeface="Verdana"/>
                <a:cs typeface="Verdana"/>
              </a:rPr>
              <a:t>ep</a:t>
            </a:r>
            <a:r>
              <a:rPr sz="1997" spc="-3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ap</a:t>
            </a:r>
            <a:r>
              <a:rPr sz="1997" spc="-2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endidos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a  </a:t>
            </a:r>
            <a:r>
              <a:rPr sz="1997" spc="23" dirty="0">
                <a:latin typeface="Verdana"/>
                <a:cs typeface="Verdana"/>
              </a:rPr>
              <a:t>t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130" dirty="0">
                <a:latin typeface="Verdana"/>
                <a:cs typeface="Verdana"/>
              </a:rPr>
              <a:t>v</a:t>
            </a:r>
            <a:r>
              <a:rPr sz="1997" spc="-27" dirty="0">
                <a:latin typeface="Verdana"/>
                <a:cs typeface="Verdana"/>
              </a:rPr>
              <a:t>és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b="1" spc="40" dirty="0">
                <a:latin typeface="Tahoma"/>
                <a:cs typeface="Tahoma"/>
              </a:rPr>
              <a:t>ejemplos</a:t>
            </a:r>
            <a:r>
              <a:rPr sz="1997" b="1" spc="-37" dirty="0">
                <a:latin typeface="Tahoma"/>
                <a:cs typeface="Tahoma"/>
              </a:rPr>
              <a:t> </a:t>
            </a:r>
            <a:r>
              <a:rPr sz="1997" b="1" spc="110" dirty="0">
                <a:latin typeface="Tahoma"/>
                <a:cs typeface="Tahoma"/>
              </a:rPr>
              <a:t>p</a:t>
            </a:r>
            <a:r>
              <a:rPr sz="1997" b="1" spc="-117" dirty="0">
                <a:latin typeface="Tahoma"/>
                <a:cs typeface="Tahoma"/>
              </a:rPr>
              <a:t>r</a:t>
            </a:r>
            <a:r>
              <a:rPr sz="1997" b="1" spc="17" dirty="0">
                <a:latin typeface="Tahoma"/>
                <a:cs typeface="Tahoma"/>
              </a:rPr>
              <a:t>á</a:t>
            </a:r>
            <a:r>
              <a:rPr sz="1997" b="1" spc="120" dirty="0">
                <a:latin typeface="Tahoma"/>
                <a:cs typeface="Tahoma"/>
              </a:rPr>
              <a:t>c</a:t>
            </a:r>
            <a:r>
              <a:rPr sz="1997" b="1" spc="27" dirty="0">
                <a:latin typeface="Tahoma"/>
                <a:cs typeface="Tahoma"/>
              </a:rPr>
              <a:t>ti</a:t>
            </a:r>
            <a:r>
              <a:rPr sz="1997" b="1" spc="23" dirty="0">
                <a:latin typeface="Tahoma"/>
                <a:cs typeface="Tahoma"/>
              </a:rPr>
              <a:t>c</a:t>
            </a:r>
            <a:r>
              <a:rPr sz="1997" b="1" spc="27" dirty="0">
                <a:latin typeface="Tahoma"/>
                <a:cs typeface="Tahoma"/>
              </a:rPr>
              <a:t>os</a:t>
            </a:r>
            <a:r>
              <a:rPr sz="1997" spc="-306" dirty="0">
                <a:latin typeface="Verdana"/>
                <a:cs typeface="Verdana"/>
              </a:rPr>
              <a:t>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</a:t>
            </a:r>
            <a:r>
              <a:rPr sz="1997" spc="-3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6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emos  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17" dirty="0">
                <a:latin typeface="Verdana"/>
                <a:cs typeface="Verdana"/>
              </a:rPr>
              <a:t>amas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7" dirty="0">
                <a:latin typeface="Verdana"/>
                <a:cs typeface="Verdana"/>
              </a:rPr>
              <a:t>que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3" dirty="0">
                <a:latin typeface="Verdana"/>
                <a:cs typeface="Verdana"/>
              </a:rPr>
              <a:t>utili</a:t>
            </a:r>
            <a:r>
              <a:rPr sz="1997" spc="13" dirty="0">
                <a:latin typeface="Verdana"/>
                <a:cs typeface="Verdana"/>
              </a:rPr>
              <a:t>c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a 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esol</a:t>
            </a:r>
            <a:r>
              <a:rPr sz="1997" spc="-60" dirty="0">
                <a:latin typeface="Verdana"/>
                <a:cs typeface="Verdana"/>
              </a:rPr>
              <a:t>v</a:t>
            </a:r>
            <a:r>
              <a:rPr sz="1997" spc="-20" dirty="0">
                <a:latin typeface="Verdana"/>
                <a:cs typeface="Verdana"/>
              </a:rPr>
              <a:t>er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oblemas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3" dirty="0">
                <a:latin typeface="Verdana"/>
                <a:cs typeface="Verdana"/>
              </a:rPr>
              <a:t>omunes.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7" dirty="0">
                <a:latin typeface="Verdana"/>
                <a:cs typeface="Verdana"/>
              </a:rPr>
              <a:t>E</a:t>
            </a:r>
            <a:r>
              <a:rPr sz="1997" spc="-27" dirty="0">
                <a:latin typeface="Verdana"/>
                <a:cs typeface="Verdana"/>
              </a:rPr>
              <a:t>s</a:t>
            </a:r>
            <a:r>
              <a:rPr sz="1997" spc="-60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  </a:t>
            </a:r>
            <a:r>
              <a:rPr sz="1997" spc="17" dirty="0">
                <a:latin typeface="Verdana"/>
                <a:cs typeface="Verdana"/>
              </a:rPr>
              <a:t>ejemplos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0" dirty="0">
                <a:latin typeface="Verdana"/>
                <a:cs typeface="Verdana"/>
              </a:rPr>
              <a:t>nos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7" dirty="0">
                <a:latin typeface="Verdana"/>
                <a:cs typeface="Verdana"/>
              </a:rPr>
              <a:t>pe</a:t>
            </a:r>
            <a:r>
              <a:rPr sz="1997" dirty="0">
                <a:latin typeface="Verdana"/>
                <a:cs typeface="Verdana"/>
              </a:rPr>
              <a:t>r</a:t>
            </a:r>
            <a:r>
              <a:rPr sz="1997" spc="43" dirty="0">
                <a:latin typeface="Verdana"/>
                <a:cs typeface="Verdana"/>
              </a:rPr>
              <a:t>miti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0" dirty="0">
                <a:latin typeface="Verdana"/>
                <a:cs typeface="Verdana"/>
              </a:rPr>
              <a:t>án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10" dirty="0">
                <a:latin typeface="Verdana"/>
                <a:cs typeface="Verdana"/>
              </a:rPr>
              <a:t>onsolidar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nuest</a:t>
            </a:r>
            <a:r>
              <a:rPr sz="1997" spc="-17" dirty="0">
                <a:latin typeface="Verdana"/>
                <a:cs typeface="Verdana"/>
              </a:rPr>
              <a:t>r</a:t>
            </a:r>
            <a:r>
              <a:rPr sz="1997" spc="27" dirty="0">
                <a:latin typeface="Verdana"/>
                <a:cs typeface="Verdana"/>
              </a:rPr>
              <a:t>o  </a:t>
            </a:r>
            <a:r>
              <a:rPr sz="1997" spc="63" dirty="0">
                <a:latin typeface="Verdana"/>
                <a:cs typeface="Verdana"/>
              </a:rPr>
              <a:t>cono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47" dirty="0">
                <a:latin typeface="Verdana"/>
                <a:cs typeface="Verdana"/>
              </a:rPr>
              <a:t>imien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40" dirty="0">
                <a:latin typeface="Verdana"/>
                <a:cs typeface="Verdana"/>
              </a:rPr>
              <a:t>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" dirty="0">
                <a:latin typeface="Verdana"/>
                <a:cs typeface="Verdana"/>
              </a:rPr>
              <a:t>sob</a:t>
            </a:r>
            <a:r>
              <a:rPr sz="1997" spc="-23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uso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0" dirty="0">
                <a:latin typeface="Verdana"/>
                <a:cs typeface="Verdana"/>
              </a:rPr>
              <a:t>en  </a:t>
            </a:r>
            <a:r>
              <a:rPr sz="1997" spc="10" dirty="0">
                <a:latin typeface="Verdana"/>
                <a:cs typeface="Verdana"/>
              </a:rPr>
              <a:t>Python.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00221" y="865166"/>
            <a:ext cx="3426040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spc="73" dirty="0"/>
              <a:t>Ejemplos</a:t>
            </a:r>
            <a:r>
              <a:rPr sz="2730" spc="-90" dirty="0"/>
              <a:t> </a:t>
            </a:r>
            <a:r>
              <a:rPr sz="2730" spc="50" dirty="0"/>
              <a:t>prácticos</a:t>
            </a:r>
            <a:endParaRPr sz="2730"/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6CE054-1EF7-E2B5-3599-E956D57BB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2FAE0D7-3A0C-8095-C7F5-3A892A782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226" y="1069222"/>
            <a:ext cx="4132558" cy="385049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430" spc="90" dirty="0"/>
              <a:t>Recomendaciones</a:t>
            </a:r>
            <a:r>
              <a:rPr sz="2430" spc="-87" dirty="0"/>
              <a:t> </a:t>
            </a:r>
            <a:r>
              <a:rPr sz="2430" spc="30" dirty="0"/>
              <a:t>ﬁnales</a:t>
            </a:r>
            <a:endParaRPr sz="2430" dirty="0"/>
          </a:p>
        </p:txBody>
      </p:sp>
      <p:sp>
        <p:nvSpPr>
          <p:cNvPr id="4" name="object 4"/>
          <p:cNvSpPr txBox="1"/>
          <p:nvPr/>
        </p:nvSpPr>
        <p:spPr>
          <a:xfrm>
            <a:off x="5843010" y="838327"/>
            <a:ext cx="5554895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57" dirty="0">
                <a:latin typeface="Verdana"/>
                <a:cs typeface="Verdana"/>
              </a:rPr>
              <a:t>Hemos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ado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fundamen</a:t>
            </a:r>
            <a:r>
              <a:rPr sz="1997" spc="-3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de 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7" dirty="0">
                <a:latin typeface="Verdana"/>
                <a:cs typeface="Verdana"/>
              </a:rPr>
              <a:t>thon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7" dirty="0">
                <a:latin typeface="Verdana"/>
                <a:cs typeface="Verdana"/>
              </a:rPr>
              <a:t>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iables.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Recue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da  </a:t>
            </a:r>
            <a:r>
              <a:rPr sz="1997" spc="3" dirty="0">
                <a:latin typeface="Verdana"/>
                <a:cs typeface="Verdana"/>
              </a:rPr>
              <a:t>practicar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</a:t>
            </a:r>
            <a:r>
              <a:rPr sz="1997" spc="-176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declaración,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manipulación</a:t>
            </a:r>
            <a:r>
              <a:rPr sz="1997" spc="-176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uso </a:t>
            </a:r>
            <a:r>
              <a:rPr sz="1997" spc="-692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" dirty="0">
                <a:latin typeface="Verdana"/>
                <a:cs typeface="Verdana"/>
              </a:rPr>
              <a:t>tus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50" dirty="0">
                <a:latin typeface="Verdana"/>
                <a:cs typeface="Verdana"/>
              </a:rPr>
              <a:t>amas.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3" dirty="0">
                <a:latin typeface="Verdana"/>
                <a:cs typeface="Verdana"/>
              </a:rPr>
              <a:t>¡</a:t>
            </a:r>
            <a:r>
              <a:rPr sz="1997" spc="-19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ontinúa 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3" dirty="0">
                <a:latin typeface="Verdana"/>
                <a:cs typeface="Verdana"/>
              </a:rPr>
              <a:t>ando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13" dirty="0">
                <a:latin typeface="Verdana"/>
                <a:cs typeface="Verdana"/>
              </a:rPr>
              <a:t>xpe</a:t>
            </a:r>
            <a:r>
              <a:rPr sz="1997" spc="-27" dirty="0">
                <a:latin typeface="Verdana"/>
                <a:cs typeface="Verdana"/>
              </a:rPr>
              <a:t>r</a:t>
            </a:r>
            <a:r>
              <a:rPr sz="1997" spc="53" dirty="0">
                <a:latin typeface="Verdana"/>
                <a:cs typeface="Verdana"/>
              </a:rPr>
              <a:t>imentando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60" dirty="0">
                <a:latin typeface="Verdana"/>
                <a:cs typeface="Verdana"/>
              </a:rPr>
              <a:t>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las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7" dirty="0">
                <a:latin typeface="Verdana"/>
                <a:cs typeface="Verdana"/>
              </a:rPr>
              <a:t>thon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47" dirty="0">
                <a:latin typeface="Verdana"/>
                <a:cs typeface="Verdana"/>
              </a:rPr>
              <a:t>f</a:t>
            </a:r>
            <a:r>
              <a:rPr sz="1997" spc="-7" dirty="0">
                <a:latin typeface="Verdana"/>
                <a:cs typeface="Verdana"/>
              </a:rPr>
              <a:t>o</a:t>
            </a:r>
            <a:r>
              <a:rPr sz="1997" spc="23" dirty="0">
                <a:latin typeface="Verdana"/>
                <a:cs typeface="Verdana"/>
              </a:rPr>
              <a:t>r</a:t>
            </a:r>
            <a:r>
              <a:rPr sz="1997" spc="17" dirty="0">
                <a:latin typeface="Verdana"/>
                <a:cs typeface="Verdana"/>
              </a:rPr>
              <a:t>tale</a:t>
            </a:r>
            <a:r>
              <a:rPr sz="1997" dirty="0">
                <a:latin typeface="Verdana"/>
                <a:cs typeface="Verdana"/>
              </a:rPr>
              <a:t>c</a:t>
            </a:r>
            <a:r>
              <a:rPr sz="1997" spc="-20" dirty="0">
                <a:latin typeface="Verdana"/>
                <a:cs typeface="Verdana"/>
              </a:rPr>
              <a:t>er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" dirty="0">
                <a:latin typeface="Verdana"/>
                <a:cs typeface="Verdana"/>
              </a:rPr>
              <a:t>tus  </a:t>
            </a:r>
            <a:r>
              <a:rPr sz="1997" spc="23" dirty="0">
                <a:latin typeface="Verdana"/>
                <a:cs typeface="Verdana"/>
              </a:rPr>
              <a:t>habilidades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7" dirty="0">
                <a:latin typeface="Verdana"/>
                <a:cs typeface="Verdana"/>
              </a:rPr>
              <a:t>ama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-40" dirty="0">
                <a:latin typeface="Verdana"/>
                <a:cs typeface="Verdana"/>
              </a:rPr>
              <a:t>ión!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D12CF5-9FCC-A840-0E48-97DBCE453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717AA0-6B88-60D8-24E9-F718F0B95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281" y="1051845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16751" y="1792965"/>
            <a:ext cx="4102961" cy="2775133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>
              <a:lnSpc>
                <a:spcPct val="100800"/>
              </a:lnSpc>
              <a:spcBef>
                <a:spcPts val="47"/>
              </a:spcBef>
            </a:pPr>
            <a:r>
              <a:rPr sz="1997" spc="76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" dirty="0">
                <a:latin typeface="Verdana"/>
                <a:cs typeface="Verdana"/>
              </a:rPr>
              <a:t>es</a:t>
            </a:r>
            <a:r>
              <a:rPr sz="1997" spc="-4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0" dirty="0">
                <a:latin typeface="Verdana"/>
                <a:cs typeface="Verdana"/>
              </a:rPr>
              <a:t>cu</a:t>
            </a:r>
            <a:r>
              <a:rPr sz="1997" spc="20" dirty="0">
                <a:latin typeface="Verdana"/>
                <a:cs typeface="Verdana"/>
              </a:rPr>
              <a:t>r</a:t>
            </a:r>
            <a:r>
              <a:rPr sz="1997" spc="-13" dirty="0">
                <a:latin typeface="Verdana"/>
                <a:cs typeface="Verdana"/>
              </a:rPr>
              <a:t>so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hemos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adqui</a:t>
            </a:r>
            <a:r>
              <a:rPr sz="1997" spc="1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ido  </a:t>
            </a:r>
            <a:r>
              <a:rPr sz="1997" spc="-13" dirty="0">
                <a:latin typeface="Verdana"/>
                <a:cs typeface="Verdana"/>
              </a:rPr>
              <a:t>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cono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47" dirty="0">
                <a:latin typeface="Verdana"/>
                <a:cs typeface="Verdana"/>
              </a:rPr>
              <a:t>imien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ne</a:t>
            </a:r>
            <a:r>
              <a:rPr sz="1997" spc="33" dirty="0">
                <a:latin typeface="Verdana"/>
                <a:cs typeface="Verdana"/>
              </a:rPr>
              <a:t>c</a:t>
            </a:r>
            <a:r>
              <a:rPr sz="1997" spc="-33" dirty="0">
                <a:latin typeface="Verdana"/>
                <a:cs typeface="Verdana"/>
              </a:rPr>
              <a:t>esa</a:t>
            </a:r>
            <a:r>
              <a:rPr sz="1997" spc="-43" dirty="0">
                <a:latin typeface="Verdana"/>
                <a:cs typeface="Verdana"/>
              </a:rPr>
              <a:t>r</a:t>
            </a:r>
            <a:r>
              <a:rPr sz="1997" spc="-13" dirty="0">
                <a:latin typeface="Verdana"/>
                <a:cs typeface="Verdana"/>
              </a:rPr>
              <a:t>ios 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dominar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3" dirty="0">
                <a:latin typeface="Verdana"/>
                <a:cs typeface="Verdana"/>
              </a:rPr>
              <a:t>ar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Desde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spc="73" dirty="0">
                <a:latin typeface="Verdana"/>
                <a:cs typeface="Verdana"/>
              </a:rPr>
              <a:t>de</a:t>
            </a:r>
            <a:r>
              <a:rPr sz="1997" spc="43" dirty="0">
                <a:latin typeface="Verdana"/>
                <a:cs typeface="Verdana"/>
              </a:rPr>
              <a:t>c</a:t>
            </a:r>
            <a:r>
              <a:rPr sz="1997" spc="-17" dirty="0">
                <a:latin typeface="Verdana"/>
                <a:cs typeface="Verdana"/>
              </a:rPr>
              <a:t>la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1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hasta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uso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0" dirty="0">
                <a:latin typeface="Verdana"/>
                <a:cs typeface="Verdana"/>
              </a:rPr>
              <a:t>en  </a:t>
            </a:r>
            <a:r>
              <a:rPr sz="1997" spc="53" dirty="0">
                <a:latin typeface="Verdana"/>
                <a:cs typeface="Verdana"/>
              </a:rPr>
              <a:t>fun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-40" dirty="0">
                <a:latin typeface="Verdana"/>
                <a:cs typeface="Verdana"/>
              </a:rPr>
              <a:t>iones,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hemos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ado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las  </a:t>
            </a:r>
            <a:r>
              <a:rPr sz="1997" spc="100" dirty="0">
                <a:latin typeface="Verdana"/>
                <a:cs typeface="Verdana"/>
              </a:rPr>
              <a:t>b</a:t>
            </a:r>
            <a:r>
              <a:rPr sz="1997" spc="-37" dirty="0">
                <a:latin typeface="Verdana"/>
                <a:cs typeface="Verdana"/>
              </a:rPr>
              <a:t>ases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" dirty="0">
                <a:latin typeface="Verdana"/>
                <a:cs typeface="Verdana"/>
              </a:rPr>
              <a:t>fundamentales.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3" dirty="0">
                <a:latin typeface="Verdana"/>
                <a:cs typeface="Verdana"/>
              </a:rPr>
              <a:t>¡</a:t>
            </a:r>
            <a:r>
              <a:rPr sz="1997" spc="-19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ontinúa  </a:t>
            </a:r>
            <a:r>
              <a:rPr sz="1997" spc="50" dirty="0">
                <a:latin typeface="Verdana"/>
                <a:cs typeface="Verdana"/>
              </a:rPr>
              <a:t>tu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53" dirty="0">
                <a:latin typeface="Verdana"/>
                <a:cs typeface="Verdana"/>
              </a:rPr>
              <a:t>viaje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97" dirty="0">
                <a:latin typeface="Verdana"/>
                <a:cs typeface="Verdana"/>
              </a:rPr>
              <a:t>mundo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0" dirty="0">
                <a:latin typeface="Verdana"/>
                <a:cs typeface="Verdana"/>
              </a:rPr>
              <a:t>thon 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60" dirty="0">
                <a:latin typeface="Verdana"/>
                <a:cs typeface="Verdana"/>
              </a:rPr>
              <a:t>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dominio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-37" dirty="0">
                <a:latin typeface="Verdana"/>
                <a:cs typeface="Verdana"/>
              </a:rPr>
              <a:t>iables!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16751" y="868997"/>
            <a:ext cx="2015119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b="1" spc="76" dirty="0"/>
              <a:t>Conclusión</a:t>
            </a:r>
            <a:endParaRPr sz="2730" b="1" dirty="0"/>
          </a:p>
        </p:txBody>
      </p:sp>
      <p:sp>
        <p:nvSpPr>
          <p:cNvPr id="5" name="object 5"/>
          <p:cNvSpPr/>
          <p:nvPr/>
        </p:nvSpPr>
        <p:spPr>
          <a:xfrm>
            <a:off x="7087155" y="641878"/>
            <a:ext cx="5093185" cy="76106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114300"/>
                </a:moveTo>
                <a:lnTo>
                  <a:pt x="7649081" y="114300"/>
                </a:lnTo>
                <a:lnTo>
                  <a:pt x="7649081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15C80E-B14C-021B-B3A1-71077A56D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7BC468-C60E-1891-3895-E2256A7DD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Analizar la funcionalidad del lenguaje de programación Python en ambientes de desarrollo web.</a:t>
            </a:r>
          </a:p>
        </p:txBody>
      </p:sp>
      <p:pic>
        <p:nvPicPr>
          <p:cNvPr id="1026" name="Picture 2" descr="How to Use Python: Your First Steps – Real Python">
            <a:extLst>
              <a:ext uri="{FF2B5EF4-FFF2-40B4-BE49-F238E27FC236}">
                <a16:creationId xmlns:a16="http://schemas.microsoft.com/office/drawing/2014/main" id="{AD342CA8-A574-3B34-CF8B-C1D6E5E6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488" y="3005390"/>
            <a:ext cx="4308410" cy="290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63" y="711921"/>
            <a:ext cx="5177747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76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" dirty="0">
                <a:latin typeface="Verdana"/>
                <a:cs typeface="Verdana"/>
              </a:rPr>
              <a:t>es</a:t>
            </a:r>
            <a:r>
              <a:rPr sz="1997" spc="-4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0" dirty="0">
                <a:latin typeface="Verdana"/>
                <a:cs typeface="Verdana"/>
              </a:rPr>
              <a:t>cu</a:t>
            </a:r>
            <a:r>
              <a:rPr sz="1997" spc="20" dirty="0">
                <a:latin typeface="Verdana"/>
                <a:cs typeface="Verdana"/>
              </a:rPr>
              <a:t>r</a:t>
            </a:r>
            <a:r>
              <a:rPr sz="1997" spc="-13" dirty="0">
                <a:latin typeface="Verdana"/>
                <a:cs typeface="Verdana"/>
              </a:rPr>
              <a:t>so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ap</a:t>
            </a:r>
            <a:r>
              <a:rPr sz="1997" spc="-20" dirty="0">
                <a:latin typeface="Verdana"/>
                <a:cs typeface="Verdana"/>
              </a:rPr>
              <a:t>r</a:t>
            </a:r>
            <a:r>
              <a:rPr sz="1997" spc="37" dirty="0">
                <a:latin typeface="Verdana"/>
                <a:cs typeface="Verdana"/>
              </a:rPr>
              <a:t>ende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los  </a:t>
            </a:r>
            <a:r>
              <a:rPr sz="1997" b="1" spc="-76" dirty="0">
                <a:latin typeface="Verdana"/>
                <a:cs typeface="Verdana"/>
              </a:rPr>
              <a:t>fun</a:t>
            </a:r>
            <a:r>
              <a:rPr sz="1997" b="1" spc="-53" dirty="0">
                <a:latin typeface="Verdana"/>
                <a:cs typeface="Verdana"/>
              </a:rPr>
              <a:t>dam</a:t>
            </a:r>
            <a:r>
              <a:rPr sz="1997" b="1" spc="-76" dirty="0">
                <a:latin typeface="Verdana"/>
                <a:cs typeface="Verdana"/>
              </a:rPr>
              <a:t>en</a:t>
            </a:r>
            <a:r>
              <a:rPr sz="1997" b="1" spc="-90" dirty="0">
                <a:latin typeface="Verdana"/>
                <a:cs typeface="Verdana"/>
              </a:rPr>
              <a:t>t</a:t>
            </a:r>
            <a:r>
              <a:rPr sz="1997" b="1" spc="-120" dirty="0">
                <a:latin typeface="Verdana"/>
                <a:cs typeface="Verdana"/>
              </a:rPr>
              <a:t>os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57" dirty="0">
                <a:latin typeface="Verdana"/>
                <a:cs typeface="Verdana"/>
              </a:rPr>
              <a:t>de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27" dirty="0">
                <a:latin typeface="Verdana"/>
                <a:cs typeface="Verdana"/>
              </a:rPr>
              <a:t>P</a:t>
            </a:r>
            <a:r>
              <a:rPr sz="1997" b="1" spc="-117" dirty="0">
                <a:latin typeface="Verdana"/>
                <a:cs typeface="Verdana"/>
              </a:rPr>
              <a:t>y</a:t>
            </a:r>
            <a:r>
              <a:rPr sz="1997" b="1" spc="-60" dirty="0">
                <a:latin typeface="Verdana"/>
                <a:cs typeface="Verdana"/>
              </a:rPr>
              <a:t>th</a:t>
            </a:r>
            <a:r>
              <a:rPr sz="1997" b="1" spc="-70" dirty="0">
                <a:latin typeface="Verdana"/>
                <a:cs typeface="Verdana"/>
              </a:rPr>
              <a:t>on</a:t>
            </a:r>
            <a:r>
              <a:rPr sz="1997" b="1" spc="-16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7" dirty="0">
                <a:latin typeface="Verdana"/>
                <a:cs typeface="Verdana"/>
              </a:rPr>
              <a:t>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3" dirty="0">
                <a:latin typeface="Verdana"/>
                <a:cs typeface="Verdana"/>
              </a:rPr>
              <a:t>y  </a:t>
            </a:r>
            <a:r>
              <a:rPr sz="1997" spc="37" dirty="0">
                <a:latin typeface="Verdana"/>
                <a:cs typeface="Verdana"/>
              </a:rPr>
              <a:t>manipular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2064" i="1" spc="-173" dirty="0">
                <a:latin typeface="Verdana"/>
                <a:cs typeface="Verdana"/>
              </a:rPr>
              <a:t>v</a:t>
            </a:r>
            <a:r>
              <a:rPr sz="2064" i="1" spc="-83" dirty="0">
                <a:latin typeface="Verdana"/>
                <a:cs typeface="Verdana"/>
              </a:rPr>
              <a:t>a</a:t>
            </a:r>
            <a:r>
              <a:rPr sz="2064" i="1" spc="-76" dirty="0">
                <a:latin typeface="Verdana"/>
                <a:cs typeface="Verdana"/>
              </a:rPr>
              <a:t>r</a:t>
            </a:r>
            <a:r>
              <a:rPr sz="2064" i="1" spc="-30" dirty="0">
                <a:latin typeface="Verdana"/>
                <a:cs typeface="Verdana"/>
              </a:rPr>
              <a:t>iables</a:t>
            </a:r>
            <a:r>
              <a:rPr sz="1997" spc="-306" dirty="0">
                <a:latin typeface="Verdana"/>
                <a:cs typeface="Verdana"/>
              </a:rPr>
              <a:t>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6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spc="53" dirty="0">
                <a:latin typeface="Verdana"/>
                <a:cs typeface="Verdana"/>
              </a:rPr>
              <a:t>impo</a:t>
            </a:r>
            <a:r>
              <a:rPr sz="1997" spc="67" dirty="0">
                <a:latin typeface="Verdana"/>
                <a:cs typeface="Verdana"/>
              </a:rPr>
              <a:t>r</a:t>
            </a:r>
            <a:r>
              <a:rPr sz="1997" spc="43" dirty="0">
                <a:latin typeface="Verdana"/>
                <a:cs typeface="Verdana"/>
              </a:rPr>
              <a:t>tan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-17" dirty="0">
                <a:latin typeface="Verdana"/>
                <a:cs typeface="Verdana"/>
              </a:rPr>
              <a:t>ia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7" dirty="0">
                <a:latin typeface="Verdana"/>
                <a:cs typeface="Verdana"/>
              </a:rPr>
              <a:t>ama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" dirty="0">
                <a:latin typeface="Verdana"/>
                <a:cs typeface="Verdana"/>
              </a:rPr>
              <a:t>su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0" dirty="0">
                <a:latin typeface="Verdana"/>
                <a:cs typeface="Verdana"/>
              </a:rPr>
              <a:t>aplica</a:t>
            </a:r>
            <a:r>
              <a:rPr sz="1997" spc="1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  </a:t>
            </a:r>
            <a:r>
              <a:rPr sz="1997" spc="180" dirty="0">
                <a:latin typeface="Verdana"/>
                <a:cs typeface="Verdana"/>
              </a:rPr>
              <a:t>P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60" dirty="0">
                <a:latin typeface="Verdana"/>
                <a:cs typeface="Verdana"/>
              </a:rPr>
              <a:t>e</a:t>
            </a:r>
            <a:r>
              <a:rPr sz="1997" spc="57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á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a</a:t>
            </a:r>
            <a:r>
              <a:rPr sz="1997" spc="-40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dominar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3" dirty="0">
                <a:latin typeface="Verdana"/>
                <a:cs typeface="Verdana"/>
              </a:rPr>
              <a:t>ar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00219" y="865166"/>
            <a:ext cx="2330113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spc="-130" dirty="0">
                <a:latin typeface="Verdana"/>
                <a:cs typeface="Verdana"/>
              </a:rPr>
              <a:t>Introducción</a:t>
            </a:r>
            <a:endParaRPr sz="273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EE6B23-3724-ADD5-BC44-3F736885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D5D66D-FBAB-4657-88C7-83FD9A76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64" y="673868"/>
            <a:ext cx="5310088" cy="2014177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spc="-10" dirty="0">
                <a:latin typeface="Verdana"/>
                <a:cs typeface="Verdana"/>
              </a:rPr>
              <a:t>Las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spc="-183" dirty="0">
                <a:latin typeface="Verdana"/>
                <a:cs typeface="Verdana"/>
              </a:rPr>
              <a:t>v</a:t>
            </a:r>
            <a:r>
              <a:rPr sz="1997" spc="-160" dirty="0">
                <a:latin typeface="Verdana"/>
                <a:cs typeface="Verdana"/>
              </a:rPr>
              <a:t>a</a:t>
            </a:r>
            <a:r>
              <a:rPr sz="1997" spc="-130" dirty="0">
                <a:latin typeface="Verdana"/>
                <a:cs typeface="Verdana"/>
              </a:rPr>
              <a:t>r</a:t>
            </a:r>
            <a:r>
              <a:rPr sz="1997" spc="-103" dirty="0">
                <a:latin typeface="Verdana"/>
                <a:cs typeface="Verdana"/>
              </a:rPr>
              <a:t>iables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b="0" spc="20" dirty="0">
                <a:latin typeface="Verdana"/>
                <a:cs typeface="Verdana"/>
              </a:rPr>
              <a:t>son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3" dirty="0">
                <a:latin typeface="Verdana"/>
                <a:cs typeface="Verdana"/>
              </a:rPr>
              <a:t>c</a:t>
            </a:r>
            <a:r>
              <a:rPr sz="1997" b="0" spc="57" dirty="0">
                <a:latin typeface="Verdana"/>
                <a:cs typeface="Verdana"/>
              </a:rPr>
              <a:t>on</a:t>
            </a:r>
            <a:r>
              <a:rPr sz="1997" b="0" spc="-7" dirty="0">
                <a:latin typeface="Verdana"/>
                <a:cs typeface="Verdana"/>
              </a:rPr>
              <a:t>t</a:t>
            </a:r>
            <a:r>
              <a:rPr sz="1997" b="0" spc="37" dirty="0">
                <a:latin typeface="Verdana"/>
                <a:cs typeface="Verdana"/>
              </a:rPr>
              <a:t>enedo</a:t>
            </a:r>
            <a:r>
              <a:rPr sz="1997" b="0" dirty="0">
                <a:latin typeface="Verdana"/>
                <a:cs typeface="Verdana"/>
              </a:rPr>
              <a:t>r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53" dirty="0">
                <a:latin typeface="Verdana"/>
                <a:cs typeface="Verdana"/>
              </a:rPr>
              <a:t>que  </a:t>
            </a:r>
            <a:r>
              <a:rPr sz="1997" b="0" spc="40" dirty="0">
                <a:latin typeface="Verdana"/>
                <a:cs typeface="Verdana"/>
              </a:rPr>
              <a:t>alma</a:t>
            </a:r>
            <a:r>
              <a:rPr sz="1997" b="0" spc="13" dirty="0">
                <a:latin typeface="Verdana"/>
                <a:cs typeface="Verdana"/>
              </a:rPr>
              <a:t>c</a:t>
            </a:r>
            <a:r>
              <a:rPr sz="1997" b="0" spc="40" dirty="0">
                <a:latin typeface="Verdana"/>
                <a:cs typeface="Verdana"/>
              </a:rPr>
              <a:t>enan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0" dirty="0">
                <a:latin typeface="Verdana"/>
                <a:cs typeface="Verdana"/>
              </a:rPr>
              <a:t>da</a:t>
            </a:r>
            <a:r>
              <a:rPr sz="1997" b="0" spc="-13" dirty="0">
                <a:latin typeface="Verdana"/>
                <a:cs typeface="Verdana"/>
              </a:rPr>
              <a:t>t</a:t>
            </a:r>
            <a:r>
              <a:rPr sz="1997" b="0" spc="-110" dirty="0">
                <a:latin typeface="Verdana"/>
                <a:cs typeface="Verdana"/>
              </a:rPr>
              <a:t>os.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6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210" dirty="0">
                <a:latin typeface="Verdana"/>
                <a:cs typeface="Verdana"/>
              </a:rPr>
              <a:t>P</a:t>
            </a:r>
            <a:r>
              <a:rPr sz="1997" b="0" spc="-70" dirty="0">
                <a:latin typeface="Verdana"/>
                <a:cs typeface="Verdana"/>
              </a:rPr>
              <a:t>y</a:t>
            </a:r>
            <a:r>
              <a:rPr sz="1997" b="0" spc="-13" dirty="0">
                <a:latin typeface="Verdana"/>
                <a:cs typeface="Verdana"/>
              </a:rPr>
              <a:t>thon,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33" dirty="0">
                <a:latin typeface="Verdana"/>
                <a:cs typeface="Verdana"/>
              </a:rPr>
              <a:t>las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50" dirty="0">
                <a:latin typeface="Verdana"/>
                <a:cs typeface="Verdana"/>
              </a:rPr>
              <a:t>r</a:t>
            </a:r>
            <a:r>
              <a:rPr sz="1997" b="0" dirty="0">
                <a:latin typeface="Verdana"/>
                <a:cs typeface="Verdana"/>
              </a:rPr>
              <a:t>iables  </a:t>
            </a:r>
            <a:r>
              <a:rPr sz="1997" b="0" spc="-27" dirty="0">
                <a:latin typeface="Verdana"/>
                <a:cs typeface="Verdana"/>
              </a:rPr>
              <a:t>se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" dirty="0">
                <a:latin typeface="Verdana"/>
                <a:cs typeface="Verdana"/>
              </a:rPr>
              <a:t>utilizan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0" dirty="0">
                <a:latin typeface="Verdana"/>
                <a:cs typeface="Verdana"/>
              </a:rPr>
              <a:t>p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80" dirty="0">
                <a:latin typeface="Verdana"/>
                <a:cs typeface="Verdana"/>
              </a:rPr>
              <a:t>r</a:t>
            </a:r>
            <a:r>
              <a:rPr sz="1997" b="0" spc="27" dirty="0">
                <a:latin typeface="Verdana"/>
                <a:cs typeface="Verdana"/>
              </a:rPr>
              <a:t>ep</a:t>
            </a:r>
            <a:r>
              <a:rPr sz="1997" b="0" spc="-10" dirty="0">
                <a:latin typeface="Verdana"/>
                <a:cs typeface="Verdana"/>
              </a:rPr>
              <a:t>r</a:t>
            </a:r>
            <a:r>
              <a:rPr sz="1997" b="0" dirty="0">
                <a:latin typeface="Verdana"/>
                <a:cs typeface="Verdana"/>
              </a:rPr>
              <a:t>esentar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13" dirty="0">
                <a:latin typeface="Verdana"/>
                <a:cs typeface="Verdana"/>
              </a:rPr>
              <a:t>alo</a:t>
            </a:r>
            <a:r>
              <a:rPr sz="1997" b="0" spc="-37" dirty="0">
                <a:latin typeface="Verdana"/>
                <a:cs typeface="Verdana"/>
              </a:rPr>
              <a:t>r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3" dirty="0">
                <a:latin typeface="Verdana"/>
                <a:cs typeface="Verdana"/>
              </a:rPr>
              <a:t>c</a:t>
            </a:r>
            <a:r>
              <a:rPr sz="1997" b="0" spc="67" dirty="0">
                <a:latin typeface="Verdana"/>
                <a:cs typeface="Verdana"/>
              </a:rPr>
              <a:t>omo  </a:t>
            </a:r>
            <a:r>
              <a:rPr sz="1997" b="0" spc="63" dirty="0">
                <a:latin typeface="Verdana"/>
                <a:cs typeface="Verdana"/>
              </a:rPr>
              <a:t>núme</a:t>
            </a:r>
            <a:r>
              <a:rPr sz="1997" b="0" spc="13" dirty="0">
                <a:latin typeface="Verdana"/>
                <a:cs typeface="Verdana"/>
              </a:rPr>
              <a:t>r</a:t>
            </a:r>
            <a:r>
              <a:rPr sz="1997" b="0" spc="-110" dirty="0">
                <a:latin typeface="Verdana"/>
                <a:cs typeface="Verdana"/>
              </a:rPr>
              <a:t>os,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te</a:t>
            </a:r>
            <a:r>
              <a:rPr sz="1997" b="0" spc="-57" dirty="0">
                <a:latin typeface="Verdana"/>
                <a:cs typeface="Verdana"/>
              </a:rPr>
              <a:t>x</a:t>
            </a:r>
            <a:r>
              <a:rPr sz="1997" b="0" spc="-76" dirty="0">
                <a:latin typeface="Verdana"/>
                <a:cs typeface="Verdana"/>
              </a:rPr>
              <a:t>t</a:t>
            </a:r>
            <a:r>
              <a:rPr sz="1997" b="0" spc="10" dirty="0">
                <a:latin typeface="Verdana"/>
                <a:cs typeface="Verdana"/>
              </a:rPr>
              <a:t>o</a:t>
            </a:r>
            <a:r>
              <a:rPr sz="1997" b="0" spc="-306" dirty="0">
                <a:latin typeface="Verdana"/>
                <a:cs typeface="Verdana"/>
              </a:rPr>
              <a:t>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67" dirty="0">
                <a:latin typeface="Verdana"/>
                <a:cs typeface="Verdana"/>
              </a:rPr>
              <a:t>listas,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7" dirty="0">
                <a:latin typeface="Verdana"/>
                <a:cs typeface="Verdana"/>
              </a:rPr>
              <a:t>ent</a:t>
            </a:r>
            <a:r>
              <a:rPr sz="1997" b="0" spc="-13" dirty="0">
                <a:latin typeface="Verdana"/>
                <a:cs typeface="Verdana"/>
              </a:rPr>
              <a:t>r</a:t>
            </a:r>
            <a:r>
              <a:rPr sz="1997" b="0" spc="13" dirty="0">
                <a:latin typeface="Verdana"/>
                <a:cs typeface="Verdana"/>
              </a:rPr>
              <a:t>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ot</a:t>
            </a:r>
            <a:r>
              <a:rPr sz="1997" b="0" spc="-23" dirty="0">
                <a:latin typeface="Verdana"/>
                <a:cs typeface="Verdana"/>
              </a:rPr>
              <a:t>r</a:t>
            </a:r>
            <a:r>
              <a:rPr sz="1997" b="0" spc="-110" dirty="0">
                <a:latin typeface="Verdana"/>
                <a:cs typeface="Verdana"/>
              </a:rPr>
              <a:t>os.</a:t>
            </a:r>
            <a:endParaRPr sz="1997" dirty="0">
              <a:latin typeface="Verdana"/>
              <a:cs typeface="Verdana"/>
            </a:endParaRPr>
          </a:p>
          <a:p>
            <a:pPr marL="8456" marR="32132">
              <a:lnSpc>
                <a:spcPts val="2197"/>
              </a:lnSpc>
            </a:pPr>
            <a:r>
              <a:rPr sz="1997" b="0" spc="47" dirty="0">
                <a:latin typeface="Verdana"/>
                <a:cs typeface="Verdana"/>
              </a:rPr>
              <a:t>Ap</a:t>
            </a:r>
            <a:r>
              <a:rPr sz="1997" b="0" spc="3" dirty="0">
                <a:latin typeface="Verdana"/>
                <a:cs typeface="Verdana"/>
              </a:rPr>
              <a:t>r</a:t>
            </a:r>
            <a:r>
              <a:rPr sz="1997" b="0" spc="37" dirty="0">
                <a:latin typeface="Verdana"/>
                <a:cs typeface="Verdana"/>
              </a:rPr>
              <a:t>ende</a:t>
            </a:r>
            <a:r>
              <a:rPr sz="1997" b="0" spc="-3" dirty="0">
                <a:latin typeface="Verdana"/>
                <a:cs typeface="Verdana"/>
              </a:rPr>
              <a:t>r</a:t>
            </a:r>
            <a:r>
              <a:rPr sz="1997" b="0" spc="40" dirty="0">
                <a:latin typeface="Verdana"/>
                <a:cs typeface="Verdana"/>
              </a:rPr>
              <a:t>emos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3" dirty="0">
                <a:latin typeface="Verdana"/>
                <a:cs typeface="Verdana"/>
              </a:rPr>
              <a:t>de</a:t>
            </a:r>
            <a:r>
              <a:rPr sz="1997" b="0" spc="43" dirty="0">
                <a:latin typeface="Verdana"/>
                <a:cs typeface="Verdana"/>
              </a:rPr>
              <a:t>c</a:t>
            </a:r>
            <a:r>
              <a:rPr sz="1997" b="0" spc="-17" dirty="0">
                <a:latin typeface="Verdana"/>
                <a:cs typeface="Verdana"/>
              </a:rPr>
              <a:t>la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37" dirty="0">
                <a:latin typeface="Verdana"/>
                <a:cs typeface="Verdana"/>
              </a:rPr>
              <a:t>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50" dirty="0">
                <a:latin typeface="Verdana"/>
                <a:cs typeface="Verdana"/>
              </a:rPr>
              <a:t>r</a:t>
            </a:r>
            <a:r>
              <a:rPr sz="1997" b="0" spc="-40" dirty="0">
                <a:latin typeface="Verdana"/>
                <a:cs typeface="Verdana"/>
              </a:rPr>
              <a:t>iables,  </a:t>
            </a:r>
            <a:r>
              <a:rPr sz="1997" b="0" spc="3" dirty="0">
                <a:latin typeface="Verdana"/>
                <a:cs typeface="Verdana"/>
              </a:rPr>
              <a:t>asigna</a:t>
            </a:r>
            <a:r>
              <a:rPr sz="1997" b="0" spc="-13" dirty="0">
                <a:latin typeface="Verdana"/>
                <a:cs typeface="Verdana"/>
              </a:rPr>
              <a:t>r</a:t>
            </a:r>
            <a:r>
              <a:rPr sz="1997" b="0" spc="-23" dirty="0">
                <a:latin typeface="Verdana"/>
                <a:cs typeface="Verdana"/>
              </a:rPr>
              <a:t>les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13" dirty="0">
                <a:latin typeface="Verdana"/>
                <a:cs typeface="Verdana"/>
              </a:rPr>
              <a:t>alo</a:t>
            </a:r>
            <a:r>
              <a:rPr sz="1997" b="0" spc="-37" dirty="0">
                <a:latin typeface="Verdana"/>
                <a:cs typeface="Verdana"/>
              </a:rPr>
              <a:t>r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00" dirty="0">
                <a:latin typeface="Verdana"/>
                <a:cs typeface="Verdana"/>
              </a:rPr>
              <a:t>y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utiliza</a:t>
            </a:r>
            <a:r>
              <a:rPr sz="1997" b="0" spc="-23" dirty="0">
                <a:latin typeface="Verdana"/>
                <a:cs typeface="Verdana"/>
              </a:rPr>
              <a:t>r</a:t>
            </a:r>
            <a:r>
              <a:rPr sz="1997" b="0" spc="-33" dirty="0">
                <a:latin typeface="Verdana"/>
                <a:cs typeface="Verdana"/>
              </a:rPr>
              <a:t>las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50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3" dirty="0">
                <a:latin typeface="Verdana"/>
                <a:cs typeface="Verdana"/>
              </a:rPr>
              <a:t>nuest</a:t>
            </a:r>
            <a:r>
              <a:rPr sz="1997" b="0" spc="-17" dirty="0">
                <a:latin typeface="Verdana"/>
                <a:cs typeface="Verdana"/>
              </a:rPr>
              <a:t>r</a:t>
            </a:r>
            <a:r>
              <a:rPr sz="1997" b="0" spc="-13" dirty="0">
                <a:latin typeface="Verdana"/>
                <a:cs typeface="Verdana"/>
              </a:rPr>
              <a:t>os  </a:t>
            </a:r>
            <a:r>
              <a:rPr sz="1997" b="0" spc="-20" dirty="0">
                <a:latin typeface="Verdana"/>
                <a:cs typeface="Verdana"/>
              </a:rPr>
              <a:t>programas.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0221" y="862602"/>
            <a:ext cx="4179490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240" dirty="0">
                <a:latin typeface="Verdana"/>
                <a:cs typeface="Verdana"/>
              </a:rPr>
              <a:t>¿</a:t>
            </a:r>
            <a:r>
              <a:rPr sz="2730" b="1" spc="-10" dirty="0">
                <a:latin typeface="Verdana"/>
                <a:cs typeface="Verdana"/>
              </a:rPr>
              <a:t>Q</a:t>
            </a:r>
            <a:r>
              <a:rPr sz="2730" b="1" spc="-76" dirty="0">
                <a:latin typeface="Verdana"/>
                <a:cs typeface="Verdana"/>
              </a:rPr>
              <a:t>u</a:t>
            </a:r>
            <a:r>
              <a:rPr sz="2730" b="1" spc="-103" dirty="0">
                <a:latin typeface="Verdana"/>
                <a:cs typeface="Verdana"/>
              </a:rPr>
              <a:t>é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206" dirty="0">
                <a:latin typeface="Verdana"/>
                <a:cs typeface="Verdana"/>
              </a:rPr>
              <a:t>s</a:t>
            </a:r>
            <a:r>
              <a:rPr sz="2730" b="1" spc="-103" dirty="0">
                <a:latin typeface="Verdana"/>
                <a:cs typeface="Verdana"/>
              </a:rPr>
              <a:t>o</a:t>
            </a:r>
            <a:r>
              <a:rPr sz="2730" b="1" spc="-63" dirty="0">
                <a:latin typeface="Verdana"/>
                <a:cs typeface="Verdana"/>
              </a:rPr>
              <a:t>n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143" dirty="0">
                <a:latin typeface="Verdana"/>
                <a:cs typeface="Verdana"/>
              </a:rPr>
              <a:t>l</a:t>
            </a:r>
            <a:r>
              <a:rPr sz="2730" b="1" spc="-160" dirty="0">
                <a:latin typeface="Verdana"/>
                <a:cs typeface="Verdana"/>
              </a:rPr>
              <a:t>a</a:t>
            </a:r>
            <a:r>
              <a:rPr sz="2730" b="1" spc="-203" dirty="0">
                <a:latin typeface="Verdana"/>
                <a:cs typeface="Verdana"/>
              </a:rPr>
              <a:t>s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236" dirty="0">
                <a:latin typeface="Verdana"/>
                <a:cs typeface="Verdana"/>
              </a:rPr>
              <a:t>v</a:t>
            </a:r>
            <a:r>
              <a:rPr sz="2730" b="1" spc="-160" dirty="0">
                <a:latin typeface="Verdana"/>
                <a:cs typeface="Verdana"/>
              </a:rPr>
              <a:t>a</a:t>
            </a:r>
            <a:r>
              <a:rPr sz="2730" b="1" spc="-220" dirty="0">
                <a:latin typeface="Verdana"/>
                <a:cs typeface="Verdana"/>
              </a:rPr>
              <a:t>r</a:t>
            </a:r>
            <a:r>
              <a:rPr sz="2730" b="1" spc="-143" dirty="0">
                <a:latin typeface="Verdana"/>
                <a:cs typeface="Verdana"/>
              </a:rPr>
              <a:t>i</a:t>
            </a:r>
            <a:r>
              <a:rPr sz="2730" b="1" spc="-160" dirty="0">
                <a:latin typeface="Verdana"/>
                <a:cs typeface="Verdana"/>
              </a:rPr>
              <a:t>a</a:t>
            </a:r>
            <a:r>
              <a:rPr sz="2730" b="1" spc="-27" dirty="0">
                <a:latin typeface="Verdana"/>
                <a:cs typeface="Verdana"/>
              </a:rPr>
              <a:t>b</a:t>
            </a:r>
            <a:r>
              <a:rPr sz="2730" b="1" spc="-143" dirty="0">
                <a:latin typeface="Verdana"/>
                <a:cs typeface="Verdana"/>
              </a:rPr>
              <a:t>l</a:t>
            </a:r>
            <a:r>
              <a:rPr sz="2730" b="1" spc="-107" dirty="0">
                <a:latin typeface="Verdana"/>
                <a:cs typeface="Verdana"/>
              </a:rPr>
              <a:t>e</a:t>
            </a:r>
            <a:r>
              <a:rPr sz="2730" b="1" spc="-246" dirty="0">
                <a:latin typeface="Verdana"/>
                <a:cs typeface="Verdana"/>
              </a:rPr>
              <a:t>s</a:t>
            </a:r>
            <a:r>
              <a:rPr sz="2730" b="1" spc="-87" dirty="0">
                <a:latin typeface="Verdana"/>
                <a:cs typeface="Verdana"/>
              </a:rPr>
              <a:t>?</a:t>
            </a:r>
            <a:endParaRPr sz="273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97DF5F-5EE3-CFD4-F15D-A9FA302B9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807C4E-354A-4979-F080-ADC319562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1094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3227" y="867541"/>
            <a:ext cx="4164269" cy="408627"/>
          </a:xfrm>
          <a:prstGeom prst="rect">
            <a:avLst/>
          </a:prstGeom>
        </p:spPr>
        <p:txBody>
          <a:bodyPr vert="horz" wrap="square" lIns="0" tIns="8879" rIns="0" bIns="0" rtlCol="0">
            <a:spAutoFit/>
          </a:bodyPr>
          <a:lstStyle/>
          <a:p>
            <a:pPr marL="8456">
              <a:spcBef>
                <a:spcPts val="70"/>
              </a:spcBef>
            </a:pPr>
            <a:r>
              <a:rPr sz="2597" b="1" spc="-10" dirty="0">
                <a:latin typeface="Verdana"/>
                <a:cs typeface="Verdana"/>
              </a:rPr>
              <a:t>D</a:t>
            </a:r>
            <a:r>
              <a:rPr sz="2597" b="1" spc="-110" dirty="0">
                <a:latin typeface="Verdana"/>
                <a:cs typeface="Verdana"/>
              </a:rPr>
              <a:t>e</a:t>
            </a:r>
            <a:r>
              <a:rPr sz="2597" b="1" spc="-30" dirty="0">
                <a:latin typeface="Verdana"/>
                <a:cs typeface="Verdana"/>
              </a:rPr>
              <a:t>c</a:t>
            </a:r>
            <a:r>
              <a:rPr sz="2597" b="1" spc="-140" dirty="0">
                <a:latin typeface="Verdana"/>
                <a:cs typeface="Verdana"/>
              </a:rPr>
              <a:t>l</a:t>
            </a:r>
            <a:r>
              <a:rPr sz="2597" b="1" spc="-160" dirty="0">
                <a:latin typeface="Verdana"/>
                <a:cs typeface="Verdana"/>
              </a:rPr>
              <a:t>a</a:t>
            </a:r>
            <a:r>
              <a:rPr sz="2597" b="1" spc="-313" dirty="0">
                <a:latin typeface="Verdana"/>
                <a:cs typeface="Verdana"/>
              </a:rPr>
              <a:t>r</a:t>
            </a:r>
            <a:r>
              <a:rPr sz="2597" b="1" spc="-156" dirty="0">
                <a:latin typeface="Verdana"/>
                <a:cs typeface="Verdana"/>
              </a:rPr>
              <a:t>a</a:t>
            </a:r>
            <a:r>
              <a:rPr sz="2597" b="1" spc="-30" dirty="0">
                <a:latin typeface="Verdana"/>
                <a:cs typeface="Verdana"/>
              </a:rPr>
              <a:t>c</a:t>
            </a:r>
            <a:r>
              <a:rPr sz="2597" b="1" spc="-140" dirty="0">
                <a:latin typeface="Verdana"/>
                <a:cs typeface="Verdana"/>
              </a:rPr>
              <a:t>i</a:t>
            </a:r>
            <a:r>
              <a:rPr sz="2597" b="1" spc="-110" dirty="0">
                <a:latin typeface="Verdana"/>
                <a:cs typeface="Verdana"/>
              </a:rPr>
              <a:t>ó</a:t>
            </a:r>
            <a:r>
              <a:rPr sz="2597" b="1" spc="-70" dirty="0">
                <a:latin typeface="Verdana"/>
                <a:cs typeface="Verdana"/>
              </a:rPr>
              <a:t>n</a:t>
            </a:r>
            <a:r>
              <a:rPr sz="2597" b="1" spc="-169" dirty="0">
                <a:latin typeface="Verdana"/>
                <a:cs typeface="Verdana"/>
              </a:rPr>
              <a:t> </a:t>
            </a:r>
            <a:r>
              <a:rPr sz="2597" b="1" spc="-33" dirty="0">
                <a:latin typeface="Verdana"/>
                <a:cs typeface="Verdana"/>
              </a:rPr>
              <a:t>d</a:t>
            </a:r>
            <a:r>
              <a:rPr sz="2597" b="1" spc="-107" dirty="0">
                <a:latin typeface="Verdana"/>
                <a:cs typeface="Verdana"/>
              </a:rPr>
              <a:t>e</a:t>
            </a:r>
            <a:r>
              <a:rPr sz="2597" b="1" spc="-169" dirty="0">
                <a:latin typeface="Verdana"/>
                <a:cs typeface="Verdana"/>
              </a:rPr>
              <a:t> </a:t>
            </a:r>
            <a:r>
              <a:rPr sz="2597" b="1" spc="-233" dirty="0">
                <a:latin typeface="Verdana"/>
                <a:cs typeface="Verdana"/>
              </a:rPr>
              <a:t>v</a:t>
            </a:r>
            <a:r>
              <a:rPr sz="2597" b="1" spc="-160" dirty="0">
                <a:latin typeface="Verdana"/>
                <a:cs typeface="Verdana"/>
              </a:rPr>
              <a:t>a</a:t>
            </a:r>
            <a:r>
              <a:rPr sz="2597" b="1" spc="-213" dirty="0">
                <a:latin typeface="Verdana"/>
                <a:cs typeface="Verdana"/>
              </a:rPr>
              <a:t>r</a:t>
            </a:r>
            <a:r>
              <a:rPr sz="2597" b="1" spc="-140" dirty="0">
                <a:latin typeface="Verdana"/>
                <a:cs typeface="Verdana"/>
              </a:rPr>
              <a:t>i</a:t>
            </a:r>
            <a:r>
              <a:rPr sz="2597" b="1" spc="-160" dirty="0">
                <a:latin typeface="Verdana"/>
                <a:cs typeface="Verdana"/>
              </a:rPr>
              <a:t>a</a:t>
            </a:r>
            <a:r>
              <a:rPr sz="2597" b="1" spc="-37" dirty="0">
                <a:latin typeface="Verdana"/>
                <a:cs typeface="Verdana"/>
              </a:rPr>
              <a:t>b</a:t>
            </a:r>
            <a:r>
              <a:rPr sz="2597" b="1" spc="-140" dirty="0">
                <a:latin typeface="Verdana"/>
                <a:cs typeface="Verdana"/>
              </a:rPr>
              <a:t>l</a:t>
            </a:r>
            <a:r>
              <a:rPr sz="2597" b="1" spc="-110" dirty="0">
                <a:latin typeface="Verdana"/>
                <a:cs typeface="Verdana"/>
              </a:rPr>
              <a:t>e</a:t>
            </a:r>
            <a:r>
              <a:rPr sz="2597" b="1" spc="-203" dirty="0">
                <a:latin typeface="Verdana"/>
                <a:cs typeface="Verdana"/>
              </a:rPr>
              <a:t>s</a:t>
            </a:r>
            <a:endParaRPr sz="25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43006" y="727879"/>
            <a:ext cx="5306282" cy="2014177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spc="20" dirty="0">
                <a:latin typeface="Verdana"/>
                <a:cs typeface="Verdana"/>
              </a:rPr>
              <a:t>La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spc="-93" dirty="0">
                <a:latin typeface="Verdana"/>
                <a:cs typeface="Verdana"/>
              </a:rPr>
              <a:t>declaración</a:t>
            </a:r>
            <a:r>
              <a:rPr sz="1997" spc="-133" dirty="0">
                <a:latin typeface="Verdana"/>
                <a:cs typeface="Verdana"/>
              </a:rPr>
              <a:t> </a:t>
            </a:r>
            <a:r>
              <a:rPr sz="1997" spc="-57" dirty="0">
                <a:latin typeface="Verdana"/>
                <a:cs typeface="Verdana"/>
              </a:rPr>
              <a:t>de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-120" dirty="0">
                <a:latin typeface="Verdana"/>
                <a:cs typeface="Verdana"/>
              </a:rPr>
              <a:t>variables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76" dirty="0">
                <a:latin typeface="Verdana"/>
                <a:cs typeface="Verdana"/>
              </a:rPr>
              <a:t> </a:t>
            </a:r>
            <a:r>
              <a:rPr sz="1997" b="0" spc="17" dirty="0">
                <a:latin typeface="Verdana"/>
                <a:cs typeface="Verdana"/>
              </a:rPr>
              <a:t>proceso </a:t>
            </a:r>
            <a:r>
              <a:rPr sz="1997" b="0" spc="-692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asignar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80" dirty="0">
                <a:latin typeface="Verdana"/>
                <a:cs typeface="Verdana"/>
              </a:rPr>
              <a:t>un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6" dirty="0">
                <a:latin typeface="Verdana"/>
                <a:cs typeface="Verdana"/>
              </a:rPr>
              <a:t>nomb</a:t>
            </a:r>
            <a:r>
              <a:rPr sz="1997" b="0" spc="20" dirty="0">
                <a:latin typeface="Verdana"/>
                <a:cs typeface="Verdana"/>
              </a:rPr>
              <a:t>r</a:t>
            </a:r>
            <a:r>
              <a:rPr sz="1997" b="0" spc="13" dirty="0">
                <a:latin typeface="Verdana"/>
                <a:cs typeface="Verdana"/>
              </a:rPr>
              <a:t>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80" dirty="0">
                <a:latin typeface="Verdana"/>
                <a:cs typeface="Verdana"/>
              </a:rPr>
              <a:t>un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13" dirty="0">
                <a:latin typeface="Verdana"/>
                <a:cs typeface="Verdana"/>
              </a:rPr>
              <a:t>alo</a:t>
            </a:r>
            <a:r>
              <a:rPr sz="1997" b="0" spc="-30" dirty="0">
                <a:latin typeface="Verdana"/>
                <a:cs typeface="Verdana"/>
              </a:rPr>
              <a:t>r</a:t>
            </a:r>
            <a:r>
              <a:rPr sz="1997" b="0" spc="-306" dirty="0">
                <a:latin typeface="Verdana"/>
                <a:cs typeface="Verdana"/>
              </a:rPr>
              <a:t>.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En  </a:t>
            </a:r>
            <a:r>
              <a:rPr sz="1997" b="0" spc="10" dirty="0">
                <a:latin typeface="Verdana"/>
                <a:cs typeface="Verdana"/>
              </a:rPr>
              <a:t>Python,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no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necesario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" dirty="0">
                <a:latin typeface="Verdana"/>
                <a:cs typeface="Verdana"/>
              </a:rPr>
              <a:t>especiﬁcar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0" dirty="0">
                <a:latin typeface="Verdana"/>
                <a:cs typeface="Verdana"/>
              </a:rPr>
              <a:t>tipo </a:t>
            </a:r>
            <a:r>
              <a:rPr sz="1997" b="0" spc="-692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0" dirty="0">
                <a:latin typeface="Verdana"/>
                <a:cs typeface="Verdana"/>
              </a:rPr>
              <a:t>da</a:t>
            </a:r>
            <a:r>
              <a:rPr sz="1997" b="0" spc="-13" dirty="0">
                <a:latin typeface="Verdana"/>
                <a:cs typeface="Verdana"/>
              </a:rPr>
              <a:t>t</a:t>
            </a:r>
            <a:r>
              <a:rPr sz="1997" b="0" spc="40" dirty="0">
                <a:latin typeface="Verdana"/>
                <a:cs typeface="Verdana"/>
              </a:rPr>
              <a:t>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al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3" dirty="0">
                <a:latin typeface="Verdana"/>
                <a:cs typeface="Verdana"/>
              </a:rPr>
              <a:t>de</a:t>
            </a:r>
            <a:r>
              <a:rPr sz="1997" b="0" spc="43" dirty="0">
                <a:latin typeface="Verdana"/>
                <a:cs typeface="Verdana"/>
              </a:rPr>
              <a:t>c</a:t>
            </a:r>
            <a:r>
              <a:rPr sz="1997" b="0" spc="-17" dirty="0">
                <a:latin typeface="Verdana"/>
                <a:cs typeface="Verdana"/>
              </a:rPr>
              <a:t>la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37" dirty="0">
                <a:latin typeface="Verdana"/>
                <a:cs typeface="Verdana"/>
              </a:rPr>
              <a:t>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una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50" dirty="0">
                <a:latin typeface="Verdana"/>
                <a:cs typeface="Verdana"/>
              </a:rPr>
              <a:t>r</a:t>
            </a:r>
            <a:r>
              <a:rPr sz="1997" b="0" spc="-37" dirty="0">
                <a:latin typeface="Verdana"/>
                <a:cs typeface="Verdana"/>
              </a:rPr>
              <a:t>iable.</a:t>
            </a:r>
            <a:endParaRPr sz="1997" dirty="0">
              <a:latin typeface="Verdana"/>
              <a:cs typeface="Verdana"/>
            </a:endParaRPr>
          </a:p>
          <a:p>
            <a:pPr marL="8456" marR="373740">
              <a:lnSpc>
                <a:spcPts val="2197"/>
              </a:lnSpc>
            </a:pPr>
            <a:r>
              <a:rPr sz="1997" b="0" spc="47" dirty="0">
                <a:latin typeface="Verdana"/>
                <a:cs typeface="Verdana"/>
              </a:rPr>
              <a:t>Ap</a:t>
            </a:r>
            <a:r>
              <a:rPr sz="1997" b="0" spc="3" dirty="0">
                <a:latin typeface="Verdana"/>
                <a:cs typeface="Verdana"/>
              </a:rPr>
              <a:t>r</a:t>
            </a:r>
            <a:r>
              <a:rPr sz="1997" b="0" spc="37" dirty="0">
                <a:latin typeface="Verdana"/>
                <a:cs typeface="Verdana"/>
              </a:rPr>
              <a:t>ende</a:t>
            </a:r>
            <a:r>
              <a:rPr sz="1997" b="0" spc="-3" dirty="0">
                <a:latin typeface="Verdana"/>
                <a:cs typeface="Verdana"/>
              </a:rPr>
              <a:t>r</a:t>
            </a:r>
            <a:r>
              <a:rPr sz="1997" b="0" spc="40" dirty="0">
                <a:latin typeface="Verdana"/>
                <a:cs typeface="Verdana"/>
              </a:rPr>
              <a:t>emos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la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sintaxis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0" dirty="0">
                <a:latin typeface="Verdana"/>
                <a:cs typeface="Verdana"/>
              </a:rPr>
              <a:t>p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3" dirty="0">
                <a:latin typeface="Verdana"/>
                <a:cs typeface="Verdana"/>
              </a:rPr>
              <a:t>de</a:t>
            </a:r>
            <a:r>
              <a:rPr sz="1997" b="0" spc="43" dirty="0">
                <a:latin typeface="Verdana"/>
                <a:cs typeface="Verdana"/>
              </a:rPr>
              <a:t>c</a:t>
            </a:r>
            <a:r>
              <a:rPr sz="1997" b="0" spc="-17" dirty="0">
                <a:latin typeface="Verdana"/>
                <a:cs typeface="Verdana"/>
              </a:rPr>
              <a:t>la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33" dirty="0">
                <a:latin typeface="Verdana"/>
                <a:cs typeface="Verdana"/>
              </a:rPr>
              <a:t>ar 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50" dirty="0">
                <a:latin typeface="Verdana"/>
                <a:cs typeface="Verdana"/>
              </a:rPr>
              <a:t>r</a:t>
            </a:r>
            <a:r>
              <a:rPr sz="1997" b="0" dirty="0">
                <a:latin typeface="Verdana"/>
                <a:cs typeface="Verdana"/>
              </a:rPr>
              <a:t>iables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00" dirty="0">
                <a:latin typeface="Verdana"/>
                <a:cs typeface="Verdana"/>
              </a:rPr>
              <a:t>y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33" dirty="0">
                <a:latin typeface="Verdana"/>
                <a:cs typeface="Verdana"/>
              </a:rPr>
              <a:t>las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3" dirty="0">
                <a:latin typeface="Verdana"/>
                <a:cs typeface="Verdana"/>
              </a:rPr>
              <a:t>buenas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7" dirty="0">
                <a:latin typeface="Verdana"/>
                <a:cs typeface="Verdana"/>
              </a:rPr>
              <a:t>p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33" dirty="0">
                <a:latin typeface="Verdana"/>
                <a:cs typeface="Verdana"/>
              </a:rPr>
              <a:t>á</a:t>
            </a:r>
            <a:r>
              <a:rPr sz="1997" b="0" spc="37" dirty="0">
                <a:latin typeface="Verdana"/>
                <a:cs typeface="Verdana"/>
              </a:rPr>
              <a:t>c</a:t>
            </a:r>
            <a:r>
              <a:rPr sz="1997" b="0" dirty="0">
                <a:latin typeface="Verdana"/>
                <a:cs typeface="Verdana"/>
              </a:rPr>
              <a:t>ticas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50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su  </a:t>
            </a:r>
            <a:r>
              <a:rPr sz="1997" b="0" spc="13" dirty="0">
                <a:latin typeface="Verdana"/>
                <a:cs typeface="Verdana"/>
              </a:rPr>
              <a:t>nombramiento.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A1D41E-3DF9-AAB2-99BD-3264B7235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BE90C0-FB6A-EEF9-A4FB-9E26CEE8F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65" y="861186"/>
            <a:ext cx="5522338" cy="1449920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spc="76" dirty="0">
                <a:latin typeface="Verdana"/>
                <a:cs typeface="Verdana"/>
              </a:rPr>
              <a:t>En </a:t>
            </a:r>
            <a:r>
              <a:rPr sz="1997" b="0" spc="10" dirty="0">
                <a:latin typeface="Verdana"/>
                <a:cs typeface="Verdana"/>
              </a:rPr>
              <a:t>Python, </a:t>
            </a:r>
            <a:r>
              <a:rPr sz="1997" b="0" spc="-20" dirty="0">
                <a:latin typeface="Verdana"/>
                <a:cs typeface="Verdana"/>
              </a:rPr>
              <a:t>existen </a:t>
            </a:r>
            <a:r>
              <a:rPr sz="1997" b="0" dirty="0">
                <a:latin typeface="Verdana"/>
                <a:cs typeface="Verdana"/>
              </a:rPr>
              <a:t>diferentes </a:t>
            </a:r>
            <a:r>
              <a:rPr sz="1997" spc="-90" dirty="0">
                <a:latin typeface="Verdana"/>
                <a:cs typeface="Verdana"/>
              </a:rPr>
              <a:t>tipos </a:t>
            </a:r>
            <a:r>
              <a:rPr sz="1997" spc="-57" dirty="0">
                <a:latin typeface="Verdana"/>
                <a:cs typeface="Verdana"/>
              </a:rPr>
              <a:t>de </a:t>
            </a:r>
            <a:r>
              <a:rPr sz="1997" spc="-53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da</a:t>
            </a:r>
            <a:r>
              <a:rPr sz="1997" spc="-90" dirty="0">
                <a:latin typeface="Verdana"/>
                <a:cs typeface="Verdana"/>
              </a:rPr>
              <a:t>t</a:t>
            </a:r>
            <a:r>
              <a:rPr sz="1997" spc="-120" dirty="0">
                <a:latin typeface="Verdana"/>
                <a:cs typeface="Verdana"/>
              </a:rPr>
              <a:t>os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b="0" spc="63" dirty="0">
                <a:latin typeface="Verdana"/>
                <a:cs typeface="Verdana"/>
              </a:rPr>
              <a:t>c</a:t>
            </a:r>
            <a:r>
              <a:rPr sz="1997" b="0" spc="83" dirty="0">
                <a:latin typeface="Verdana"/>
                <a:cs typeface="Verdana"/>
              </a:rPr>
              <a:t>omo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0" dirty="0">
                <a:latin typeface="Verdana"/>
                <a:cs typeface="Verdana"/>
              </a:rPr>
              <a:t>t</a:t>
            </a:r>
            <a:r>
              <a:rPr sz="1997" b="0" spc="-23" dirty="0">
                <a:latin typeface="Verdana"/>
                <a:cs typeface="Verdana"/>
              </a:rPr>
              <a:t>e</a:t>
            </a:r>
            <a:r>
              <a:rPr sz="1997" b="0" spc="-43" dirty="0">
                <a:latin typeface="Verdana"/>
                <a:cs typeface="Verdana"/>
              </a:rPr>
              <a:t>r</a:t>
            </a:r>
            <a:r>
              <a:rPr sz="1997" b="0" spc="-110" dirty="0">
                <a:latin typeface="Verdana"/>
                <a:cs typeface="Verdana"/>
              </a:rPr>
              <a:t>os,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20" dirty="0">
                <a:latin typeface="Verdana"/>
                <a:cs typeface="Verdana"/>
              </a:rPr>
              <a:t>ﬂotan</a:t>
            </a:r>
            <a:r>
              <a:rPr sz="1997" b="0" spc="-27" dirty="0">
                <a:latin typeface="Verdana"/>
                <a:cs typeface="Verdana"/>
              </a:rPr>
              <a:t>t</a:t>
            </a:r>
            <a:r>
              <a:rPr sz="1997" b="0" spc="-120" dirty="0">
                <a:latin typeface="Verdana"/>
                <a:cs typeface="Verdana"/>
              </a:rPr>
              <a:t>es,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27" dirty="0">
                <a:latin typeface="Verdana"/>
                <a:cs typeface="Verdana"/>
              </a:rPr>
              <a:t>cadenas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de  </a:t>
            </a:r>
            <a:r>
              <a:rPr sz="1997" b="0" spc="-76" dirty="0">
                <a:latin typeface="Verdana"/>
                <a:cs typeface="Verdana"/>
              </a:rPr>
              <a:t>texto,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67" dirty="0">
                <a:latin typeface="Verdana"/>
                <a:cs typeface="Verdana"/>
              </a:rPr>
              <a:t>listas,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tuplas,</a:t>
            </a:r>
            <a:r>
              <a:rPr sz="1997" b="0" spc="-176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diccionarios,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" dirty="0">
                <a:latin typeface="Verdana"/>
                <a:cs typeface="Verdana"/>
              </a:rPr>
              <a:t>entre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60" dirty="0">
                <a:latin typeface="Verdana"/>
                <a:cs typeface="Verdana"/>
              </a:rPr>
              <a:t>otros. </a:t>
            </a:r>
            <a:r>
              <a:rPr sz="1997" b="0" spc="-689" dirty="0">
                <a:latin typeface="Verdana"/>
                <a:cs typeface="Verdana"/>
              </a:rPr>
              <a:t> </a:t>
            </a:r>
            <a:r>
              <a:rPr sz="1997" b="0" spc="43" dirty="0">
                <a:latin typeface="Verdana"/>
                <a:cs typeface="Verdana"/>
              </a:rPr>
              <a:t>E</a:t>
            </a:r>
            <a:r>
              <a:rPr sz="1997" b="0" spc="3" dirty="0">
                <a:latin typeface="Verdana"/>
                <a:cs typeface="Verdana"/>
              </a:rPr>
              <a:t>xplo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60" dirty="0">
                <a:latin typeface="Verdana"/>
                <a:cs typeface="Verdana"/>
              </a:rPr>
              <a:t>r</a:t>
            </a:r>
            <a:r>
              <a:rPr sz="1997" b="0" spc="40" dirty="0">
                <a:latin typeface="Verdana"/>
                <a:cs typeface="Verdana"/>
              </a:rPr>
              <a:t>emos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3" dirty="0">
                <a:latin typeface="Verdana"/>
                <a:cs typeface="Verdana"/>
              </a:rPr>
              <a:t>c</a:t>
            </a:r>
            <a:r>
              <a:rPr sz="1997" b="0" spc="83" dirty="0">
                <a:latin typeface="Verdana"/>
                <a:cs typeface="Verdana"/>
              </a:rPr>
              <a:t>ómo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asignar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00" dirty="0">
                <a:latin typeface="Verdana"/>
                <a:cs typeface="Verdana"/>
              </a:rPr>
              <a:t>y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3" dirty="0">
                <a:latin typeface="Verdana"/>
                <a:cs typeface="Verdana"/>
              </a:rPr>
              <a:t>manipular  </a:t>
            </a:r>
            <a:r>
              <a:rPr sz="1997" b="0" spc="-20" dirty="0">
                <a:latin typeface="Verdana"/>
                <a:cs typeface="Verdana"/>
              </a:rPr>
              <a:t>estos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7" dirty="0">
                <a:latin typeface="Verdana"/>
                <a:cs typeface="Verdana"/>
              </a:rPr>
              <a:t>tipos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" dirty="0">
                <a:latin typeface="Verdana"/>
                <a:cs typeface="Verdana"/>
              </a:rPr>
              <a:t>datos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50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53" dirty="0">
                <a:latin typeface="Verdana"/>
                <a:cs typeface="Verdana"/>
              </a:rPr>
              <a:t>variables.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0220" y="862602"/>
            <a:ext cx="2623122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210" dirty="0">
                <a:latin typeface="Verdana"/>
                <a:cs typeface="Verdana"/>
              </a:rPr>
              <a:t>T</a:t>
            </a:r>
            <a:r>
              <a:rPr sz="2730" b="1" spc="-143" dirty="0">
                <a:latin typeface="Verdana"/>
                <a:cs typeface="Verdana"/>
              </a:rPr>
              <a:t>i</a:t>
            </a:r>
            <a:r>
              <a:rPr sz="2730" b="1" spc="-27" dirty="0">
                <a:latin typeface="Verdana"/>
                <a:cs typeface="Verdana"/>
              </a:rPr>
              <a:t>p</a:t>
            </a:r>
            <a:r>
              <a:rPr sz="2730" b="1" spc="-103" dirty="0">
                <a:latin typeface="Verdana"/>
                <a:cs typeface="Verdana"/>
              </a:rPr>
              <a:t>o</a:t>
            </a:r>
            <a:r>
              <a:rPr sz="2730" b="1" spc="-203" dirty="0">
                <a:latin typeface="Verdana"/>
                <a:cs typeface="Verdana"/>
              </a:rPr>
              <a:t>s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23" dirty="0">
                <a:latin typeface="Verdana"/>
                <a:cs typeface="Verdana"/>
              </a:rPr>
              <a:t>d</a:t>
            </a:r>
            <a:r>
              <a:rPr sz="2730" b="1" spc="-103" dirty="0">
                <a:latin typeface="Verdana"/>
                <a:cs typeface="Verdana"/>
              </a:rPr>
              <a:t>e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23" dirty="0">
                <a:latin typeface="Verdana"/>
                <a:cs typeface="Verdana"/>
              </a:rPr>
              <a:t>d</a:t>
            </a:r>
            <a:r>
              <a:rPr sz="2730" b="1" spc="-160" dirty="0">
                <a:latin typeface="Verdana"/>
                <a:cs typeface="Verdana"/>
              </a:rPr>
              <a:t>a</a:t>
            </a:r>
            <a:r>
              <a:rPr sz="2730" b="1" spc="-130" dirty="0">
                <a:latin typeface="Verdana"/>
                <a:cs typeface="Verdana"/>
              </a:rPr>
              <a:t>t</a:t>
            </a:r>
            <a:r>
              <a:rPr sz="2730" b="1" spc="-103" dirty="0">
                <a:latin typeface="Verdana"/>
                <a:cs typeface="Verdana"/>
              </a:rPr>
              <a:t>o</a:t>
            </a:r>
            <a:r>
              <a:rPr sz="2730" b="1" spc="-203" dirty="0">
                <a:latin typeface="Verdana"/>
                <a:cs typeface="Verdana"/>
              </a:rPr>
              <a:t>s</a:t>
            </a:r>
            <a:endParaRPr sz="273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AA9BBC-3E5F-8540-E7E1-5A7F4CF2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5795142-6247-6F13-DF09-0B4C799C4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43" y="1052445"/>
            <a:ext cx="5251317" cy="5042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3964" y="1794115"/>
            <a:ext cx="4197248" cy="2775133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>
              <a:lnSpc>
                <a:spcPct val="100800"/>
              </a:lnSpc>
              <a:spcBef>
                <a:spcPts val="47"/>
              </a:spcBef>
            </a:pPr>
            <a:r>
              <a:rPr sz="1997" spc="-10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b="1" spc="-67" dirty="0">
                <a:latin typeface="Verdana"/>
                <a:cs typeface="Verdana"/>
              </a:rPr>
              <a:t>ope</a:t>
            </a:r>
            <a:r>
              <a:rPr sz="1997" b="1" spc="-243" dirty="0">
                <a:latin typeface="Verdana"/>
                <a:cs typeface="Verdana"/>
              </a:rPr>
              <a:t>r</a:t>
            </a:r>
            <a:r>
              <a:rPr sz="1997" b="1" spc="-123" dirty="0">
                <a:latin typeface="Verdana"/>
                <a:cs typeface="Verdana"/>
              </a:rPr>
              <a:t>a</a:t>
            </a:r>
            <a:r>
              <a:rPr sz="1997" b="1" spc="-27" dirty="0">
                <a:latin typeface="Verdana"/>
                <a:cs typeface="Verdana"/>
              </a:rPr>
              <a:t>c</a:t>
            </a:r>
            <a:r>
              <a:rPr sz="1997" b="1" spc="-83" dirty="0">
                <a:latin typeface="Verdana"/>
                <a:cs typeface="Verdana"/>
              </a:rPr>
              <a:t>ion</a:t>
            </a:r>
            <a:r>
              <a:rPr sz="1997" b="1" spc="-123" dirty="0">
                <a:latin typeface="Verdana"/>
                <a:cs typeface="Verdana"/>
              </a:rPr>
              <a:t>es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33" dirty="0">
                <a:latin typeface="Verdana"/>
                <a:cs typeface="Verdana"/>
              </a:rPr>
              <a:t>c</a:t>
            </a:r>
            <a:r>
              <a:rPr sz="1997" b="1" spc="-70" dirty="0">
                <a:latin typeface="Verdana"/>
                <a:cs typeface="Verdana"/>
              </a:rPr>
              <a:t>on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183" dirty="0">
                <a:latin typeface="Verdana"/>
                <a:cs typeface="Verdana"/>
              </a:rPr>
              <a:t>v</a:t>
            </a:r>
            <a:r>
              <a:rPr sz="1997" b="1" spc="-160" dirty="0">
                <a:latin typeface="Verdana"/>
                <a:cs typeface="Verdana"/>
              </a:rPr>
              <a:t>a</a:t>
            </a:r>
            <a:r>
              <a:rPr sz="1997" b="1" spc="-130" dirty="0">
                <a:latin typeface="Verdana"/>
                <a:cs typeface="Verdana"/>
              </a:rPr>
              <a:t>r</a:t>
            </a:r>
            <a:r>
              <a:rPr sz="1997" b="1" spc="-93" dirty="0">
                <a:latin typeface="Verdana"/>
                <a:cs typeface="Verdana"/>
              </a:rPr>
              <a:t>iables  </a:t>
            </a:r>
            <a:r>
              <a:rPr sz="1997" spc="20" dirty="0">
                <a:latin typeface="Verdana"/>
                <a:cs typeface="Verdana"/>
              </a:rPr>
              <a:t>son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fundamentales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  </a:t>
            </a:r>
            <a:r>
              <a:rPr sz="1997" spc="47" dirty="0">
                <a:latin typeface="Verdana"/>
                <a:cs typeface="Verdana"/>
              </a:rPr>
              <a:t>Ap</a:t>
            </a:r>
            <a:r>
              <a:rPr sz="1997" spc="3" dirty="0">
                <a:latin typeface="Verdana"/>
                <a:cs typeface="Verdana"/>
              </a:rPr>
              <a:t>r</a:t>
            </a:r>
            <a:r>
              <a:rPr sz="1997" spc="37" dirty="0">
                <a:latin typeface="Verdana"/>
                <a:cs typeface="Verdana"/>
              </a:rPr>
              <a:t>ende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23" dirty="0">
                <a:latin typeface="Verdana"/>
                <a:cs typeface="Verdana"/>
              </a:rPr>
              <a:t>alizar  </a:t>
            </a:r>
            <a:r>
              <a:rPr sz="1997" spc="53" dirty="0">
                <a:latin typeface="Verdana"/>
                <a:cs typeface="Verdana"/>
              </a:rPr>
              <a:t>ope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10" dirty="0">
                <a:latin typeface="Verdana"/>
                <a:cs typeface="Verdana"/>
              </a:rPr>
              <a:t>ciones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ma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emáticas, 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43" dirty="0">
                <a:latin typeface="Verdana"/>
                <a:cs typeface="Verdana"/>
              </a:rPr>
              <a:t>onca</a:t>
            </a:r>
            <a:r>
              <a:rPr sz="1997" spc="-10" dirty="0">
                <a:latin typeface="Verdana"/>
                <a:cs typeface="Verdana"/>
              </a:rPr>
              <a:t>t</a:t>
            </a:r>
            <a:r>
              <a:rPr sz="1997" spc="40" dirty="0">
                <a:latin typeface="Verdana"/>
                <a:cs typeface="Verdana"/>
              </a:rPr>
              <a:t>ena</a:t>
            </a:r>
            <a:r>
              <a:rPr sz="1997" spc="2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cadenas,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3" dirty="0">
                <a:latin typeface="Verdana"/>
                <a:cs typeface="Verdana"/>
              </a:rPr>
              <a:t>y  </a:t>
            </a:r>
            <a:r>
              <a:rPr sz="1997" spc="50" dirty="0">
                <a:latin typeface="Verdana"/>
                <a:cs typeface="Verdana"/>
              </a:rPr>
              <a:t>manipula</a:t>
            </a:r>
            <a:r>
              <a:rPr sz="1997" spc="3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listas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3" dirty="0">
                <a:latin typeface="Verdana"/>
                <a:cs typeface="Verdana"/>
              </a:rPr>
              <a:t>utilizando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iables.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Dominar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estas  </a:t>
            </a:r>
            <a:r>
              <a:rPr sz="1997" spc="53" dirty="0">
                <a:latin typeface="Verdana"/>
                <a:cs typeface="Verdana"/>
              </a:rPr>
              <a:t>ope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10" dirty="0">
                <a:latin typeface="Verdana"/>
                <a:cs typeface="Verdana"/>
              </a:rPr>
              <a:t>ciones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7" dirty="0">
                <a:latin typeface="Verdana"/>
                <a:cs typeface="Verdana"/>
              </a:rPr>
              <a:t>esen</a:t>
            </a:r>
            <a:r>
              <a:rPr sz="1997" spc="7" dirty="0">
                <a:latin typeface="Verdana"/>
                <a:cs typeface="Verdana"/>
              </a:rPr>
              <a:t>c</a:t>
            </a:r>
            <a:r>
              <a:rPr sz="1997" spc="-17" dirty="0">
                <a:latin typeface="Verdana"/>
                <a:cs typeface="Verdana"/>
              </a:rPr>
              <a:t>ial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7" dirty="0">
                <a:latin typeface="Verdana"/>
                <a:cs typeface="Verdana"/>
              </a:rPr>
              <a:t>ama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0650" y="967263"/>
            <a:ext cx="4310562" cy="393238"/>
          </a:xfrm>
          <a:prstGeom prst="rect">
            <a:avLst/>
          </a:prstGeom>
        </p:spPr>
        <p:txBody>
          <a:bodyPr vert="horz" wrap="square" lIns="0" tIns="8879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70"/>
              </a:spcBef>
            </a:pPr>
            <a:r>
              <a:rPr sz="2497" b="1" spc="-20" dirty="0">
                <a:latin typeface="Verdana"/>
                <a:cs typeface="Verdana"/>
              </a:rPr>
              <a:t>O</a:t>
            </a:r>
            <a:r>
              <a:rPr sz="2497" b="1" spc="-33" dirty="0">
                <a:latin typeface="Verdana"/>
                <a:cs typeface="Verdana"/>
              </a:rPr>
              <a:t>p</a:t>
            </a:r>
            <a:r>
              <a:rPr sz="2497" b="1" spc="-107" dirty="0">
                <a:latin typeface="Verdana"/>
                <a:cs typeface="Verdana"/>
              </a:rPr>
              <a:t>e</a:t>
            </a:r>
            <a:r>
              <a:rPr sz="2497" b="1" spc="-303" dirty="0">
                <a:latin typeface="Verdana"/>
                <a:cs typeface="Verdana"/>
              </a:rPr>
              <a:t>r</a:t>
            </a:r>
            <a:r>
              <a:rPr sz="2497" b="1" spc="-150" dirty="0">
                <a:latin typeface="Verdana"/>
                <a:cs typeface="Verdana"/>
              </a:rPr>
              <a:t>a</a:t>
            </a:r>
            <a:r>
              <a:rPr sz="2497" b="1" spc="-30" dirty="0">
                <a:latin typeface="Verdana"/>
                <a:cs typeface="Verdana"/>
              </a:rPr>
              <a:t>c</a:t>
            </a:r>
            <a:r>
              <a:rPr sz="2497" b="1" spc="-136" dirty="0">
                <a:latin typeface="Verdana"/>
                <a:cs typeface="Verdana"/>
              </a:rPr>
              <a:t>i</a:t>
            </a:r>
            <a:r>
              <a:rPr sz="2497" b="1" spc="-107" dirty="0">
                <a:latin typeface="Verdana"/>
                <a:cs typeface="Verdana"/>
              </a:rPr>
              <a:t>o</a:t>
            </a:r>
            <a:r>
              <a:rPr sz="2497" b="1" spc="-67" dirty="0">
                <a:latin typeface="Verdana"/>
                <a:cs typeface="Verdana"/>
              </a:rPr>
              <a:t>n</a:t>
            </a:r>
            <a:r>
              <a:rPr sz="2497" b="1" spc="-107" dirty="0">
                <a:latin typeface="Verdana"/>
                <a:cs typeface="Verdana"/>
              </a:rPr>
              <a:t>e</a:t>
            </a:r>
            <a:r>
              <a:rPr sz="2497" b="1" spc="-193" dirty="0">
                <a:latin typeface="Verdana"/>
                <a:cs typeface="Verdana"/>
              </a:rPr>
              <a:t>s</a:t>
            </a:r>
            <a:r>
              <a:rPr sz="2497" b="1" spc="-166" dirty="0">
                <a:latin typeface="Verdana"/>
                <a:cs typeface="Verdana"/>
              </a:rPr>
              <a:t> </a:t>
            </a:r>
            <a:r>
              <a:rPr sz="2497" b="1" spc="-40" dirty="0">
                <a:latin typeface="Verdana"/>
                <a:cs typeface="Verdana"/>
              </a:rPr>
              <a:t>c</a:t>
            </a:r>
            <a:r>
              <a:rPr sz="2497" b="1" spc="-107" dirty="0">
                <a:latin typeface="Verdana"/>
                <a:cs typeface="Verdana"/>
              </a:rPr>
              <a:t>o</a:t>
            </a:r>
            <a:r>
              <a:rPr sz="2497" b="1" spc="-67" dirty="0">
                <a:latin typeface="Verdana"/>
                <a:cs typeface="Verdana"/>
              </a:rPr>
              <a:t>n</a:t>
            </a:r>
            <a:r>
              <a:rPr sz="2497" b="1" spc="-166" dirty="0">
                <a:latin typeface="Verdana"/>
                <a:cs typeface="Verdana"/>
              </a:rPr>
              <a:t> </a:t>
            </a:r>
            <a:r>
              <a:rPr sz="2497" b="1" spc="-223" dirty="0">
                <a:latin typeface="Verdana"/>
                <a:cs typeface="Verdana"/>
              </a:rPr>
              <a:t>v</a:t>
            </a:r>
            <a:r>
              <a:rPr sz="2497" b="1" spc="-152" dirty="0">
                <a:latin typeface="Verdana"/>
                <a:cs typeface="Verdana"/>
              </a:rPr>
              <a:t>a</a:t>
            </a:r>
            <a:r>
              <a:rPr sz="2497" b="1" spc="-206" dirty="0">
                <a:latin typeface="Verdana"/>
                <a:cs typeface="Verdana"/>
              </a:rPr>
              <a:t>r</a:t>
            </a:r>
            <a:r>
              <a:rPr sz="2497" b="1" spc="-136" dirty="0">
                <a:latin typeface="Verdana"/>
                <a:cs typeface="Verdana"/>
              </a:rPr>
              <a:t>i</a:t>
            </a:r>
            <a:r>
              <a:rPr sz="2497" b="1" spc="-152" dirty="0">
                <a:latin typeface="Verdana"/>
                <a:cs typeface="Verdana"/>
              </a:rPr>
              <a:t>a</a:t>
            </a:r>
            <a:r>
              <a:rPr sz="2497" b="1" spc="-33" dirty="0">
                <a:latin typeface="Verdana"/>
                <a:cs typeface="Verdana"/>
              </a:rPr>
              <a:t>b</a:t>
            </a:r>
            <a:r>
              <a:rPr sz="2497" b="1" spc="-136" dirty="0">
                <a:latin typeface="Verdana"/>
                <a:cs typeface="Verdana"/>
              </a:rPr>
              <a:t>l</a:t>
            </a:r>
            <a:r>
              <a:rPr sz="2497" b="1" spc="-107" dirty="0">
                <a:latin typeface="Verdana"/>
                <a:cs typeface="Verdana"/>
              </a:rPr>
              <a:t>e</a:t>
            </a:r>
            <a:r>
              <a:rPr sz="2497" b="1" spc="-193" dirty="0">
                <a:latin typeface="Verdana"/>
                <a:cs typeface="Verdana"/>
              </a:rPr>
              <a:t>s</a:t>
            </a:r>
            <a:endParaRPr sz="2497" b="1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2" y="0"/>
                </a:moveTo>
                <a:lnTo>
                  <a:pt x="0" y="0"/>
                </a:lnTo>
                <a:lnTo>
                  <a:pt x="0" y="114300"/>
                </a:lnTo>
                <a:lnTo>
                  <a:pt x="7775342" y="114300"/>
                </a:lnTo>
                <a:lnTo>
                  <a:pt x="7775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123D08-68BA-8EBA-73D9-BA18BC121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BDB6E5-9DC7-86E5-FE50-133FC0FC1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227" y="870188"/>
            <a:ext cx="4140591" cy="415827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630" spc="97" dirty="0"/>
              <a:t>Alcance</a:t>
            </a:r>
            <a:r>
              <a:rPr sz="2630" spc="-50" dirty="0"/>
              <a:t> </a:t>
            </a:r>
            <a:r>
              <a:rPr sz="2630" spc="123" dirty="0"/>
              <a:t>de</a:t>
            </a:r>
            <a:r>
              <a:rPr sz="2630" spc="-47" dirty="0"/>
              <a:t> </a:t>
            </a:r>
            <a:r>
              <a:rPr sz="2630" spc="3" dirty="0"/>
              <a:t>las</a:t>
            </a:r>
            <a:r>
              <a:rPr sz="2630" spc="-50" dirty="0"/>
              <a:t> </a:t>
            </a:r>
            <a:r>
              <a:rPr sz="2630" spc="17" dirty="0"/>
              <a:t>variables</a:t>
            </a:r>
            <a:endParaRPr sz="2630"/>
          </a:p>
        </p:txBody>
      </p:sp>
      <p:sp>
        <p:nvSpPr>
          <p:cNvPr id="4" name="object 4"/>
          <p:cNvSpPr txBox="1"/>
          <p:nvPr/>
        </p:nvSpPr>
        <p:spPr>
          <a:xfrm>
            <a:off x="5843010" y="550564"/>
            <a:ext cx="5517265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30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b="1" spc="40" dirty="0">
                <a:latin typeface="Tahoma"/>
                <a:cs typeface="Tahoma"/>
              </a:rPr>
              <a:t>alcan</a:t>
            </a:r>
            <a:r>
              <a:rPr sz="1997" b="1" spc="90" dirty="0">
                <a:latin typeface="Tahoma"/>
                <a:cs typeface="Tahoma"/>
              </a:rPr>
              <a:t>c</a:t>
            </a:r>
            <a:r>
              <a:rPr sz="1997" b="1" spc="53" dirty="0">
                <a:latin typeface="Tahoma"/>
                <a:cs typeface="Tahoma"/>
              </a:rPr>
              <a:t>e</a:t>
            </a:r>
            <a:r>
              <a:rPr sz="1997" b="1" spc="-37" dirty="0">
                <a:latin typeface="Tahoma"/>
                <a:cs typeface="Tahoma"/>
              </a:rPr>
              <a:t> </a:t>
            </a:r>
            <a:r>
              <a:rPr sz="1997" b="1" spc="83" dirty="0">
                <a:latin typeface="Tahoma"/>
                <a:cs typeface="Tahoma"/>
              </a:rPr>
              <a:t>de</a:t>
            </a:r>
            <a:r>
              <a:rPr sz="1997" b="1" spc="-37" dirty="0">
                <a:latin typeface="Tahoma"/>
                <a:cs typeface="Tahoma"/>
              </a:rPr>
              <a:t> </a:t>
            </a:r>
            <a:r>
              <a:rPr sz="1997" b="1" spc="-3" dirty="0">
                <a:latin typeface="Tahoma"/>
                <a:cs typeface="Tahoma"/>
              </a:rPr>
              <a:t>las</a:t>
            </a:r>
            <a:r>
              <a:rPr sz="1997" b="1" spc="-37" dirty="0">
                <a:latin typeface="Tahoma"/>
                <a:cs typeface="Tahoma"/>
              </a:rPr>
              <a:t> </a:t>
            </a:r>
            <a:r>
              <a:rPr sz="1997" b="1" spc="-40" dirty="0">
                <a:latin typeface="Tahoma"/>
                <a:cs typeface="Tahoma"/>
              </a:rPr>
              <a:t>v</a:t>
            </a:r>
            <a:r>
              <a:rPr sz="1997" b="1" spc="-7" dirty="0">
                <a:latin typeface="Tahoma"/>
                <a:cs typeface="Tahoma"/>
              </a:rPr>
              <a:t>a</a:t>
            </a:r>
            <a:r>
              <a:rPr sz="1997" b="1" spc="-17" dirty="0">
                <a:latin typeface="Tahoma"/>
                <a:cs typeface="Tahoma"/>
              </a:rPr>
              <a:t>r</a:t>
            </a:r>
            <a:r>
              <a:rPr sz="1997" b="1" spc="20" dirty="0">
                <a:latin typeface="Tahoma"/>
                <a:cs typeface="Tahoma"/>
              </a:rPr>
              <a:t>iables</a:t>
            </a:r>
            <a:r>
              <a:rPr sz="1997" b="1" spc="-63" dirty="0">
                <a:latin typeface="Tahoma"/>
                <a:cs typeface="Tahom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7" dirty="0">
                <a:latin typeface="Verdana"/>
                <a:cs typeface="Verdana"/>
              </a:rPr>
              <a:t>thon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se 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eﬁe</a:t>
            </a:r>
            <a:r>
              <a:rPr sz="1997" spc="-37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dónde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una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17" dirty="0">
                <a:latin typeface="Verdana"/>
                <a:cs typeface="Verdana"/>
              </a:rPr>
              <a:t>iable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7" dirty="0">
                <a:latin typeface="Verdana"/>
                <a:cs typeface="Verdana"/>
              </a:rPr>
              <a:t>c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7" dirty="0">
                <a:latin typeface="Verdana"/>
                <a:cs typeface="Verdana"/>
              </a:rPr>
              <a:t>esible  </a:t>
            </a:r>
            <a:r>
              <a:rPr sz="1997" spc="30" dirty="0">
                <a:latin typeface="Verdana"/>
                <a:cs typeface="Verdana"/>
              </a:rPr>
              <a:t>dentro </a:t>
            </a:r>
            <a:r>
              <a:rPr sz="1997" spc="60" dirty="0">
                <a:latin typeface="Verdana"/>
                <a:cs typeface="Verdana"/>
              </a:rPr>
              <a:t>de </a:t>
            </a:r>
            <a:r>
              <a:rPr sz="1997" spc="80" dirty="0">
                <a:latin typeface="Verdana"/>
                <a:cs typeface="Verdana"/>
              </a:rPr>
              <a:t>un </a:t>
            </a:r>
            <a:r>
              <a:rPr sz="1997" spc="-17" dirty="0">
                <a:latin typeface="Verdana"/>
                <a:cs typeface="Verdana"/>
              </a:rPr>
              <a:t>programa. </a:t>
            </a:r>
            <a:r>
              <a:rPr sz="1997" spc="33" dirty="0">
                <a:latin typeface="Verdana"/>
                <a:cs typeface="Verdana"/>
              </a:rPr>
              <a:t>Aprenderemos </a:t>
            </a:r>
            <a:r>
              <a:rPr sz="1997" spc="37" dirty="0">
                <a:latin typeface="Verdana"/>
                <a:cs typeface="Verdana"/>
              </a:rPr>
              <a:t> </a:t>
            </a:r>
            <a:r>
              <a:rPr sz="1997" spc="7" dirty="0">
                <a:latin typeface="Verdana"/>
                <a:cs typeface="Verdana"/>
              </a:rPr>
              <a:t>sob</a:t>
            </a:r>
            <a:r>
              <a:rPr sz="1997" spc="-23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" dirty="0">
                <a:latin typeface="Verdana"/>
                <a:cs typeface="Verdana"/>
              </a:rPr>
              <a:t>locales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glo</a:t>
            </a:r>
            <a:r>
              <a:rPr sz="1997" spc="70" dirty="0">
                <a:latin typeface="Verdana"/>
                <a:cs typeface="Verdana"/>
              </a:rPr>
              <a:t>b</a:t>
            </a:r>
            <a:r>
              <a:rPr sz="1997" spc="-80" dirty="0">
                <a:latin typeface="Verdana"/>
                <a:cs typeface="Verdana"/>
              </a:rPr>
              <a:t>ales,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83" dirty="0">
                <a:latin typeface="Verdana"/>
                <a:cs typeface="Verdana"/>
              </a:rPr>
              <a:t>ómo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  </a:t>
            </a:r>
            <a:r>
              <a:rPr sz="1997" spc="33" dirty="0">
                <a:latin typeface="Verdana"/>
                <a:cs typeface="Verdana"/>
              </a:rPr>
              <a:t>alcan</a:t>
            </a:r>
            <a:r>
              <a:rPr sz="1997" spc="10" dirty="0">
                <a:latin typeface="Verdana"/>
                <a:cs typeface="Verdana"/>
              </a:rPr>
              <a:t>c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a</a:t>
            </a:r>
            <a:r>
              <a:rPr sz="1997" spc="-40" dirty="0">
                <a:latin typeface="Verdana"/>
                <a:cs typeface="Verdana"/>
              </a:rPr>
              <a:t>f</a:t>
            </a:r>
            <a:r>
              <a:rPr sz="1997" spc="53" dirty="0">
                <a:latin typeface="Verdana"/>
                <a:cs typeface="Verdana"/>
              </a:rPr>
              <a:t>e</a:t>
            </a:r>
            <a:r>
              <a:rPr sz="1997" spc="57" dirty="0">
                <a:latin typeface="Verdana"/>
                <a:cs typeface="Verdana"/>
              </a:rPr>
              <a:t>c</a:t>
            </a:r>
            <a:r>
              <a:rPr sz="1997" dirty="0">
                <a:latin typeface="Verdana"/>
                <a:cs typeface="Verdana"/>
              </a:rPr>
              <a:t>ta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manipula</a:t>
            </a:r>
            <a:r>
              <a:rPr sz="1997" spc="3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" dirty="0">
                <a:latin typeface="Verdana"/>
                <a:cs typeface="Verdana"/>
              </a:rPr>
              <a:t>visibilidad 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iables.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1A9401E-0C7B-0C31-CE41-3EB42B6D7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9D298D-2E31-C2E2-1D95-DAF83B97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64" y="542264"/>
            <a:ext cx="5468642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-10" dirty="0">
                <a:latin typeface="Verdana"/>
                <a:cs typeface="Verdana"/>
              </a:rPr>
              <a:t>Las </a:t>
            </a:r>
            <a:r>
              <a:rPr sz="1997" b="1" spc="43" dirty="0">
                <a:latin typeface="Tahoma"/>
                <a:cs typeface="Tahoma"/>
              </a:rPr>
              <a:t>funciones </a:t>
            </a:r>
            <a:r>
              <a:rPr sz="1997" spc="20" dirty="0">
                <a:latin typeface="Verdana"/>
                <a:cs typeface="Verdana"/>
              </a:rPr>
              <a:t>son </a:t>
            </a:r>
            <a:r>
              <a:rPr sz="1997" spc="37" dirty="0">
                <a:latin typeface="Verdana"/>
                <a:cs typeface="Verdana"/>
              </a:rPr>
              <a:t>bloques </a:t>
            </a:r>
            <a:r>
              <a:rPr sz="1997" spc="60" dirty="0">
                <a:latin typeface="Verdana"/>
                <a:cs typeface="Verdana"/>
              </a:rPr>
              <a:t>de código </a:t>
            </a:r>
            <a:r>
              <a:rPr sz="1997" spc="63" dirty="0">
                <a:latin typeface="Verdana"/>
                <a:cs typeface="Verdana"/>
              </a:rPr>
              <a:t> </a:t>
            </a:r>
            <a:r>
              <a:rPr sz="1997" spc="-20" dirty="0">
                <a:latin typeface="Verdana"/>
                <a:cs typeface="Verdana"/>
              </a:rPr>
              <a:t>reutilizable. </a:t>
            </a:r>
            <a:r>
              <a:rPr sz="1997" spc="33" dirty="0">
                <a:latin typeface="Verdana"/>
                <a:cs typeface="Verdana"/>
              </a:rPr>
              <a:t>Aprenderemos </a:t>
            </a:r>
            <a:r>
              <a:rPr sz="1997" spc="-23" dirty="0">
                <a:latin typeface="Verdana"/>
                <a:cs typeface="Verdana"/>
              </a:rPr>
              <a:t>a </a:t>
            </a:r>
            <a:r>
              <a:rPr sz="1997" spc="-7" dirty="0">
                <a:latin typeface="Verdana"/>
                <a:cs typeface="Verdana"/>
              </a:rPr>
              <a:t>utilizar </a:t>
            </a:r>
            <a:r>
              <a:rPr sz="1997" spc="-3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dent</a:t>
            </a:r>
            <a:r>
              <a:rPr sz="1997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fun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10" dirty="0">
                <a:latin typeface="Verdana"/>
                <a:cs typeface="Verdana"/>
              </a:rPr>
              <a:t>iones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  </a:t>
            </a:r>
            <a:r>
              <a:rPr sz="1997" spc="43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6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0" dirty="0">
                <a:latin typeface="Verdana"/>
                <a:cs typeface="Verdana"/>
              </a:rPr>
              <a:t>ámet</a:t>
            </a:r>
            <a:r>
              <a:rPr sz="1997" spc="-7" dirty="0">
                <a:latin typeface="Verdana"/>
                <a:cs typeface="Verdana"/>
              </a:rPr>
              <a:t>r</a:t>
            </a:r>
            <a:r>
              <a:rPr sz="1997" spc="-13" dirty="0">
                <a:latin typeface="Verdana"/>
                <a:cs typeface="Verdana"/>
              </a:rPr>
              <a:t>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fun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-37" dirty="0">
                <a:latin typeface="Verdana"/>
                <a:cs typeface="Verdana"/>
              </a:rPr>
              <a:t>iones, 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23" dirty="0">
                <a:latin typeface="Verdana"/>
                <a:cs typeface="Verdana"/>
              </a:rPr>
              <a:t>e</a:t>
            </a:r>
            <a:r>
              <a:rPr sz="1997" spc="-27" dirty="0">
                <a:latin typeface="Verdana"/>
                <a:cs typeface="Verdana"/>
              </a:rPr>
              <a:t>t</a:t>
            </a:r>
            <a:r>
              <a:rPr sz="1997" spc="-7" dirty="0">
                <a:latin typeface="Verdana"/>
                <a:cs typeface="Verdana"/>
              </a:rPr>
              <a:t>o</a:t>
            </a:r>
            <a:r>
              <a:rPr sz="1997" spc="-23" dirty="0">
                <a:latin typeface="Verdana"/>
                <a:cs typeface="Verdana"/>
              </a:rPr>
              <a:t>r</a:t>
            </a:r>
            <a:r>
              <a:rPr sz="1997" spc="60" dirty="0">
                <a:latin typeface="Verdana"/>
                <a:cs typeface="Verdana"/>
              </a:rPr>
              <a:t>no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13" dirty="0">
                <a:latin typeface="Verdana"/>
                <a:cs typeface="Verdana"/>
              </a:rPr>
              <a:t>alo</a:t>
            </a:r>
            <a:r>
              <a:rPr sz="1997" spc="-37" dirty="0">
                <a:latin typeface="Verdana"/>
                <a:cs typeface="Verdana"/>
              </a:rPr>
              <a:t>r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alcan</a:t>
            </a:r>
            <a:r>
              <a:rPr sz="1997" spc="10" dirty="0">
                <a:latin typeface="Verdana"/>
                <a:cs typeface="Verdana"/>
              </a:rPr>
              <a:t>c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las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57" dirty="0">
                <a:latin typeface="Verdana"/>
                <a:cs typeface="Verdana"/>
              </a:rPr>
              <a:t>on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57" dirty="0">
                <a:latin typeface="Verdana"/>
                <a:cs typeface="Verdana"/>
              </a:rPr>
              <a:t>x</a:t>
            </a:r>
            <a:r>
              <a:rPr sz="1997" spc="-76" dirty="0">
                <a:latin typeface="Verdana"/>
                <a:cs typeface="Verdana"/>
              </a:rPr>
              <a:t>t</a:t>
            </a:r>
            <a:r>
              <a:rPr sz="1997" spc="40" dirty="0">
                <a:latin typeface="Verdana"/>
                <a:cs typeface="Verdana"/>
              </a:rPr>
              <a:t>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fun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-40" dirty="0">
                <a:latin typeface="Verdana"/>
                <a:cs typeface="Verdana"/>
              </a:rPr>
              <a:t>iones.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00221" y="878288"/>
            <a:ext cx="4206550" cy="339011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131" spc="67" dirty="0"/>
              <a:t>Uso</a:t>
            </a:r>
            <a:r>
              <a:rPr sz="2131" spc="-43" dirty="0"/>
              <a:t> </a:t>
            </a:r>
            <a:r>
              <a:rPr sz="2131" spc="103" dirty="0"/>
              <a:t>de</a:t>
            </a:r>
            <a:r>
              <a:rPr sz="2131" spc="-40" dirty="0"/>
              <a:t> </a:t>
            </a:r>
            <a:r>
              <a:rPr sz="2131" spc="17" dirty="0"/>
              <a:t>variables</a:t>
            </a:r>
            <a:r>
              <a:rPr sz="2131" spc="-40" dirty="0"/>
              <a:t> </a:t>
            </a:r>
            <a:r>
              <a:rPr sz="2131" spc="90" dirty="0"/>
              <a:t>en</a:t>
            </a:r>
            <a:r>
              <a:rPr sz="2131" spc="-40" dirty="0"/>
              <a:t> </a:t>
            </a:r>
            <a:r>
              <a:rPr sz="2131" spc="57" dirty="0"/>
              <a:t>funciones</a:t>
            </a:r>
            <a:endParaRPr sz="2131"/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AB48CF-BDE2-EEFF-92E6-0134D3FD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303187B-5BA5-2091-4C26-F13ED6CD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488</TotalTime>
  <Words>465</Words>
  <Application>Microsoft Office PowerPoint</Application>
  <PresentationFormat>Panorámica</PresentationFormat>
  <Paragraphs>27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Verdana</vt:lpstr>
      <vt:lpstr>Tema de Office</vt:lpstr>
      <vt:lpstr>1_Tema de Office</vt:lpstr>
      <vt:lpstr>Programación Web</vt:lpstr>
      <vt:lpstr>Objetivo</vt:lpstr>
      <vt:lpstr>Introducción</vt:lpstr>
      <vt:lpstr>Las variables son contenedores que  almacenan datos. En Python, las variables  se utilizan para representar valores como  números, texto, listas, entre otros. Aprenderemos a declarar variables,  asignarles valores y utilizarlas en nuestros  programas.</vt:lpstr>
      <vt:lpstr>La declaración de variables es el proceso  de asignar un nombre a un valor. En  Python, no es necesario especiﬁcar el tipo  de dato al declarar una variable. Aprenderemos la sintaxis para declarar  variables y las buenas prácticas en su  nombramiento.</vt:lpstr>
      <vt:lpstr>En Python, existen diferentes tipos de  datos como enteros, ﬂotantes, cadenas de  texto, listas, tuplas, diccionarios, entre otros.  Exploraremos cómo asignar y manipular  estos tipos de datos en variables.</vt:lpstr>
      <vt:lpstr>Operaciones con variables</vt:lpstr>
      <vt:lpstr>Alcance de las variables</vt:lpstr>
      <vt:lpstr>Uso de variables en funciones</vt:lpstr>
      <vt:lpstr>Ejemplos prácticos</vt:lpstr>
      <vt:lpstr>Recomendaciones ﬁnales</vt:lpstr>
      <vt:lpstr>Conclusión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User</cp:lastModifiedBy>
  <cp:revision>76</cp:revision>
  <dcterms:created xsi:type="dcterms:W3CDTF">2022-01-24T21:35:40Z</dcterms:created>
  <dcterms:modified xsi:type="dcterms:W3CDTF">2024-09-29T15:36:17Z</dcterms:modified>
</cp:coreProperties>
</file>