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6"/>
  </p:handoutMasterIdLst>
  <p:sldIdLst>
    <p:sldId id="256" r:id="rId2"/>
    <p:sldId id="258" r:id="rId3"/>
    <p:sldId id="268" r:id="rId4"/>
    <p:sldId id="267" r:id="rId5"/>
    <p:sldId id="270" r:id="rId6"/>
    <p:sldId id="271" r:id="rId7"/>
    <p:sldId id="272" r:id="rId8"/>
    <p:sldId id="262" r:id="rId9"/>
    <p:sldId id="273" r:id="rId10"/>
    <p:sldId id="263" r:id="rId11"/>
    <p:sldId id="264" r:id="rId12"/>
    <p:sldId id="265" r:id="rId13"/>
    <p:sldId id="266" r:id="rId14"/>
    <p:sldId id="261" r:id="rId1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13/11/2023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13/11/2023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781251" y="2830745"/>
            <a:ext cx="3774831" cy="1420446"/>
          </a:xfrm>
        </p:spPr>
        <p:txBody>
          <a:bodyPr>
            <a:normAutofit/>
          </a:bodyPr>
          <a:lstStyle/>
          <a:p>
            <a:r>
              <a:rPr lang="es-EC" b="1" dirty="0"/>
              <a:t>Seguridad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8770775" y="4909848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Unidad II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dirty="0"/>
              <a:t>2.3 Mecanismos de Protección: CAPTCHA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374151"/>
                </a:solidFill>
                <a:effectLst/>
                <a:cs typeface="Calibri" panose="020F0502020204030204" pitchFamily="34" charset="0"/>
              </a:rPr>
              <a:t>Completely Automated Public Turing test to tell Computers and Humans Apart.</a:t>
            </a:r>
          </a:p>
          <a:p>
            <a:r>
              <a:rPr lang="en-US" sz="2000" dirty="0" err="1">
                <a:solidFill>
                  <a:srgbClr val="374151"/>
                </a:solidFill>
                <a:cs typeface="Calibri" panose="020F0502020204030204" pitchFamily="34" charset="0"/>
              </a:rPr>
              <a:t>Comprende</a:t>
            </a:r>
            <a:r>
              <a:rPr lang="en-US" sz="2000" dirty="0">
                <a:solidFill>
                  <a:srgbClr val="374151"/>
                </a:solidFill>
                <a:cs typeface="Calibri" panose="020F0502020204030204" pitchFamily="34" charset="0"/>
              </a:rPr>
              <a:t> un control de </a:t>
            </a:r>
            <a:r>
              <a:rPr lang="en-US" sz="2000" dirty="0" err="1">
                <a:solidFill>
                  <a:srgbClr val="374151"/>
                </a:solidFill>
                <a:cs typeface="Calibri" panose="020F0502020204030204" pitchFamily="34" charset="0"/>
              </a:rPr>
              <a:t>protección</a:t>
            </a:r>
            <a:r>
              <a:rPr lang="en-US" sz="2000" dirty="0">
                <a:solidFill>
                  <a:srgbClr val="374151"/>
                </a:solidFill>
                <a:cs typeface="Calibri" panose="020F0502020204030204" pitchFamily="34" charset="0"/>
              </a:rPr>
              <a:t> contra bots y web crawlers: </a:t>
            </a:r>
            <a:r>
              <a:rPr lang="en-US" sz="2000" dirty="0" err="1">
                <a:solidFill>
                  <a:srgbClr val="374151"/>
                </a:solidFill>
                <a:cs typeface="Calibri" panose="020F0502020204030204" pitchFamily="34" charset="0"/>
              </a:rPr>
              <a:t>amenazas</a:t>
            </a:r>
            <a:r>
              <a:rPr lang="en-US" sz="2000" dirty="0">
                <a:solidFill>
                  <a:srgbClr val="374151"/>
                </a:solidFill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374151"/>
                </a:solidFill>
                <a:cs typeface="Calibri" panose="020F0502020204030204" pitchFamily="34" charset="0"/>
              </a:rPr>
              <a:t>automatizadas</a:t>
            </a:r>
            <a:r>
              <a:rPr lang="en-US" sz="2000" dirty="0">
                <a:solidFill>
                  <a:srgbClr val="374151"/>
                </a:solidFill>
                <a:cs typeface="Calibri" panose="020F0502020204030204" pitchFamily="34" charset="0"/>
              </a:rPr>
              <a:t>.</a:t>
            </a:r>
          </a:p>
          <a:p>
            <a:r>
              <a:rPr lang="en-US" sz="2000" dirty="0" err="1">
                <a:solidFill>
                  <a:srgbClr val="374151"/>
                </a:solidFill>
                <a:cs typeface="Calibri" panose="020F0502020204030204" pitchFamily="34" charset="0"/>
              </a:rPr>
              <a:t>Presenta</a:t>
            </a:r>
            <a:r>
              <a:rPr lang="en-US" sz="2000" dirty="0">
                <a:solidFill>
                  <a:srgbClr val="374151"/>
                </a:solidFill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374151"/>
                </a:solidFill>
                <a:cs typeface="Calibri" panose="020F0502020204030204" pitchFamily="34" charset="0"/>
              </a:rPr>
              <a:t>desafíos</a:t>
            </a:r>
            <a:r>
              <a:rPr lang="en-US" sz="2000" dirty="0">
                <a:solidFill>
                  <a:srgbClr val="374151"/>
                </a:solidFill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374151"/>
                </a:solidFill>
                <a:cs typeface="Calibri" panose="020F0502020204030204" pitchFamily="34" charset="0"/>
              </a:rPr>
              <a:t>visuales</a:t>
            </a:r>
            <a:r>
              <a:rPr lang="en-US" sz="2000" dirty="0">
                <a:solidFill>
                  <a:srgbClr val="374151"/>
                </a:solidFill>
                <a:cs typeface="Calibri" panose="020F0502020204030204" pitchFamily="34" charset="0"/>
              </a:rPr>
              <a:t> o </a:t>
            </a:r>
            <a:r>
              <a:rPr lang="en-US" sz="2000" dirty="0" err="1">
                <a:solidFill>
                  <a:srgbClr val="374151"/>
                </a:solidFill>
                <a:cs typeface="Calibri" panose="020F0502020204030204" pitchFamily="34" charset="0"/>
              </a:rPr>
              <a:t>cognitivos</a:t>
            </a:r>
            <a:r>
              <a:rPr lang="en-US" sz="2000" dirty="0">
                <a:solidFill>
                  <a:srgbClr val="374151"/>
                </a:solidFill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374151"/>
                </a:solidFill>
                <a:cs typeface="Calibri" panose="020F0502020204030204" pitchFamily="34" charset="0"/>
              </a:rPr>
              <a:t>fáciles</a:t>
            </a:r>
            <a:r>
              <a:rPr lang="en-US" sz="2000" dirty="0">
                <a:solidFill>
                  <a:srgbClr val="374151"/>
                </a:solidFill>
                <a:cs typeface="Calibri" panose="020F0502020204030204" pitchFamily="34" charset="0"/>
              </a:rPr>
              <a:t> de resolver para un </a:t>
            </a:r>
            <a:r>
              <a:rPr lang="en-US" sz="2000" dirty="0" err="1">
                <a:solidFill>
                  <a:srgbClr val="374151"/>
                </a:solidFill>
                <a:cs typeface="Calibri" panose="020F0502020204030204" pitchFamily="34" charset="0"/>
              </a:rPr>
              <a:t>humano</a:t>
            </a:r>
            <a:r>
              <a:rPr lang="en-US" sz="2000" dirty="0">
                <a:solidFill>
                  <a:srgbClr val="374151"/>
                </a:solidFill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374151"/>
                </a:solidFill>
                <a:cs typeface="Calibri" panose="020F0502020204030204" pitchFamily="34" charset="0"/>
              </a:rPr>
              <a:t>pero</a:t>
            </a:r>
            <a:r>
              <a:rPr lang="en-US" sz="2000" dirty="0">
                <a:solidFill>
                  <a:srgbClr val="374151"/>
                </a:solidFill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374151"/>
                </a:solidFill>
                <a:cs typeface="Calibri" panose="020F0502020204030204" pitchFamily="34" charset="0"/>
              </a:rPr>
              <a:t>complejos</a:t>
            </a:r>
            <a:r>
              <a:rPr lang="en-US" sz="2000" dirty="0">
                <a:solidFill>
                  <a:srgbClr val="374151"/>
                </a:solidFill>
                <a:cs typeface="Calibri" panose="020F0502020204030204" pitchFamily="34" charset="0"/>
              </a:rPr>
              <a:t> para </a:t>
            </a:r>
            <a:r>
              <a:rPr lang="en-US" sz="2000" dirty="0" err="1">
                <a:solidFill>
                  <a:srgbClr val="374151"/>
                </a:solidFill>
                <a:cs typeface="Calibri" panose="020F0502020204030204" pitchFamily="34" charset="0"/>
              </a:rPr>
              <a:t>una</a:t>
            </a:r>
            <a:r>
              <a:rPr lang="en-US" sz="2000" dirty="0">
                <a:solidFill>
                  <a:srgbClr val="374151"/>
                </a:solidFill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374151"/>
                </a:solidFill>
                <a:cs typeface="Calibri" panose="020F0502020204030204" pitchFamily="34" charset="0"/>
              </a:rPr>
              <a:t>máquina</a:t>
            </a:r>
            <a:r>
              <a:rPr lang="en-US" sz="2000" dirty="0">
                <a:solidFill>
                  <a:srgbClr val="374151"/>
                </a:solidFill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sz="1600" dirty="0" err="1">
                <a:solidFill>
                  <a:srgbClr val="374151"/>
                </a:solidFill>
                <a:cs typeface="Calibri" panose="020F0502020204030204" pitchFamily="34" charset="0"/>
              </a:rPr>
              <a:t>Selección</a:t>
            </a:r>
            <a:r>
              <a:rPr lang="en-US" sz="1600" dirty="0">
                <a:solidFill>
                  <a:srgbClr val="374151"/>
                </a:solidFill>
                <a:cs typeface="Calibri" panose="020F0502020204030204" pitchFamily="34" charset="0"/>
              </a:rPr>
              <a:t> de </a:t>
            </a:r>
            <a:r>
              <a:rPr lang="en-US" sz="1600" dirty="0" err="1">
                <a:solidFill>
                  <a:srgbClr val="374151"/>
                </a:solidFill>
                <a:cs typeface="Calibri" panose="020F0502020204030204" pitchFamily="34" charset="0"/>
              </a:rPr>
              <a:t>imágenes</a:t>
            </a:r>
            <a:r>
              <a:rPr lang="en-US" sz="1600" dirty="0">
                <a:solidFill>
                  <a:srgbClr val="374151"/>
                </a:solidFill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sz="1600" dirty="0" err="1">
                <a:solidFill>
                  <a:srgbClr val="374151"/>
                </a:solidFill>
                <a:cs typeface="Calibri" panose="020F0502020204030204" pitchFamily="34" charset="0"/>
              </a:rPr>
              <a:t>Resolución</a:t>
            </a:r>
            <a:r>
              <a:rPr lang="en-US" sz="1600" dirty="0">
                <a:solidFill>
                  <a:srgbClr val="374151"/>
                </a:solidFill>
                <a:cs typeface="Calibri" panose="020F0502020204030204" pitchFamily="34" charset="0"/>
              </a:rPr>
              <a:t> de </a:t>
            </a:r>
            <a:r>
              <a:rPr lang="en-US" sz="1600" dirty="0" err="1">
                <a:solidFill>
                  <a:srgbClr val="374151"/>
                </a:solidFill>
                <a:cs typeface="Calibri" panose="020F0502020204030204" pitchFamily="34" charset="0"/>
              </a:rPr>
              <a:t>recompecabezas</a:t>
            </a:r>
            <a:r>
              <a:rPr lang="en-US" sz="1600" dirty="0">
                <a:solidFill>
                  <a:srgbClr val="374151"/>
                </a:solidFill>
                <a:cs typeface="Calibri" panose="020F0502020204030204" pitchFamily="34" charset="0"/>
              </a:rPr>
              <a:t> de </a:t>
            </a:r>
            <a:r>
              <a:rPr lang="en-US" sz="1600" dirty="0" err="1">
                <a:solidFill>
                  <a:srgbClr val="374151"/>
                </a:solidFill>
                <a:cs typeface="Calibri" panose="020F0502020204030204" pitchFamily="34" charset="0"/>
              </a:rPr>
              <a:t>texto</a:t>
            </a:r>
            <a:r>
              <a:rPr lang="en-US" sz="1600" dirty="0">
                <a:solidFill>
                  <a:srgbClr val="374151"/>
                </a:solidFill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sz="1600" dirty="0" err="1">
                <a:solidFill>
                  <a:srgbClr val="374151"/>
                </a:solidFill>
                <a:cs typeface="Calibri" panose="020F0502020204030204" pitchFamily="34" charset="0"/>
              </a:rPr>
              <a:t>Resolución</a:t>
            </a:r>
            <a:r>
              <a:rPr lang="en-US" sz="1600" dirty="0">
                <a:solidFill>
                  <a:srgbClr val="374151"/>
                </a:solidFill>
                <a:cs typeface="Calibri" panose="020F0502020204030204" pitchFamily="34" charset="0"/>
              </a:rPr>
              <a:t> de </a:t>
            </a:r>
            <a:r>
              <a:rPr lang="en-US" sz="1600" dirty="0" err="1">
                <a:solidFill>
                  <a:srgbClr val="374151"/>
                </a:solidFill>
                <a:cs typeface="Calibri" panose="020F0502020204030204" pitchFamily="34" charset="0"/>
              </a:rPr>
              <a:t>operaciones</a:t>
            </a:r>
            <a:r>
              <a:rPr lang="en-US" sz="1600" dirty="0">
                <a:solidFill>
                  <a:srgbClr val="374151"/>
                </a:solidFill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374151"/>
                </a:solidFill>
                <a:cs typeface="Calibri" panose="020F0502020204030204" pitchFamily="34" charset="0"/>
              </a:rPr>
              <a:t>matemáticas</a:t>
            </a:r>
            <a:r>
              <a:rPr lang="en-US" sz="1600" dirty="0">
                <a:solidFill>
                  <a:srgbClr val="374151"/>
                </a:solidFill>
                <a:cs typeface="Calibri" panose="020F0502020204030204" pitchFamily="34" charset="0"/>
              </a:rPr>
              <a:t> simples.</a:t>
            </a:r>
          </a:p>
          <a:p>
            <a:pPr lvl="1"/>
            <a:r>
              <a:rPr lang="en-US" sz="1600" dirty="0" err="1">
                <a:solidFill>
                  <a:srgbClr val="374151"/>
                </a:solidFill>
                <a:cs typeface="Calibri" panose="020F0502020204030204" pitchFamily="34" charset="0"/>
              </a:rPr>
              <a:t>Identificación</a:t>
            </a:r>
            <a:r>
              <a:rPr lang="en-US" sz="1600" dirty="0">
                <a:solidFill>
                  <a:srgbClr val="374151"/>
                </a:solidFill>
                <a:cs typeface="Calibri" panose="020F0502020204030204" pitchFamily="34" charset="0"/>
              </a:rPr>
              <a:t> de </a:t>
            </a:r>
            <a:r>
              <a:rPr lang="en-US" sz="1600" dirty="0" err="1">
                <a:solidFill>
                  <a:srgbClr val="374151"/>
                </a:solidFill>
                <a:cs typeface="Calibri" panose="020F0502020204030204" pitchFamily="34" charset="0"/>
              </a:rPr>
              <a:t>objetos</a:t>
            </a:r>
            <a:r>
              <a:rPr lang="en-US" sz="1600" dirty="0">
                <a:solidFill>
                  <a:srgbClr val="374151"/>
                </a:solidFill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sz="1600" dirty="0" err="1">
                <a:solidFill>
                  <a:srgbClr val="374151"/>
                </a:solidFill>
                <a:cs typeface="Calibri" panose="020F0502020204030204" pitchFamily="34" charset="0"/>
              </a:rPr>
              <a:t>Completar</a:t>
            </a:r>
            <a:r>
              <a:rPr lang="en-US" sz="1600" dirty="0">
                <a:solidFill>
                  <a:srgbClr val="374151"/>
                </a:solidFill>
                <a:cs typeface="Calibri" panose="020F0502020204030204" pitchFamily="34" charset="0"/>
              </a:rPr>
              <a:t> la </a:t>
            </a:r>
            <a:r>
              <a:rPr lang="en-US" sz="1600" dirty="0" err="1">
                <a:solidFill>
                  <a:srgbClr val="374151"/>
                </a:solidFill>
                <a:cs typeface="Calibri" panose="020F0502020204030204" pitchFamily="34" charset="0"/>
              </a:rPr>
              <a:t>secuencia</a:t>
            </a:r>
            <a:r>
              <a:rPr lang="en-US" sz="1600" dirty="0">
                <a:solidFill>
                  <a:srgbClr val="374151"/>
                </a:solidFill>
                <a:cs typeface="Calibri" panose="020F0502020204030204" pitchFamily="34" charset="0"/>
              </a:rPr>
              <a:t> de </a:t>
            </a:r>
            <a:r>
              <a:rPr lang="en-US" sz="1600" dirty="0" err="1">
                <a:solidFill>
                  <a:srgbClr val="374151"/>
                </a:solidFill>
                <a:cs typeface="Calibri" panose="020F0502020204030204" pitchFamily="34" charset="0"/>
              </a:rPr>
              <a:t>textos</a:t>
            </a:r>
            <a:r>
              <a:rPr lang="en-US" sz="1600" dirty="0">
                <a:solidFill>
                  <a:srgbClr val="374151"/>
                </a:solidFill>
                <a:cs typeface="Calibri" panose="020F0502020204030204" pitchFamily="34" charset="0"/>
              </a:rPr>
              <a:t> o </a:t>
            </a:r>
            <a:r>
              <a:rPr lang="en-US" sz="1600" dirty="0" err="1">
                <a:solidFill>
                  <a:srgbClr val="374151"/>
                </a:solidFill>
                <a:cs typeface="Calibri" panose="020F0502020204030204" pitchFamily="34" charset="0"/>
              </a:rPr>
              <a:t>numéros</a:t>
            </a:r>
            <a:r>
              <a:rPr lang="en-US" sz="1600" dirty="0">
                <a:solidFill>
                  <a:srgbClr val="374151"/>
                </a:solidFill>
                <a:cs typeface="Calibri" panose="020F0502020204030204" pitchFamily="34" charset="0"/>
              </a:rPr>
              <a:t>.</a:t>
            </a:r>
            <a:endParaRPr lang="es-EC" sz="1600" dirty="0">
              <a:cs typeface="Calibri" panose="020F0502020204030204" pitchFamily="34" charset="0"/>
            </a:endParaRPr>
          </a:p>
        </p:txBody>
      </p:sp>
      <p:pic>
        <p:nvPicPr>
          <p:cNvPr id="1028" name="Picture 4" descr="Para que sirve el captcha? | Altare Servicios Profesionales">
            <a:extLst>
              <a:ext uri="{FF2B5EF4-FFF2-40B4-BE49-F238E27FC236}">
                <a16:creationId xmlns:a16="http://schemas.microsoft.com/office/drawing/2014/main" id="{0D43688F-3A9C-AEB5-354A-CD8D78366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254" y="5224261"/>
            <a:ext cx="2024937" cy="66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PTCHA Can Ruin Your UX. Here's How to Use it Right">
            <a:extLst>
              <a:ext uri="{FF2B5EF4-FFF2-40B4-BE49-F238E27FC236}">
                <a16:creationId xmlns:a16="http://schemas.microsoft.com/office/drawing/2014/main" id="{50FB78D1-7DA3-9C77-DC8D-2A42300D0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983" y="3209182"/>
            <a:ext cx="1851628" cy="267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Qué son los captchas y cómo funcionan | Computer Hoy">
            <a:extLst>
              <a:ext uri="{FF2B5EF4-FFF2-40B4-BE49-F238E27FC236}">
                <a16:creationId xmlns:a16="http://schemas.microsoft.com/office/drawing/2014/main" id="{0962C68A-6FCE-A7C6-8009-157962E58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120" y="3209182"/>
            <a:ext cx="2896483" cy="163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262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dirty="0"/>
              <a:t>2.4 Mecanismos de Protección: </a:t>
            </a:r>
            <a:r>
              <a:rPr lang="es-EC" sz="3200" dirty="0" err="1"/>
              <a:t>Hashing</a:t>
            </a:r>
            <a:endParaRPr lang="es-EC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307852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dirty="0"/>
              <a:t>2.5 Mecanismos de Protección: Cifrado simétrico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550064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dirty="0"/>
              <a:t>2.6 Mecanismos de Protección: Cifrado asimétrico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1699068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dirty="0"/>
              <a:t>2.1 Riesgo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b="1" dirty="0"/>
              <a:t>Activo: </a:t>
            </a:r>
            <a:r>
              <a:rPr lang="es-EC" sz="2000" dirty="0"/>
              <a:t>Todo recurso ya sea tangible o intangible con valor para un individuo u organización.</a:t>
            </a:r>
            <a:endParaRPr lang="es-EC" sz="2000" b="1" dirty="0"/>
          </a:p>
          <a:p>
            <a:r>
              <a:rPr lang="es-EC" sz="2000" b="1" dirty="0"/>
              <a:t>Vulnerabilidad: </a:t>
            </a:r>
            <a:r>
              <a:rPr lang="es-EC" sz="2000" dirty="0"/>
              <a:t>Debilidad en el diseño, arquitectura o modo de funcionamiento de un componente.</a:t>
            </a:r>
          </a:p>
          <a:p>
            <a:r>
              <a:rPr lang="es-EC" sz="2000" b="1" dirty="0"/>
              <a:t>Amenaza: </a:t>
            </a:r>
            <a:r>
              <a:rPr lang="es-EC" sz="2000" dirty="0"/>
              <a:t>Entidad capaz de explotar una vulnerabilidad para aprovecharla.</a:t>
            </a:r>
          </a:p>
          <a:p>
            <a:r>
              <a:rPr lang="es-EC" sz="2000" b="1" dirty="0"/>
              <a:t>Ataque (</a:t>
            </a:r>
            <a:r>
              <a:rPr lang="es-EC" sz="2000" b="1" dirty="0" err="1"/>
              <a:t>Exploit</a:t>
            </a:r>
            <a:r>
              <a:rPr lang="es-EC" sz="2000" b="1" dirty="0"/>
              <a:t>): </a:t>
            </a:r>
            <a:r>
              <a:rPr lang="es-EC" sz="2000" dirty="0"/>
              <a:t>Escenario en el que una o varias amenazas explotan una vulnerabilidad.</a:t>
            </a:r>
          </a:p>
          <a:p>
            <a:r>
              <a:rPr lang="es-EC" sz="2000" b="1" dirty="0"/>
              <a:t>Riesgo: </a:t>
            </a:r>
            <a:r>
              <a:rPr lang="es-EC" sz="2000" dirty="0"/>
              <a:t>Probabilidad de que una o varias amenazas exploten una vulnerabilidad.</a:t>
            </a:r>
          </a:p>
          <a:p>
            <a:r>
              <a:rPr lang="es-EC" sz="2000" b="1" dirty="0"/>
              <a:t>Impacto:</a:t>
            </a:r>
            <a:r>
              <a:rPr lang="es-EC" sz="2000" dirty="0"/>
              <a:t> Grado de afectación debido a un ataque o </a:t>
            </a:r>
            <a:r>
              <a:rPr lang="es-EC" sz="2000" dirty="0" err="1"/>
              <a:t>exploit</a:t>
            </a:r>
            <a:r>
              <a:rPr lang="es-EC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dirty="0"/>
              <a:t>2.1 Riesgo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Las vulnerabilidades se listan en bases de datos:</a:t>
            </a:r>
          </a:p>
          <a:p>
            <a:pPr lvl="1"/>
            <a:r>
              <a:rPr lang="es-EC" sz="1600" dirty="0"/>
              <a:t>CVE (</a:t>
            </a:r>
            <a:r>
              <a:rPr lang="es-EC" sz="1600" dirty="0" err="1"/>
              <a:t>Common</a:t>
            </a:r>
            <a:r>
              <a:rPr lang="es-EC" sz="1600" dirty="0"/>
              <a:t> </a:t>
            </a:r>
            <a:r>
              <a:rPr lang="es-EC" sz="1600" dirty="0" err="1"/>
              <a:t>vulnerabilities</a:t>
            </a:r>
            <a:r>
              <a:rPr lang="es-EC" sz="1600" dirty="0"/>
              <a:t> and </a:t>
            </a:r>
            <a:r>
              <a:rPr lang="es-EC" sz="1600" dirty="0" err="1"/>
              <a:t>Exposures</a:t>
            </a:r>
            <a:r>
              <a:rPr lang="es-EC" sz="1600" dirty="0"/>
              <a:t>)</a:t>
            </a:r>
          </a:p>
          <a:p>
            <a:pPr lvl="1"/>
            <a:r>
              <a:rPr lang="es-EC" sz="1600" dirty="0"/>
              <a:t>NVD (</a:t>
            </a:r>
            <a:r>
              <a:rPr lang="es-EC" sz="1600" dirty="0" err="1"/>
              <a:t>National</a:t>
            </a:r>
            <a:r>
              <a:rPr lang="es-EC" sz="1600" dirty="0"/>
              <a:t> </a:t>
            </a:r>
            <a:r>
              <a:rPr lang="es-EC" sz="1600" dirty="0" err="1"/>
              <a:t>Vulnerability</a:t>
            </a:r>
            <a:r>
              <a:rPr lang="es-EC" sz="1600" dirty="0"/>
              <a:t> </a:t>
            </a:r>
            <a:r>
              <a:rPr lang="es-EC" sz="1600" dirty="0" err="1"/>
              <a:t>Database</a:t>
            </a:r>
            <a:r>
              <a:rPr lang="es-EC" sz="1600" dirty="0"/>
              <a:t>)</a:t>
            </a:r>
          </a:p>
          <a:p>
            <a:pPr lvl="1"/>
            <a:r>
              <a:rPr lang="es-419" sz="1600" dirty="0"/>
              <a:t>OSV (Open </a:t>
            </a:r>
            <a:r>
              <a:rPr lang="es-419" sz="1600" dirty="0" err="1"/>
              <a:t>Source</a:t>
            </a:r>
            <a:r>
              <a:rPr lang="es-419" sz="1600" dirty="0"/>
              <a:t> </a:t>
            </a:r>
            <a:r>
              <a:rPr lang="es-419" sz="1600" dirty="0" err="1"/>
              <a:t>Vulnerabilities</a:t>
            </a:r>
            <a:r>
              <a:rPr lang="es-419" sz="1600" dirty="0"/>
              <a:t>)</a:t>
            </a:r>
            <a:endParaRPr lang="es-EC" sz="1600" dirty="0"/>
          </a:p>
          <a:p>
            <a:pPr lvl="1"/>
            <a:r>
              <a:rPr lang="es-419" sz="1600" dirty="0"/>
              <a:t>CWE (</a:t>
            </a:r>
            <a:r>
              <a:rPr lang="es-419" sz="1600" dirty="0" err="1"/>
              <a:t>Common</a:t>
            </a:r>
            <a:r>
              <a:rPr lang="es-419" sz="1600" dirty="0"/>
              <a:t> </a:t>
            </a:r>
            <a:r>
              <a:rPr lang="es-419" sz="1600" dirty="0" err="1"/>
              <a:t>Weakness</a:t>
            </a:r>
            <a:r>
              <a:rPr lang="es-419" sz="1600" dirty="0"/>
              <a:t> </a:t>
            </a:r>
            <a:r>
              <a:rPr lang="es-419" sz="1600" dirty="0" err="1"/>
              <a:t>Enumeration</a:t>
            </a:r>
            <a:r>
              <a:rPr lang="es-419" sz="1600" dirty="0"/>
              <a:t>)</a:t>
            </a:r>
          </a:p>
          <a:p>
            <a:pPr lvl="1"/>
            <a:r>
              <a:rPr lang="es-419" sz="1600" dirty="0" err="1"/>
              <a:t>Bugtraq</a:t>
            </a:r>
            <a:endParaRPr lang="es-EC" sz="1600" dirty="0"/>
          </a:p>
        </p:txBody>
      </p:sp>
      <p:pic>
        <p:nvPicPr>
          <p:cNvPr id="2050" name="Picture 2" descr="What is a CVE and why is it important? - The SysAdmin School">
            <a:extLst>
              <a:ext uri="{FF2B5EF4-FFF2-40B4-BE49-F238E27FC236}">
                <a16:creationId xmlns:a16="http://schemas.microsoft.com/office/drawing/2014/main" id="{9068D18D-6A47-65C2-AC05-9339E4DA6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748" y="4049487"/>
            <a:ext cx="3648488" cy="162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troduction to OSV | OSV">
            <a:extLst>
              <a:ext uri="{FF2B5EF4-FFF2-40B4-BE49-F238E27FC236}">
                <a16:creationId xmlns:a16="http://schemas.microsoft.com/office/drawing/2014/main" id="{96C9BA88-6FDF-A2A2-FED0-EA0BB8A57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607" y="1492674"/>
            <a:ext cx="4699308" cy="101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he National Vulnerability Database Explained | Mend">
            <a:extLst>
              <a:ext uri="{FF2B5EF4-FFF2-40B4-BE49-F238E27FC236}">
                <a16:creationId xmlns:a16="http://schemas.microsoft.com/office/drawing/2014/main" id="{C8F20EDC-F789-C6CD-4BE4-AD889BC31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833" y="3743129"/>
            <a:ext cx="4002833" cy="200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32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dirty="0"/>
              <a:t>2.1 Riesgo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b="1" dirty="0"/>
              <a:t>Tarea: CVE</a:t>
            </a:r>
          </a:p>
          <a:p>
            <a:r>
              <a:rPr lang="es-EC" sz="2000" dirty="0"/>
              <a:t>Identificar de la base de datos CVE tres vulnerabilidades de cualquier dominio y describir cada uno en una ficha técnica identificando el código y el principio de seguridad de la información que afecta.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9533599-34B4-0984-42DB-F3FD1BC17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991" y="3051110"/>
            <a:ext cx="5663085" cy="280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18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dirty="0"/>
              <a:t>2.1 Riesgo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E73FA3E-EC5A-4BA1-EEE0-AC321D9C3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240" y="1987420"/>
            <a:ext cx="8247894" cy="40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5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dirty="0"/>
              <a:t>2.1 Riesgo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Los ataques contra las amenazas pueden ser encontrados en el MITRE ATT&amp;CK.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C5031C7-22BA-EDBB-6B77-2745101E6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57" y="2184870"/>
            <a:ext cx="8304245" cy="39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20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dirty="0"/>
              <a:t>2.1 Riesgo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b="1" dirty="0"/>
              <a:t>Tarea: MITRE ATT&amp;CK</a:t>
            </a:r>
          </a:p>
          <a:p>
            <a:r>
              <a:rPr lang="es-EC" sz="2000" dirty="0"/>
              <a:t>Identificar tres ataques en el dominio Enterprise y construir una ficha técnica de cada ataque.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B6F68EF-E653-1053-3A87-CD198F11B884}"/>
              </a:ext>
            </a:extLst>
          </p:cNvPr>
          <p:cNvSpPr txBox="1"/>
          <p:nvPr/>
        </p:nvSpPr>
        <p:spPr>
          <a:xfrm>
            <a:off x="492369" y="3424335"/>
            <a:ext cx="15295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Procedure</a:t>
            </a: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Mitigations</a:t>
            </a: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Detection</a:t>
            </a:r>
            <a:endParaRPr lang="es-419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AFD53B8-580A-A62E-D9CB-6DA08311E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898" y="2771191"/>
            <a:ext cx="6693813" cy="318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96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dirty="0"/>
              <a:t>2.2 Controles y Riesgo Residual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b="1" dirty="0"/>
              <a:t>Control:</a:t>
            </a:r>
            <a:r>
              <a:rPr lang="es-EC" sz="2000" dirty="0"/>
              <a:t> Medida de protección para mitigar el riesgo inherente </a:t>
            </a:r>
          </a:p>
          <a:p>
            <a:pPr marL="0" indent="0">
              <a:buNone/>
            </a:pPr>
            <a:r>
              <a:rPr lang="es-EC" sz="2000" dirty="0"/>
              <a:t>por la presencia de amenazas.</a:t>
            </a:r>
          </a:p>
          <a:p>
            <a:pPr lvl="1"/>
            <a:r>
              <a:rPr lang="es-EC" sz="1600" dirty="0"/>
              <a:t>Firewalls</a:t>
            </a:r>
          </a:p>
          <a:p>
            <a:pPr lvl="1"/>
            <a:r>
              <a:rPr lang="es-EC" sz="1600" dirty="0"/>
              <a:t>Cifrado</a:t>
            </a:r>
          </a:p>
          <a:p>
            <a:pPr lvl="1"/>
            <a:r>
              <a:rPr lang="es-EC" sz="1600" dirty="0" err="1"/>
              <a:t>CAPTCHAs</a:t>
            </a:r>
            <a:endParaRPr lang="es-EC" sz="1600" dirty="0"/>
          </a:p>
          <a:p>
            <a:pPr lvl="1"/>
            <a:r>
              <a:rPr lang="es-EC" sz="1600" dirty="0"/>
              <a:t>Hash</a:t>
            </a:r>
          </a:p>
          <a:p>
            <a:r>
              <a:rPr lang="es-EC" sz="2000" b="1" dirty="0"/>
              <a:t>Riesgo residual: </a:t>
            </a:r>
            <a:r>
              <a:rPr lang="es-EC" sz="2000" dirty="0"/>
              <a:t>Riesgo resultante después de la aplicación de uno </a:t>
            </a:r>
          </a:p>
          <a:p>
            <a:pPr marL="0" indent="0">
              <a:buNone/>
            </a:pPr>
            <a:r>
              <a:rPr lang="es-EC" sz="2000" dirty="0"/>
              <a:t>o varios controles.</a:t>
            </a:r>
          </a:p>
        </p:txBody>
      </p:sp>
      <p:pic>
        <p:nvPicPr>
          <p:cNvPr id="3074" name="Picture 2" descr="Riesgo inherente y riesgo residual">
            <a:extLst>
              <a:ext uri="{FF2B5EF4-FFF2-40B4-BE49-F238E27FC236}">
                <a16:creationId xmlns:a16="http://schemas.microsoft.com/office/drawing/2014/main" id="{E3838CFE-9E92-3860-0ACB-B51FF63E3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227" y="1395046"/>
            <a:ext cx="3592772" cy="468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dirty="0"/>
              <a:t>2.2 Controles y Riesgo Residual</a:t>
            </a:r>
          </a:p>
        </p:txBody>
      </p:sp>
      <p:pic>
        <p:nvPicPr>
          <p:cNvPr id="4104" name="Picture 8" descr="Matriz de riesgo: Importancia y ejemplos | SafetyCulture">
            <a:extLst>
              <a:ext uri="{FF2B5EF4-FFF2-40B4-BE49-F238E27FC236}">
                <a16:creationId xmlns:a16="http://schemas.microsoft.com/office/drawing/2014/main" id="{85F51102-93E7-DA9B-6D6A-F0548C3D2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10" y="2285999"/>
            <a:ext cx="6248401" cy="357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07D99D6B-C370-EB1D-1A88-C983CF64F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514" y="2776635"/>
            <a:ext cx="4736840" cy="236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1479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356</Words>
  <Application>Microsoft Office PowerPoint</Application>
  <PresentationFormat>Panorámica</PresentationFormat>
  <Paragraphs>51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Seguridad Web</vt:lpstr>
      <vt:lpstr>2.1 Riesgo</vt:lpstr>
      <vt:lpstr>2.1 Riesgo</vt:lpstr>
      <vt:lpstr>2.1 Riesgo</vt:lpstr>
      <vt:lpstr>2.1 Riesgo</vt:lpstr>
      <vt:lpstr>2.1 Riesgo</vt:lpstr>
      <vt:lpstr>2.1 Riesgo</vt:lpstr>
      <vt:lpstr>2.2 Controles y Riesgo Residual</vt:lpstr>
      <vt:lpstr>2.2 Controles y Riesgo Residual</vt:lpstr>
      <vt:lpstr>2.3 Mecanismos de Protección: CAPTCHA</vt:lpstr>
      <vt:lpstr>2.4 Mecanismos de Protección: Hashing</vt:lpstr>
      <vt:lpstr>2.5 Mecanismos de Protección: Cifrado simétrico</vt:lpstr>
      <vt:lpstr>2.6 Mecanismos de Protección: Cifrado asimétrico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30</cp:revision>
  <dcterms:created xsi:type="dcterms:W3CDTF">2022-01-24T21:35:40Z</dcterms:created>
  <dcterms:modified xsi:type="dcterms:W3CDTF">2023-11-14T02:34:31Z</dcterms:modified>
</cp:coreProperties>
</file>