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media/image5.jpg" ContentType="image/jpg"/>
  <Override PartName="/ppt/media/image6.jpg" ContentType="image/jpg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media/image10.jpg" ContentType="image/jpg"/>
  <Override PartName="/ppt/media/image11.jpg" ContentType="image/jpg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3" r:id="rId1"/>
    <p:sldMasterId id="2147483698" r:id="rId2"/>
    <p:sldMasterId id="2147483704" r:id="rId3"/>
  </p:sldMasterIdLst>
  <p:notesMasterIdLst>
    <p:notesMasterId r:id="rId12"/>
  </p:notesMasterIdLst>
  <p:handoutMasterIdLst>
    <p:handoutMasterId r:id="rId13"/>
  </p:handoutMasterIdLst>
  <p:sldIdLst>
    <p:sldId id="256" r:id="rId4"/>
    <p:sldId id="274" r:id="rId5"/>
    <p:sldId id="269" r:id="rId6"/>
    <p:sldId id="270" r:id="rId7"/>
    <p:sldId id="271" r:id="rId8"/>
    <p:sldId id="272" r:id="rId9"/>
    <p:sldId id="27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211" autoAdjust="0"/>
    <p:restoredTop sz="94740"/>
  </p:normalViewPr>
  <p:slideViewPr>
    <p:cSldViewPr snapToGrid="0" snapToObjects="1">
      <p:cViewPr varScale="1">
        <p:scale>
          <a:sx n="82" d="100"/>
          <a:sy n="82" d="100"/>
        </p:scale>
        <p:origin x="754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2832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viewProps" Target="viewProps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694E2EFF-4920-4B45-8A49-F3E4C2F7C59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1B25D7E-5D9E-4324-973B-F37E026A6E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7D7FF-DDC7-474C-8526-899954A31AD1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BE1F024-B4D1-4D02-9D60-BC00CD1570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F5626AA-BF38-4F1F-9164-6E9E13F3CC8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C8D488-B844-44E3-AFA6-D489E552E6D9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107484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66080D-5226-48DF-A08B-67FADEB85FAB}" type="datetimeFigureOut">
              <a:rPr lang="es-419" smtClean="0"/>
              <a:t>15/3/2024</a:t>
            </a:fld>
            <a:endParaRPr lang="es-419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419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419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419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6F2DE7-78F3-4718-A9E8-76CD87A3A156}" type="slidenum">
              <a:rPr lang="es-419" smtClean="0"/>
              <a:t>‹Nº›</a:t>
            </a:fld>
            <a:endParaRPr lang="es-419"/>
          </a:p>
        </p:txBody>
      </p:sp>
    </p:spTree>
    <p:extLst>
      <p:ext uri="{BB962C8B-B14F-4D97-AF65-F5344CB8AC3E}">
        <p14:creationId xmlns:p14="http://schemas.microsoft.com/office/powerpoint/2010/main" val="146112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98678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5493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5424812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3438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59124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3360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4201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405637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47171" y="1052444"/>
            <a:ext cx="5254151" cy="504202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556321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034778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3426" y="3104537"/>
            <a:ext cx="10616178" cy="2987162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420115"/>
          </a:xfrm>
        </p:spPr>
        <p:txBody>
          <a:bodyPr lIns="0" tIns="0" rIns="0" bIns="0"/>
          <a:lstStyle>
            <a:lvl1pPr>
              <a:defRPr sz="273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557869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76254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930441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Imagen 13">
            <a:extLst>
              <a:ext uri="{FF2B5EF4-FFF2-40B4-BE49-F238E27FC236}">
                <a16:creationId xmlns:a16="http://schemas.microsoft.com/office/drawing/2014/main" id="{CF590D84-79D3-4C28-8272-EDD8FDDBF97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5240"/>
            <a:ext cx="12192000" cy="682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32494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áfico 10">
            <a:extLst>
              <a:ext uri="{FF2B5EF4-FFF2-40B4-BE49-F238E27FC236}">
                <a16:creationId xmlns:a16="http://schemas.microsoft.com/office/drawing/2014/main" id="{792C4263-B061-4225-864A-EFFE32EA0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256696"/>
            <a:ext cx="12192000" cy="6344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5936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n 8">
            <a:extLst>
              <a:ext uri="{FF2B5EF4-FFF2-40B4-BE49-F238E27FC236}">
                <a16:creationId xmlns:a16="http://schemas.microsoft.com/office/drawing/2014/main" id="{2F81EDC2-C54D-4F06-825E-C4EEE6520EB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14899"/>
            <a:ext cx="12192000" cy="6828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6625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1587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28239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268458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1644291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196353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881646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00902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008394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2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07630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4" r:id="rId1"/>
    <p:sldLayoutId id="2147483685" r:id="rId2"/>
    <p:sldLayoutId id="2147483686" r:id="rId3"/>
    <p:sldLayoutId id="2147483687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  <p:sldLayoutId id="2147483694" r:id="rId11"/>
    <p:sldLayoutId id="2147483695" r:id="rId12"/>
    <p:sldLayoutId id="2147483697" r:id="rId13"/>
    <p:sldLayoutId id="2147483650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72184" y="542264"/>
            <a:ext cx="5362026" cy="6309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100" b="1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3/15/2024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1" y="637794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7914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304404">
        <a:defRPr>
          <a:latin typeface="+mn-lt"/>
          <a:ea typeface="+mn-ea"/>
          <a:cs typeface="+mn-cs"/>
        </a:defRPr>
      </a:lvl2pPr>
      <a:lvl3pPr marL="608808">
        <a:defRPr>
          <a:latin typeface="+mn-lt"/>
          <a:ea typeface="+mn-ea"/>
          <a:cs typeface="+mn-cs"/>
        </a:defRPr>
      </a:lvl3pPr>
      <a:lvl4pPr marL="913211">
        <a:defRPr>
          <a:latin typeface="+mn-lt"/>
          <a:ea typeface="+mn-ea"/>
          <a:cs typeface="+mn-cs"/>
        </a:defRPr>
      </a:lvl4pPr>
      <a:lvl5pPr marL="1217615">
        <a:defRPr>
          <a:latin typeface="+mn-lt"/>
          <a:ea typeface="+mn-ea"/>
          <a:cs typeface="+mn-cs"/>
        </a:defRPr>
      </a:lvl5pPr>
      <a:lvl6pPr marL="1522019">
        <a:defRPr>
          <a:latin typeface="+mn-lt"/>
          <a:ea typeface="+mn-ea"/>
          <a:cs typeface="+mn-cs"/>
        </a:defRPr>
      </a:lvl6pPr>
      <a:lvl7pPr marL="1826423">
        <a:defRPr>
          <a:latin typeface="+mn-lt"/>
          <a:ea typeface="+mn-ea"/>
          <a:cs typeface="+mn-cs"/>
        </a:defRPr>
      </a:lvl7pPr>
      <a:lvl8pPr marL="2130826">
        <a:defRPr>
          <a:latin typeface="+mn-lt"/>
          <a:ea typeface="+mn-ea"/>
          <a:cs typeface="+mn-cs"/>
        </a:defRPr>
      </a:lvl8pPr>
      <a:lvl9pPr marL="2435230">
        <a:defRPr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2235B0E-40F3-FE48-85C8-7BAD90315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dirty="0"/>
              <a:t>Haga clic para modificar el estilo de título del patrón</a:t>
            </a:r>
            <a:endParaRPr lang="es-EC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A252DF-D040-3140-AE95-17871B8C9C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s-ES"/>
              <a:t>Editar los estilos de texto del patrón
Segundo nivel
Tercer nivel
Cuarto nivel
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1FA9B13-6189-2D41-991A-58E300C56F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EB83C7-CE7D-EE43-931B-A983B2AE7CF3}" type="datetimeFigureOut">
              <a:rPr lang="es-EC" smtClean="0"/>
              <a:t>15/3/2024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D491B9-92E6-0B4C-8EE2-6EEF6AD05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31DFC90-A7E4-7B43-913E-1B358C958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94400E-63C4-0F42-997B-0D037BB11E5E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3468852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  <p:sldLayoutId id="2147483706" r:id="rId2"/>
    <p:sldLayoutId id="2147483707" r:id="rId3"/>
    <p:sldLayoutId id="2147483708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ítulo 7">
            <a:extLst>
              <a:ext uri="{FF2B5EF4-FFF2-40B4-BE49-F238E27FC236}">
                <a16:creationId xmlns:a16="http://schemas.microsoft.com/office/drawing/2014/main" id="{ECDA4AB4-C823-4BF9-A30D-E6D3030876DC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7410677" y="3049685"/>
            <a:ext cx="4389437" cy="1419225"/>
          </a:xfrm>
        </p:spPr>
        <p:txBody>
          <a:bodyPr>
            <a:normAutofit/>
          </a:bodyPr>
          <a:lstStyle/>
          <a:p>
            <a:r>
              <a:rPr lang="es-EC" b="1" dirty="0"/>
              <a:t>Programación Web</a:t>
            </a:r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E59AA29B-4D18-2552-A7EB-B3BE8B34A1DE}"/>
              </a:ext>
            </a:extLst>
          </p:cNvPr>
          <p:cNvSpPr txBox="1"/>
          <p:nvPr/>
        </p:nvSpPr>
        <p:spPr>
          <a:xfrm>
            <a:off x="8169232" y="5099201"/>
            <a:ext cx="2872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419" dirty="0"/>
              <a:t>Sesión 18:  </a:t>
            </a:r>
            <a:r>
              <a:rPr lang="es-419" dirty="0" err="1"/>
              <a:t>PyScript</a:t>
            </a:r>
            <a:r>
              <a:rPr lang="es-419" dirty="0"/>
              <a:t> (parte 3)</a:t>
            </a:r>
          </a:p>
        </p:txBody>
      </p:sp>
    </p:spTree>
    <p:extLst>
      <p:ext uri="{BB962C8B-B14F-4D97-AF65-F5344CB8AC3E}">
        <p14:creationId xmlns:p14="http://schemas.microsoft.com/office/powerpoint/2010/main" val="417312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8ABAACC-5240-4E68-A4E9-ACA6E7A4B0A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343079" y="1409161"/>
            <a:ext cx="11218985" cy="295642"/>
          </a:xfrm>
        </p:spPr>
        <p:txBody>
          <a:bodyPr>
            <a:noAutofit/>
          </a:bodyPr>
          <a:lstStyle/>
          <a:p>
            <a:pPr algn="ctr"/>
            <a:r>
              <a:rPr lang="es-EC" sz="3200" b="1" dirty="0"/>
              <a:t>Objetivo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55CBC30-9FA5-4F46-97C3-766A43887EE6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492369" y="2167780"/>
            <a:ext cx="11218985" cy="6843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s-EC" sz="2000" dirty="0"/>
              <a:t>Implementar sitios web empleando la herramienta </a:t>
            </a:r>
            <a:r>
              <a:rPr lang="es-EC" sz="2000" dirty="0" err="1"/>
              <a:t>PyScript</a:t>
            </a:r>
            <a:r>
              <a:rPr lang="es-EC" sz="2000" dirty="0"/>
              <a:t> y ejecutar los mismos en navegadores web.</a:t>
            </a:r>
          </a:p>
        </p:txBody>
      </p:sp>
      <p:pic>
        <p:nvPicPr>
          <p:cNvPr id="4" name="Picture 2" descr="PyScripter - Wikipedia">
            <a:extLst>
              <a:ext uri="{FF2B5EF4-FFF2-40B4-BE49-F238E27FC236}">
                <a16:creationId xmlns:a16="http://schemas.microsoft.com/office/drawing/2014/main" id="{4129716B-8139-252B-0230-E2ECDA1AE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318" y="2852090"/>
            <a:ext cx="4711861" cy="33099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16514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1083148"/>
            <a:ext cx="3673385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110" dirty="0">
                <a:solidFill>
                  <a:sysClr val="windowText" lastClr="000000"/>
                </a:solidFill>
                <a:latin typeface="Tahoma"/>
                <a:cs typeface="Tahoma"/>
              </a:rPr>
              <a:t>SEO</a:t>
            </a:r>
            <a:r>
              <a:rPr sz="2730" b="1" kern="0" spc="-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730" b="1" kern="0" spc="-2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47" dirty="0">
                <a:solidFill>
                  <a:sysClr val="windowText" lastClr="000000"/>
                </a:solidFill>
                <a:latin typeface="Tahoma"/>
                <a:cs typeface="Tahoma"/>
              </a:rPr>
              <a:t>Analítica</a:t>
            </a:r>
            <a:r>
              <a:rPr sz="2730" b="1" kern="0" spc="-3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120" dirty="0">
                <a:solidFill>
                  <a:sysClr val="windowText" lastClr="000000"/>
                </a:solidFill>
                <a:latin typeface="Tahoma"/>
                <a:cs typeface="Tahoma"/>
              </a:rPr>
              <a:t>Web</a:t>
            </a:r>
            <a:endParaRPr sz="273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973634" y="1026484"/>
            <a:ext cx="5308819" cy="1449920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Aprenderemos</a:t>
            </a:r>
            <a:r>
              <a:rPr sz="1997" b="0" spc="-27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a</a:t>
            </a:r>
            <a:r>
              <a:rPr sz="1997" b="0" spc="-2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optimizar</a:t>
            </a:r>
            <a:r>
              <a:rPr sz="1997" b="0" spc="-2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nuestros</a:t>
            </a:r>
            <a:r>
              <a:rPr sz="1997" b="0" spc="-2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sitios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PyScript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para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spc="67" dirty="0"/>
              <a:t>SEO</a:t>
            </a:r>
            <a:r>
              <a:rPr sz="1997" spc="-50" dirty="0"/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9" dirty="0">
                <a:latin typeface="Verdana"/>
                <a:cs typeface="Verdana"/>
              </a:rPr>
              <a:t> </a:t>
            </a:r>
            <a:r>
              <a:rPr sz="1997" b="0" spc="-30" dirty="0">
                <a:latin typeface="Verdana"/>
                <a:cs typeface="Verdana"/>
              </a:rPr>
              <a:t>a</a:t>
            </a:r>
            <a:r>
              <a:rPr sz="1997" b="0" spc="-166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utilizar </a:t>
            </a:r>
            <a:r>
              <a:rPr sz="1997" b="0" dirty="0">
                <a:latin typeface="Verdana"/>
                <a:cs typeface="Verdana"/>
              </a:rPr>
              <a:t>herramientas</a:t>
            </a:r>
            <a:r>
              <a:rPr sz="1997" b="0" spc="-127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dirty="0"/>
              <a:t>analítica</a:t>
            </a:r>
            <a:r>
              <a:rPr sz="1997" spc="23" dirty="0"/>
              <a:t> </a:t>
            </a:r>
            <a:r>
              <a:rPr sz="1997" spc="57" dirty="0"/>
              <a:t>web</a:t>
            </a:r>
            <a:r>
              <a:rPr sz="1997" spc="-7" dirty="0"/>
              <a:t> </a:t>
            </a:r>
            <a:r>
              <a:rPr sz="1997" b="0" spc="-13" dirty="0">
                <a:latin typeface="Verdana"/>
                <a:cs typeface="Verdana"/>
              </a:rPr>
              <a:t>para </a:t>
            </a:r>
            <a:r>
              <a:rPr sz="1997" b="0" spc="47" dirty="0">
                <a:latin typeface="Verdana"/>
                <a:cs typeface="Verdana"/>
              </a:rPr>
              <a:t>comprender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el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spc="40" dirty="0">
                <a:latin typeface="Verdana"/>
                <a:cs typeface="Verdana"/>
              </a:rPr>
              <a:t>comportamiento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73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los </a:t>
            </a:r>
            <a:r>
              <a:rPr sz="1997" b="0" spc="-7" dirty="0">
                <a:latin typeface="Verdana"/>
                <a:cs typeface="Verdana"/>
              </a:rPr>
              <a:t>usuarios.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910DD7C-15E2-BB67-D664-CEB711E49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BC26C798-B75A-F29B-4C4B-79D0A804D0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83226" y="918853"/>
            <a:ext cx="3661546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53" dirty="0">
                <a:solidFill>
                  <a:sysClr val="windowText" lastClr="000000"/>
                </a:solidFill>
                <a:latin typeface="Tahoma"/>
                <a:cs typeface="Tahoma"/>
              </a:rPr>
              <a:t>Tendencias</a:t>
            </a:r>
            <a:r>
              <a:rPr sz="2730" b="1" kern="0" spc="-3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y</a:t>
            </a:r>
            <a:r>
              <a:rPr sz="2730" b="1" kern="0" spc="-37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60" dirty="0">
                <a:solidFill>
                  <a:sysClr val="windowText" lastClr="000000"/>
                </a:solidFill>
                <a:latin typeface="Tahoma"/>
                <a:cs typeface="Tahoma"/>
              </a:rPr>
              <a:t>Futuro</a:t>
            </a:r>
            <a:endParaRPr sz="2730" kern="0" dirty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5777696" y="1134461"/>
            <a:ext cx="5301631" cy="1167792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spc="-7" dirty="0">
                <a:latin typeface="Verdana"/>
                <a:cs typeface="Verdana"/>
              </a:rPr>
              <a:t>Exploraremos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43" dirty="0">
                <a:latin typeface="Verdana"/>
                <a:cs typeface="Verdana"/>
              </a:rPr>
              <a:t>las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spc="37" dirty="0"/>
              <a:t>tendencias</a:t>
            </a:r>
            <a:r>
              <a:rPr sz="1997" spc="-43" dirty="0"/>
              <a:t> </a:t>
            </a:r>
            <a:r>
              <a:rPr sz="1997" b="0" dirty="0">
                <a:latin typeface="Verdana"/>
                <a:cs typeface="Verdana"/>
              </a:rPr>
              <a:t>actuales</a:t>
            </a:r>
            <a:r>
              <a:rPr sz="1997" b="0" spc="-156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el </a:t>
            </a:r>
            <a:r>
              <a:rPr sz="1997" dirty="0"/>
              <a:t>futuro</a:t>
            </a:r>
            <a:r>
              <a:rPr sz="1997" spc="-10" dirty="0"/>
              <a:t> </a:t>
            </a:r>
            <a:r>
              <a:rPr sz="1997" b="0" dirty="0">
                <a:latin typeface="Verdana"/>
                <a:cs typeface="Verdana"/>
              </a:rPr>
              <a:t>del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17" dirty="0">
                <a:latin typeface="Verdana"/>
                <a:cs typeface="Verdana"/>
              </a:rPr>
              <a:t>desarrollo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67" dirty="0">
                <a:latin typeface="Verdana"/>
                <a:cs typeface="Verdana"/>
              </a:rPr>
              <a:t>web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23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PyScript, </a:t>
            </a:r>
            <a:r>
              <a:rPr sz="1997" b="0" dirty="0">
                <a:latin typeface="Verdana"/>
                <a:cs typeface="Verdana"/>
              </a:rPr>
              <a:t>incluyendo</a:t>
            </a:r>
            <a:r>
              <a:rPr sz="1997" b="0" spc="40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tecnologías</a:t>
            </a:r>
            <a:r>
              <a:rPr sz="1997" b="0" spc="43" dirty="0">
                <a:latin typeface="Verdana"/>
                <a:cs typeface="Verdana"/>
              </a:rPr>
              <a:t> </a:t>
            </a:r>
            <a:r>
              <a:rPr sz="1997" b="0" dirty="0">
                <a:latin typeface="Verdana"/>
                <a:cs typeface="Verdana"/>
              </a:rPr>
              <a:t>emergentes</a:t>
            </a:r>
            <a:r>
              <a:rPr sz="1997" b="0" spc="4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y </a:t>
            </a:r>
            <a:r>
              <a:rPr sz="1997" b="0" dirty="0">
                <a:latin typeface="Verdana"/>
                <a:cs typeface="Verdana"/>
              </a:rPr>
              <a:t>oportunidades</a:t>
            </a:r>
            <a:r>
              <a:rPr sz="1997" b="0" spc="27" dirty="0">
                <a:latin typeface="Verdana"/>
                <a:cs typeface="Verdana"/>
              </a:rPr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3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crecimiento.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289" y="651755"/>
            <a:ext cx="5172674" cy="76106"/>
          </a:xfrm>
          <a:custGeom>
            <a:avLst/>
            <a:gdLst/>
            <a:ahLst/>
            <a:cxnLst/>
            <a:rect l="l" t="t" r="r" b="b"/>
            <a:pathLst>
              <a:path w="7768590" h="114300">
                <a:moveTo>
                  <a:pt x="0" y="0"/>
                </a:moveTo>
                <a:lnTo>
                  <a:pt x="0" y="114299"/>
                </a:lnTo>
                <a:lnTo>
                  <a:pt x="7768589" y="114299"/>
                </a:lnTo>
                <a:lnTo>
                  <a:pt x="7768589" y="0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EE38437-B318-E2E9-A1FA-F6C357537A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7E2E5B09-2DBA-D703-5B6E-04198AB960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6292" y="3104537"/>
            <a:ext cx="10610451" cy="2987162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86292" y="635816"/>
            <a:ext cx="3570276" cy="1732049"/>
          </a:xfrm>
          <a:prstGeom prst="rect">
            <a:avLst/>
          </a:prstGeom>
        </p:spPr>
        <p:txBody>
          <a:bodyPr vert="horz" wrap="square" lIns="0" tIns="38898" rIns="0" bIns="0" rtlCol="0">
            <a:spAutoFit/>
          </a:bodyPr>
          <a:lstStyle/>
          <a:p>
            <a:pPr marL="8456" marR="3382">
              <a:lnSpc>
                <a:spcPts val="2197"/>
              </a:lnSpc>
              <a:spcBef>
                <a:spcPts val="306"/>
              </a:spcBef>
            </a:pPr>
            <a:r>
              <a:rPr sz="1997" b="0" dirty="0">
                <a:latin typeface="Verdana"/>
                <a:cs typeface="Verdana"/>
              </a:rPr>
              <a:t>Analizaremos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spc="33" dirty="0"/>
              <a:t>casos</a:t>
            </a:r>
            <a:r>
              <a:rPr sz="1997" spc="-17" dirty="0"/>
              <a:t> </a:t>
            </a:r>
            <a:r>
              <a:rPr sz="1997" spc="73" dirty="0"/>
              <a:t>de</a:t>
            </a:r>
            <a:r>
              <a:rPr sz="1997" spc="-13" dirty="0"/>
              <a:t> </a:t>
            </a:r>
            <a:r>
              <a:rPr sz="1997" dirty="0"/>
              <a:t>éxito</a:t>
            </a:r>
            <a:r>
              <a:rPr sz="1997" spc="-43" dirty="0"/>
              <a:t> </a:t>
            </a:r>
            <a:r>
              <a:rPr sz="1997" b="0" spc="60" dirty="0">
                <a:latin typeface="Verdana"/>
                <a:cs typeface="Verdana"/>
              </a:rPr>
              <a:t>de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sitios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50" dirty="0">
                <a:latin typeface="Verdana"/>
                <a:cs typeface="Verdana"/>
              </a:rPr>
              <a:t>web </a:t>
            </a:r>
            <a:r>
              <a:rPr sz="1997" b="0" spc="-7" dirty="0">
                <a:latin typeface="Verdana"/>
                <a:cs typeface="Verdana"/>
              </a:rPr>
              <a:t>desarrollados</a:t>
            </a:r>
            <a:r>
              <a:rPr sz="1997" b="0" spc="-163" dirty="0">
                <a:latin typeface="Verdana"/>
                <a:cs typeface="Verdana"/>
              </a:rPr>
              <a:t> </a:t>
            </a:r>
            <a:r>
              <a:rPr sz="1997" b="0" spc="53" dirty="0">
                <a:latin typeface="Verdana"/>
                <a:cs typeface="Verdana"/>
              </a:rPr>
              <a:t>con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-33" dirty="0">
                <a:latin typeface="Verdana"/>
                <a:cs typeface="Verdana"/>
              </a:rPr>
              <a:t>PyScript,</a:t>
            </a:r>
            <a:r>
              <a:rPr sz="1997" b="0" spc="-160" dirty="0">
                <a:latin typeface="Verdana"/>
                <a:cs typeface="Verdana"/>
              </a:rPr>
              <a:t> </a:t>
            </a:r>
            <a:r>
              <a:rPr sz="1997" b="0" spc="27" dirty="0">
                <a:latin typeface="Verdana"/>
                <a:cs typeface="Verdana"/>
              </a:rPr>
              <a:t>destacando </a:t>
            </a:r>
            <a:r>
              <a:rPr sz="1997" b="0" spc="-23" dirty="0">
                <a:latin typeface="Verdana"/>
                <a:cs typeface="Verdana"/>
              </a:rPr>
              <a:t>estrategias</a:t>
            </a:r>
            <a:r>
              <a:rPr sz="1997" b="0" spc="-152" dirty="0">
                <a:latin typeface="Verdana"/>
                <a:cs typeface="Verdana"/>
              </a:rPr>
              <a:t> </a:t>
            </a:r>
            <a:r>
              <a:rPr sz="1997" b="0" spc="-23" dirty="0">
                <a:latin typeface="Verdana"/>
                <a:cs typeface="Verdana"/>
              </a:rPr>
              <a:t>efectivas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110" dirty="0">
                <a:latin typeface="Verdana"/>
                <a:cs typeface="Verdana"/>
              </a:rPr>
              <a:t>y</a:t>
            </a:r>
            <a:r>
              <a:rPr sz="1997" b="0" spc="-150" dirty="0">
                <a:latin typeface="Verdana"/>
                <a:cs typeface="Verdana"/>
              </a:rPr>
              <a:t> </a:t>
            </a:r>
            <a:r>
              <a:rPr sz="1997" b="0" spc="-7" dirty="0">
                <a:latin typeface="Verdana"/>
                <a:cs typeface="Verdana"/>
              </a:rPr>
              <a:t>lecciones aprendidas.</a:t>
            </a:r>
            <a:endParaRPr sz="1997" dirty="0">
              <a:latin typeface="Verdana"/>
              <a:cs typeface="Verdan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100212" y="862602"/>
            <a:ext cx="2615934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 defTabSz="608808">
              <a:spcBef>
                <a:spcPts val="87"/>
              </a:spcBef>
            </a:pPr>
            <a:r>
              <a:rPr sz="2730" b="1" kern="0" spc="50" dirty="0">
                <a:solidFill>
                  <a:sysClr val="windowText" lastClr="000000"/>
                </a:solidFill>
                <a:latin typeface="Tahoma"/>
                <a:cs typeface="Tahoma"/>
              </a:rPr>
              <a:t>Casos</a:t>
            </a:r>
            <a:r>
              <a:rPr sz="2730" b="1" kern="0" spc="-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123" dirty="0">
                <a:solidFill>
                  <a:sysClr val="windowText" lastClr="000000"/>
                </a:solidFill>
                <a:latin typeface="Tahoma"/>
                <a:cs typeface="Tahoma"/>
              </a:rPr>
              <a:t>de</a:t>
            </a:r>
            <a:r>
              <a:rPr sz="2730" b="1" kern="0" spc="-40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2730" b="1" kern="0" spc="-7" dirty="0">
                <a:solidFill>
                  <a:sysClr val="windowText" lastClr="000000"/>
                </a:solidFill>
                <a:latin typeface="Tahoma"/>
                <a:cs typeface="Tahoma"/>
              </a:rPr>
              <a:t>Éxito</a:t>
            </a:r>
            <a:endParaRPr sz="2730" kern="0">
              <a:solidFill>
                <a:sysClr val="windowText" lastClr="000000"/>
              </a:solidFill>
              <a:latin typeface="Tahoma"/>
              <a:cs typeface="Tahoma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091053" y="635816"/>
            <a:ext cx="5089380" cy="76106"/>
          </a:xfrm>
          <a:custGeom>
            <a:avLst/>
            <a:gdLst/>
            <a:ahLst/>
            <a:cxnLst/>
            <a:rect l="l" t="t" r="r" b="b"/>
            <a:pathLst>
              <a:path w="7643494" h="114300">
                <a:moveTo>
                  <a:pt x="0" y="114299"/>
                </a:moveTo>
                <a:lnTo>
                  <a:pt x="7643227" y="114299"/>
                </a:lnTo>
                <a:lnTo>
                  <a:pt x="7643227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BA3B558-5314-7034-D93F-D3A02FD476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3817FC00-3AAF-CF26-7681-B079DAF8B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8650" y="2493910"/>
            <a:ext cx="4307602" cy="1532658"/>
          </a:xfrm>
          <a:prstGeom prst="rect">
            <a:avLst/>
          </a:prstGeom>
        </p:spPr>
        <p:txBody>
          <a:bodyPr vert="horz" wrap="square" lIns="0" tIns="5074" rIns="0" bIns="0" rtlCol="0">
            <a:spAutoFit/>
          </a:bodyPr>
          <a:lstStyle/>
          <a:p>
            <a:pPr marL="8456" marR="3382" defTabSz="608808">
              <a:lnSpc>
                <a:spcPct val="101000"/>
              </a:lnSpc>
              <a:spcBef>
                <a:spcPts val="40"/>
              </a:spcBef>
            </a:pP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Descubriremos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la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70" dirty="0">
                <a:solidFill>
                  <a:sysClr val="windowText" lastClr="000000"/>
                </a:solidFill>
                <a:latin typeface="Tahoma"/>
                <a:cs typeface="Tahoma"/>
              </a:rPr>
              <a:t>comunidad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activa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los</a:t>
            </a:r>
            <a:r>
              <a:rPr sz="1997" kern="0" spc="-12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dirty="0">
                <a:solidFill>
                  <a:sysClr val="windowText" lastClr="000000"/>
                </a:solidFill>
                <a:latin typeface="Tahoma"/>
                <a:cs typeface="Tahoma"/>
              </a:rPr>
              <a:t>recursos</a:t>
            </a:r>
            <a:r>
              <a:rPr sz="1997" b="1" kern="0" spc="-3" dirty="0">
                <a:solidFill>
                  <a:sysClr val="windowText" lastClr="000000"/>
                </a:solidFill>
                <a:latin typeface="Tahoma"/>
                <a:cs typeface="Tahom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disponibles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desarrolladores</a:t>
            </a:r>
            <a:r>
              <a:rPr sz="1997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de</a:t>
            </a:r>
            <a:r>
              <a:rPr sz="1997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3" dirty="0">
                <a:solidFill>
                  <a:sysClr val="windowText" lastClr="000000"/>
                </a:solidFill>
                <a:latin typeface="Verdana"/>
                <a:cs typeface="Verdana"/>
              </a:rPr>
              <a:t>sitios</a:t>
            </a:r>
            <a:r>
              <a:rPr sz="1997" kern="0" spc="-14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web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con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PyScript,</a:t>
            </a:r>
            <a:r>
              <a:rPr sz="1997" kern="0" spc="-8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incluyendo</a:t>
            </a:r>
            <a:r>
              <a:rPr sz="1997" kern="0" spc="-8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foros, </a:t>
            </a:r>
            <a:r>
              <a:rPr sz="1997" kern="0" spc="50" dirty="0">
                <a:solidFill>
                  <a:sysClr val="windowText" lastClr="000000"/>
                </a:solidFill>
                <a:latin typeface="Verdana"/>
                <a:cs typeface="Verdana"/>
              </a:rPr>
              <a:t>documentación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10" dirty="0">
                <a:solidFill>
                  <a:sysClr val="windowText" lastClr="000000"/>
                </a:solidFill>
                <a:latin typeface="Verdana"/>
                <a:cs typeface="Verdana"/>
              </a:rPr>
              <a:t>y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eventos.</a:t>
            </a:r>
            <a:endParaRPr sz="1997" kern="0" dirty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96823" y="799602"/>
            <a:ext cx="3570276" cy="1179092"/>
          </a:xfrm>
          <a:prstGeom prst="rect">
            <a:avLst/>
          </a:prstGeom>
        </p:spPr>
        <p:txBody>
          <a:bodyPr vert="horz" wrap="square" lIns="0" tIns="335585" rIns="0" bIns="0" rtlCol="0">
            <a:spAutoFit/>
          </a:bodyPr>
          <a:lstStyle/>
          <a:p>
            <a:pPr marL="60881">
              <a:spcBef>
                <a:spcPts val="87"/>
              </a:spcBef>
            </a:pPr>
            <a:r>
              <a:rPr spc="113" dirty="0"/>
              <a:t>Comunidad</a:t>
            </a:r>
            <a:r>
              <a:rPr spc="-23" dirty="0"/>
              <a:t> </a:t>
            </a:r>
            <a:r>
              <a:rPr dirty="0"/>
              <a:t>y</a:t>
            </a:r>
            <a:r>
              <a:rPr spc="-23" dirty="0"/>
              <a:t> </a:t>
            </a:r>
            <a:r>
              <a:rPr spc="43" dirty="0"/>
              <a:t>Recursos</a:t>
            </a:r>
          </a:p>
        </p:txBody>
      </p:sp>
      <p:sp>
        <p:nvSpPr>
          <p:cNvPr id="4" name="object 4"/>
          <p:cNvSpPr/>
          <p:nvPr/>
        </p:nvSpPr>
        <p:spPr>
          <a:xfrm>
            <a:off x="3289" y="653345"/>
            <a:ext cx="5177325" cy="76106"/>
          </a:xfrm>
          <a:custGeom>
            <a:avLst/>
            <a:gdLst/>
            <a:ahLst/>
            <a:cxnLst/>
            <a:rect l="l" t="t" r="r" b="b"/>
            <a:pathLst>
              <a:path w="7775575" h="114300">
                <a:moveTo>
                  <a:pt x="7775341" y="0"/>
                </a:moveTo>
                <a:lnTo>
                  <a:pt x="0" y="0"/>
                </a:lnTo>
                <a:lnTo>
                  <a:pt x="0" y="114299"/>
                </a:lnTo>
                <a:lnTo>
                  <a:pt x="7775341" y="114299"/>
                </a:lnTo>
                <a:lnTo>
                  <a:pt x="777534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9669D27-B04C-9613-19F3-6C5717CD48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9B7019CA-D8A0-A4E6-4763-6ABF9E3DD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88281" y="1051845"/>
            <a:ext cx="5251317" cy="5042025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7116751" y="1792965"/>
            <a:ext cx="4186678" cy="1843916"/>
          </a:xfrm>
          <a:prstGeom prst="rect">
            <a:avLst/>
          </a:prstGeom>
        </p:spPr>
        <p:txBody>
          <a:bodyPr vert="horz" wrap="square" lIns="0" tIns="5919" rIns="0" bIns="0" rtlCol="0">
            <a:spAutoFit/>
          </a:bodyPr>
          <a:lstStyle/>
          <a:p>
            <a:pPr marL="8456" marR="3382" defTabSz="608808">
              <a:lnSpc>
                <a:spcPct val="100800"/>
              </a:lnSpc>
              <a:spcBef>
                <a:spcPts val="47"/>
              </a:spcBef>
            </a:pPr>
            <a:r>
              <a:rPr sz="1997" kern="0" spc="73" dirty="0">
                <a:solidFill>
                  <a:sysClr val="windowText" lastClr="000000"/>
                </a:solidFill>
                <a:latin typeface="Verdana"/>
                <a:cs typeface="Verdana"/>
              </a:rPr>
              <a:t>En</a:t>
            </a:r>
            <a:r>
              <a:rPr sz="1997" kern="0" spc="-1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esta</a:t>
            </a:r>
            <a:r>
              <a:rPr sz="1997" kern="0" spc="-1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guía</a:t>
            </a:r>
            <a:r>
              <a:rPr sz="1997" kern="0" spc="-1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profesional,</a:t>
            </a:r>
            <a:r>
              <a:rPr sz="1997" kern="0" spc="-13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30" dirty="0">
                <a:solidFill>
                  <a:sysClr val="windowText" lastClr="000000"/>
                </a:solidFill>
                <a:latin typeface="Verdana"/>
                <a:cs typeface="Verdana"/>
              </a:rPr>
              <a:t>hemos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explorado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3" dirty="0">
                <a:solidFill>
                  <a:sysClr val="windowText" lastClr="000000"/>
                </a:solidFill>
                <a:latin typeface="Verdana"/>
                <a:cs typeface="Verdana"/>
              </a:rPr>
              <a:t>las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0" dirty="0">
                <a:solidFill>
                  <a:sysClr val="windowText" lastClr="000000"/>
                </a:solidFill>
                <a:latin typeface="Verdana"/>
                <a:cs typeface="Verdana"/>
              </a:rPr>
              <a:t>mejores</a:t>
            </a:r>
            <a:r>
              <a:rPr sz="1997" kern="0" spc="-16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prácticas</a:t>
            </a:r>
            <a:r>
              <a:rPr sz="1997" kern="0" spc="-16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3" dirty="0">
                <a:solidFill>
                  <a:sysClr val="windowText" lastClr="000000"/>
                </a:solidFill>
                <a:latin typeface="Verdana"/>
                <a:cs typeface="Verdana"/>
              </a:rPr>
              <a:t>y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técnicas</a:t>
            </a:r>
            <a:r>
              <a:rPr sz="1997" kern="0" spc="-11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13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desarrollar</a:t>
            </a:r>
            <a:r>
              <a:rPr sz="1997" kern="0" spc="-117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sitios </a:t>
            </a:r>
            <a:r>
              <a:rPr sz="1997" kern="0" spc="67" dirty="0">
                <a:solidFill>
                  <a:sysClr val="windowText" lastClr="000000"/>
                </a:solidFill>
                <a:latin typeface="Verdana"/>
                <a:cs typeface="Verdana"/>
              </a:rPr>
              <a:t>web</a:t>
            </a:r>
            <a:r>
              <a:rPr sz="1997" kern="0" spc="-17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53" dirty="0">
                <a:solidFill>
                  <a:sysClr val="windowText" lastClr="000000"/>
                </a:solidFill>
                <a:latin typeface="Verdana"/>
                <a:cs typeface="Verdana"/>
              </a:rPr>
              <a:t>con</a:t>
            </a:r>
            <a:r>
              <a:rPr sz="1997" kern="0" spc="-17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b="1" kern="0" spc="-7" dirty="0">
                <a:solidFill>
                  <a:sysClr val="windowText" lastClr="000000"/>
                </a:solidFill>
                <a:latin typeface="Tahoma"/>
                <a:cs typeface="Tahoma"/>
              </a:rPr>
              <a:t>PyScript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.</a:t>
            </a:r>
            <a:r>
              <a:rPr sz="1997" kern="0" spc="-17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Esperamos </a:t>
            </a:r>
            <a:r>
              <a:rPr sz="1997" kern="0" spc="60" dirty="0">
                <a:solidFill>
                  <a:sysClr val="windowText" lastClr="000000"/>
                </a:solidFill>
                <a:latin typeface="Verdana"/>
                <a:cs typeface="Verdana"/>
              </a:rPr>
              <a:t>que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27" dirty="0">
                <a:solidFill>
                  <a:sysClr val="windowText" lastClr="000000"/>
                </a:solidFill>
                <a:latin typeface="Verdana"/>
                <a:cs typeface="Verdana"/>
              </a:rPr>
              <a:t>esta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información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47" dirty="0">
                <a:solidFill>
                  <a:sysClr val="windowText" lastClr="000000"/>
                </a:solidFill>
                <a:latin typeface="Verdana"/>
                <a:cs typeface="Verdana"/>
              </a:rPr>
              <a:t>sea</a:t>
            </a:r>
            <a:r>
              <a:rPr sz="1997" kern="0" spc="-100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valiosa </a:t>
            </a:r>
            <a:r>
              <a:rPr sz="1997" kern="0" spc="-30" dirty="0">
                <a:solidFill>
                  <a:sysClr val="windowText" lastClr="000000"/>
                </a:solidFill>
                <a:latin typeface="Verdana"/>
                <a:cs typeface="Verdana"/>
              </a:rPr>
              <a:t>para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dirty="0">
                <a:solidFill>
                  <a:sysClr val="windowText" lastClr="000000"/>
                </a:solidFill>
                <a:latin typeface="Verdana"/>
                <a:cs typeface="Verdana"/>
              </a:rPr>
              <a:t>su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17" dirty="0">
                <a:solidFill>
                  <a:sysClr val="windowText" lastClr="000000"/>
                </a:solidFill>
                <a:latin typeface="Verdana"/>
                <a:cs typeface="Verdana"/>
              </a:rPr>
              <a:t>desarrollo</a:t>
            </a:r>
            <a:r>
              <a:rPr sz="1997" kern="0" spc="-156" dirty="0">
                <a:solidFill>
                  <a:sysClr val="windowText" lastClr="000000"/>
                </a:solidFill>
                <a:latin typeface="Verdana"/>
                <a:cs typeface="Verdana"/>
              </a:rPr>
              <a:t> </a:t>
            </a:r>
            <a:r>
              <a:rPr sz="1997" kern="0" spc="-7" dirty="0">
                <a:solidFill>
                  <a:sysClr val="windowText" lastClr="000000"/>
                </a:solidFill>
                <a:latin typeface="Verdana"/>
                <a:cs typeface="Verdana"/>
              </a:rPr>
              <a:t>profesional.</a:t>
            </a:r>
            <a:endParaRPr sz="1997" kern="0">
              <a:solidFill>
                <a:sysClr val="windowText" lastClr="000000"/>
              </a:solidFill>
              <a:latin typeface="Verdana"/>
              <a:cs typeface="Verdana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7116751" y="866433"/>
            <a:ext cx="2412562" cy="431215"/>
          </a:xfrm>
          <a:prstGeom prst="rect">
            <a:avLst/>
          </a:prstGeom>
        </p:spPr>
        <p:txBody>
          <a:bodyPr vert="horz" wrap="square" lIns="0" tIns="10993" rIns="0" bIns="0" rtlCol="0">
            <a:spAutoFit/>
          </a:bodyPr>
          <a:lstStyle/>
          <a:p>
            <a:pPr marL="8456">
              <a:spcBef>
                <a:spcPts val="87"/>
              </a:spcBef>
            </a:pPr>
            <a:r>
              <a:rPr spc="57" dirty="0"/>
              <a:t>Conclusiones</a:t>
            </a:r>
          </a:p>
        </p:txBody>
      </p:sp>
      <p:sp>
        <p:nvSpPr>
          <p:cNvPr id="5" name="object 5"/>
          <p:cNvSpPr/>
          <p:nvPr/>
        </p:nvSpPr>
        <p:spPr>
          <a:xfrm>
            <a:off x="7087154" y="641878"/>
            <a:ext cx="5093185" cy="76106"/>
          </a:xfrm>
          <a:custGeom>
            <a:avLst/>
            <a:gdLst/>
            <a:ahLst/>
            <a:cxnLst/>
            <a:rect l="l" t="t" r="r" b="b"/>
            <a:pathLst>
              <a:path w="7649209" h="114300">
                <a:moveTo>
                  <a:pt x="0" y="114299"/>
                </a:moveTo>
                <a:lnTo>
                  <a:pt x="7649082" y="114299"/>
                </a:lnTo>
                <a:lnTo>
                  <a:pt x="7649082" y="0"/>
                </a:lnTo>
                <a:lnTo>
                  <a:pt x="0" y="0"/>
                </a:lnTo>
                <a:lnTo>
                  <a:pt x="0" y="1142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pPr defTabSz="608808"/>
            <a:endParaRPr sz="1198" kern="0">
              <a:solidFill>
                <a:sysClr val="windowText" lastClr="000000"/>
              </a:solidFill>
            </a:endParaRP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9D8CF7B-F60C-652D-2946-92D96626AC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6117661"/>
            <a:ext cx="11087100" cy="71437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481BF8E-B34E-6834-6111-B9691AE95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89" y="-7809"/>
            <a:ext cx="10451203" cy="59410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4191949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477</TotalTime>
  <Words>156</Words>
  <Application>Microsoft Office PowerPoint</Application>
  <PresentationFormat>Panorámica</PresentationFormat>
  <Paragraphs>14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Tahoma</vt:lpstr>
      <vt:lpstr>Verdana</vt:lpstr>
      <vt:lpstr>Tema de Office</vt:lpstr>
      <vt:lpstr>Office Theme</vt:lpstr>
      <vt:lpstr>1_Tema de Office</vt:lpstr>
      <vt:lpstr>Programación Web</vt:lpstr>
      <vt:lpstr>Objetivo</vt:lpstr>
      <vt:lpstr>Aprenderemos a optimizar nuestros sitios web PyScript para SEO y a utilizar herramientas de analítica web para comprender el comportamiento de los usuarios.</vt:lpstr>
      <vt:lpstr>Exploraremos las tendencias actuales y el futuro del desarrollo web con PyScript, incluyendo tecnologías emergentes y oportunidades de crecimiento.</vt:lpstr>
      <vt:lpstr>Analizaremos casos de éxito de sitios web desarrollados con PyScript, destacando estrategias efectivas y lecciones aprendidas.</vt:lpstr>
      <vt:lpstr>Comunidad y Recursos</vt:lpstr>
      <vt:lpstr>Conclusiones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David Cevallos</cp:lastModifiedBy>
  <cp:revision>72</cp:revision>
  <dcterms:created xsi:type="dcterms:W3CDTF">2022-01-24T21:35:40Z</dcterms:created>
  <dcterms:modified xsi:type="dcterms:W3CDTF">2024-03-15T14:57:50Z</dcterms:modified>
</cp:coreProperties>
</file>