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9" r:id="rId4"/>
    <p:sldId id="262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6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15/3/2024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9918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22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856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03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5211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071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116747" y="5208825"/>
            <a:ext cx="282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7: Maquetación web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760115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Tendencias actuales en la maquetación web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2287687"/>
            <a:ext cx="2746573" cy="169743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8" y="4216499"/>
            <a:ext cx="23145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Diseño Minimalista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8" y="4616847"/>
            <a:ext cx="27465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diseño web minimalista destaca por líneas limpias, tipografía audaz y paletas de colores frescos.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2614" y="2287687"/>
            <a:ext cx="2746673" cy="169753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722614" y="4216598"/>
            <a:ext cx="2555875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Animaciones Interactivas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4722614" y="4616946"/>
            <a:ext cx="2746673" cy="1480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Las animaciones web interactivas presentan movimientos dinámicos, colores vibrantes y transiciones fluidas.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000" y="2287687"/>
            <a:ext cx="2746673" cy="169753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747000" y="4216598"/>
            <a:ext cx="269140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Interfaces en Modo Oscuro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7747000" y="4616946"/>
            <a:ext cx="2746673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Las interfaces web en modo oscuro ofrecen alto contraste, diseño elegante y reducción de la fatiga visual.</a:t>
            </a:r>
            <a:endParaRPr lang="en-US" sz="1458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A37A3EC-E57C-2A96-7970-4DFF0DA1D0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75DD987A-DA6E-36E1-E600-C5D305D412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6018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015629" y="686072"/>
            <a:ext cx="7594699" cy="5368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227"/>
              </a:lnSpc>
            </a:pPr>
            <a:r>
              <a:rPr lang="en-US" sz="338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Retos y desafíos en la maquetación web</a:t>
            </a:r>
            <a:endParaRPr lang="en-US" sz="3382" dirty="0"/>
          </a:p>
        </p:txBody>
      </p:sp>
      <p:sp>
        <p:nvSpPr>
          <p:cNvPr id="5" name="Shape 3"/>
          <p:cNvSpPr/>
          <p:nvPr/>
        </p:nvSpPr>
        <p:spPr>
          <a:xfrm>
            <a:off x="2015629" y="1352847"/>
            <a:ext cx="1020068" cy="989807"/>
          </a:xfrm>
          <a:prstGeom prst="roundRect">
            <a:avLst>
              <a:gd name="adj" fmla="val 781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2193727" y="1676003"/>
            <a:ext cx="65286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1691" dirty="0"/>
          </a:p>
        </p:txBody>
      </p:sp>
      <p:sp>
        <p:nvSpPr>
          <p:cNvPr id="7" name="Text 5"/>
          <p:cNvSpPr/>
          <p:nvPr/>
        </p:nvSpPr>
        <p:spPr>
          <a:xfrm>
            <a:off x="3207444" y="1524595"/>
            <a:ext cx="3956348" cy="2683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Compatibilidad con múltiples dispositivos</a:t>
            </a:r>
            <a:endParaRPr lang="en-US" sz="1691" dirty="0"/>
          </a:p>
        </p:txBody>
      </p:sp>
      <p:sp>
        <p:nvSpPr>
          <p:cNvPr id="8" name="Text 6"/>
          <p:cNvSpPr/>
          <p:nvPr/>
        </p:nvSpPr>
        <p:spPr>
          <a:xfrm>
            <a:off x="3207445" y="1895971"/>
            <a:ext cx="4494014" cy="2749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Adaptar el diseño a diferentes pantallas y navegadores.</a:t>
            </a:r>
            <a:endParaRPr lang="en-US" sz="1352" dirty="0"/>
          </a:p>
        </p:txBody>
      </p:sp>
      <p:sp>
        <p:nvSpPr>
          <p:cNvPr id="9" name="Shape 7"/>
          <p:cNvSpPr/>
          <p:nvPr/>
        </p:nvSpPr>
        <p:spPr>
          <a:xfrm>
            <a:off x="3121521" y="2323257"/>
            <a:ext cx="6968927" cy="17165"/>
          </a:xfrm>
          <a:prstGeom prst="roundRect">
            <a:avLst>
              <a:gd name="adj" fmla="val 450403"/>
            </a:avLst>
          </a:prstGeom>
          <a:solidFill>
            <a:srgbClr val="C5D2CF"/>
          </a:solidFill>
          <a:ln/>
        </p:spPr>
      </p:sp>
      <p:sp>
        <p:nvSpPr>
          <p:cNvPr id="10" name="Shape 8"/>
          <p:cNvSpPr/>
          <p:nvPr/>
        </p:nvSpPr>
        <p:spPr>
          <a:xfrm>
            <a:off x="2015630" y="2428478"/>
            <a:ext cx="2040136" cy="989807"/>
          </a:xfrm>
          <a:prstGeom prst="roundRect">
            <a:avLst>
              <a:gd name="adj" fmla="val 7811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2193727" y="2751633"/>
            <a:ext cx="108644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1691" dirty="0"/>
          </a:p>
        </p:txBody>
      </p:sp>
      <p:sp>
        <p:nvSpPr>
          <p:cNvPr id="12" name="Text 10"/>
          <p:cNvSpPr/>
          <p:nvPr/>
        </p:nvSpPr>
        <p:spPr>
          <a:xfrm>
            <a:off x="4227513" y="2600226"/>
            <a:ext cx="2147491" cy="2683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Velocidad de carga</a:t>
            </a:r>
            <a:endParaRPr lang="en-US" sz="1691" dirty="0"/>
          </a:p>
        </p:txBody>
      </p:sp>
      <p:sp>
        <p:nvSpPr>
          <p:cNvPr id="13" name="Text 11"/>
          <p:cNvSpPr/>
          <p:nvPr/>
        </p:nvSpPr>
        <p:spPr>
          <a:xfrm>
            <a:off x="4227512" y="2971602"/>
            <a:ext cx="4601667" cy="2749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Optimizar el rendimiento para tiempos de carga rápidos.</a:t>
            </a:r>
            <a:endParaRPr lang="en-US" sz="1352" dirty="0"/>
          </a:p>
        </p:txBody>
      </p:sp>
      <p:sp>
        <p:nvSpPr>
          <p:cNvPr id="14" name="Shape 12"/>
          <p:cNvSpPr/>
          <p:nvPr/>
        </p:nvSpPr>
        <p:spPr>
          <a:xfrm>
            <a:off x="4141589" y="3398888"/>
            <a:ext cx="5948858" cy="17165"/>
          </a:xfrm>
          <a:prstGeom prst="roundRect">
            <a:avLst>
              <a:gd name="adj" fmla="val 450403"/>
            </a:avLst>
          </a:prstGeom>
          <a:solidFill>
            <a:srgbClr val="C5D2CF"/>
          </a:solidFill>
          <a:ln/>
        </p:spPr>
      </p:sp>
      <p:sp>
        <p:nvSpPr>
          <p:cNvPr id="15" name="Shape 13"/>
          <p:cNvSpPr/>
          <p:nvPr/>
        </p:nvSpPr>
        <p:spPr>
          <a:xfrm>
            <a:off x="2015630" y="3504108"/>
            <a:ext cx="3060204" cy="1264742"/>
          </a:xfrm>
          <a:prstGeom prst="roundRect">
            <a:avLst>
              <a:gd name="adj" fmla="val 611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2193727" y="3964682"/>
            <a:ext cx="110332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1691" dirty="0"/>
          </a:p>
        </p:txBody>
      </p:sp>
      <p:sp>
        <p:nvSpPr>
          <p:cNvPr id="17" name="Text 15"/>
          <p:cNvSpPr/>
          <p:nvPr/>
        </p:nvSpPr>
        <p:spPr>
          <a:xfrm>
            <a:off x="5247581" y="3675857"/>
            <a:ext cx="2147491" cy="26838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Consistencia visual</a:t>
            </a:r>
            <a:endParaRPr lang="en-US" sz="1691" dirty="0"/>
          </a:p>
        </p:txBody>
      </p:sp>
      <p:sp>
        <p:nvSpPr>
          <p:cNvPr id="18" name="Text 16"/>
          <p:cNvSpPr/>
          <p:nvPr/>
        </p:nvSpPr>
        <p:spPr>
          <a:xfrm>
            <a:off x="5247581" y="4047232"/>
            <a:ext cx="4756944" cy="549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Mantener la coherencia en diferentes entornos de visualización.</a:t>
            </a:r>
            <a:endParaRPr lang="en-US" sz="1352" dirty="0"/>
          </a:p>
        </p:txBody>
      </p:sp>
      <p:sp>
        <p:nvSpPr>
          <p:cNvPr id="19" name="Shape 17"/>
          <p:cNvSpPr/>
          <p:nvPr/>
        </p:nvSpPr>
        <p:spPr>
          <a:xfrm>
            <a:off x="5161657" y="4749453"/>
            <a:ext cx="4928791" cy="17165"/>
          </a:xfrm>
          <a:prstGeom prst="roundRect">
            <a:avLst>
              <a:gd name="adj" fmla="val 450403"/>
            </a:avLst>
          </a:prstGeom>
          <a:solidFill>
            <a:srgbClr val="C5D2CF"/>
          </a:solidFill>
          <a:ln/>
        </p:spPr>
      </p:sp>
      <p:sp>
        <p:nvSpPr>
          <p:cNvPr id="20" name="Shape 18"/>
          <p:cNvSpPr/>
          <p:nvPr/>
        </p:nvSpPr>
        <p:spPr>
          <a:xfrm>
            <a:off x="2015629" y="4854674"/>
            <a:ext cx="4080272" cy="1533128"/>
          </a:xfrm>
          <a:prstGeom prst="roundRect">
            <a:avLst>
              <a:gd name="adj" fmla="val 504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2193727" y="5449491"/>
            <a:ext cx="116185" cy="3434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706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1691" dirty="0"/>
          </a:p>
        </p:txBody>
      </p:sp>
      <p:sp>
        <p:nvSpPr>
          <p:cNvPr id="22" name="Text 20"/>
          <p:cNvSpPr/>
          <p:nvPr/>
        </p:nvSpPr>
        <p:spPr>
          <a:xfrm>
            <a:off x="6267649" y="5026422"/>
            <a:ext cx="3736876" cy="5367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13"/>
              </a:lnSpc>
            </a:pPr>
            <a:r>
              <a:rPr lang="en-US" sz="16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Interoperabilidad con navegadores antiguos</a:t>
            </a:r>
            <a:endParaRPr lang="en-US" sz="1691" dirty="0"/>
          </a:p>
        </p:txBody>
      </p:sp>
      <p:sp>
        <p:nvSpPr>
          <p:cNvPr id="23" name="Text 21"/>
          <p:cNvSpPr/>
          <p:nvPr/>
        </p:nvSpPr>
        <p:spPr>
          <a:xfrm>
            <a:off x="6267649" y="5666184"/>
            <a:ext cx="3736876" cy="54987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164"/>
              </a:lnSpc>
            </a:pPr>
            <a:r>
              <a:rPr lang="en-US" sz="1352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Garantizar que la maquetación sea compatible con navegadores obsoletos.</a:t>
            </a:r>
            <a:endParaRPr lang="en-US" sz="1352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86E2097A-E903-994C-B8D2-5642987EA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5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698328" y="2045097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Conclusiones y recomendaciones para la maquetación web</a:t>
            </a:r>
            <a:endParaRPr lang="en-US" sz="3645" dirty="0"/>
          </a:p>
        </p:txBody>
      </p:sp>
      <p:sp>
        <p:nvSpPr>
          <p:cNvPr id="7" name="Text 4"/>
          <p:cNvSpPr/>
          <p:nvPr/>
        </p:nvSpPr>
        <p:spPr>
          <a:xfrm>
            <a:off x="1994495" y="3480098"/>
            <a:ext cx="8499178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Usar frameworks: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Utilizar frameworks como Bootstrap para agilizar el desarrollo.</a:t>
            </a:r>
            <a:endParaRPr lang="en-US" sz="1458" dirty="0"/>
          </a:p>
        </p:txBody>
      </p:sp>
      <p:sp>
        <p:nvSpPr>
          <p:cNvPr id="8" name="Text 5"/>
          <p:cNvSpPr/>
          <p:nvPr/>
        </p:nvSpPr>
        <p:spPr>
          <a:xfrm>
            <a:off x="1994495" y="3850283"/>
            <a:ext cx="8499178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Optimización de imágenes: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Comprimir y optimizar imágenes para mejorar el rendimiento del sitio.</a:t>
            </a:r>
            <a:endParaRPr lang="en-US" sz="1458" dirty="0"/>
          </a:p>
        </p:txBody>
      </p:sp>
      <p:sp>
        <p:nvSpPr>
          <p:cNvPr id="9" name="Text 6"/>
          <p:cNvSpPr/>
          <p:nvPr/>
        </p:nvSpPr>
        <p:spPr>
          <a:xfrm>
            <a:off x="1994495" y="4516636"/>
            <a:ext cx="8499178" cy="2961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39" indent="-285739">
              <a:lnSpc>
                <a:spcPts val="2332"/>
              </a:lnSpc>
              <a:buSzPct val="100000"/>
              <a:buChar char="•"/>
            </a:pPr>
            <a:r>
              <a:rPr lang="en-US" sz="1458" b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Pruebas de usabilidad: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Realizar pruebas con usuarios para garantizar una experiencia óptima.</a:t>
            </a:r>
            <a:endParaRPr lang="en-US" sz="1458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6BBDE48-28B9-019E-B4C7-A15372B04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68D652-89AE-1B7F-D193-F71BBEE47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Identificar los principales componentes que conforman la maquetación web a fin de crear sitios web interactivos y amigables con el usuario.</a:t>
            </a:r>
          </a:p>
        </p:txBody>
      </p:sp>
      <p:pic>
        <p:nvPicPr>
          <p:cNvPr id="1026" name="Picture 2" descr="Cómo hacer una maquetación web óptima?">
            <a:extLst>
              <a:ext uri="{FF2B5EF4-FFF2-40B4-BE49-F238E27FC236}">
                <a16:creationId xmlns:a16="http://schemas.microsoft.com/office/drawing/2014/main" id="{318C8537-ACF8-3C8E-A702-108815E7C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780" y="3429000"/>
            <a:ext cx="3711501" cy="208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94333" y="1737320"/>
            <a:ext cx="6231334" cy="138866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5467"/>
              </a:lnSpc>
            </a:pPr>
            <a:r>
              <a:rPr lang="en-US" sz="4374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¿Qué es la maquetación web?</a:t>
            </a:r>
            <a:endParaRPr lang="en-US" sz="4374" dirty="0"/>
          </a:p>
        </p:txBody>
      </p:sp>
      <p:sp>
        <p:nvSpPr>
          <p:cNvPr id="6" name="Text 3"/>
          <p:cNvSpPr/>
          <p:nvPr/>
        </p:nvSpPr>
        <p:spPr>
          <a:xfrm>
            <a:off x="694333" y="3403699"/>
            <a:ext cx="6231334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maquetación web es el proceso de crear la estructura visual de una página web. Incluye el diseño de la disposición de los elementos, la tipografía, los colores y la interactividad. Esta fase es crucial para la experiencia del usuario y la funcionalidad del sitio.</a:t>
            </a:r>
            <a:endParaRPr lang="en-US" sz="1458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CF5DA4-4C66-8DD7-323A-5CFBBCBD4F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4853416-3F1C-384D-B9F2-AE7256F1F4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3625"/>
            <a:ext cx="7417837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447868"/>
            <a:ext cx="3048000" cy="641013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94332" y="1266429"/>
            <a:ext cx="7285832" cy="5786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Importancia de la maquetación web</a:t>
            </a:r>
            <a:endParaRPr lang="en-US" sz="3645" dirty="0"/>
          </a:p>
        </p:txBody>
      </p:sp>
      <p:sp>
        <p:nvSpPr>
          <p:cNvPr id="6" name="Shape 3"/>
          <p:cNvSpPr/>
          <p:nvPr/>
        </p:nvSpPr>
        <p:spPr>
          <a:xfrm>
            <a:off x="694333" y="2313782"/>
            <a:ext cx="323949" cy="32394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203424" y="2331046"/>
            <a:ext cx="3276005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Interactividad y Experiencia del Usuario</a:t>
            </a:r>
            <a:endParaRPr lang="en-US" sz="1822" dirty="0"/>
          </a:p>
        </p:txBody>
      </p:sp>
      <p:sp>
        <p:nvSpPr>
          <p:cNvPr id="8" name="Text 5"/>
          <p:cNvSpPr/>
          <p:nvPr/>
        </p:nvSpPr>
        <p:spPr>
          <a:xfrm>
            <a:off x="1203424" y="3020715"/>
            <a:ext cx="3276005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maquetación web influye directamente en la experiencia del usuario al interactuar con un sitio web.</a:t>
            </a:r>
            <a:endParaRPr lang="en-US" sz="1458" dirty="0"/>
          </a:p>
        </p:txBody>
      </p:sp>
      <p:sp>
        <p:nvSpPr>
          <p:cNvPr id="9" name="Shape 6"/>
          <p:cNvSpPr/>
          <p:nvPr/>
        </p:nvSpPr>
        <p:spPr>
          <a:xfrm>
            <a:off x="4664571" y="2313782"/>
            <a:ext cx="323949" cy="32394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173663" y="2331046"/>
            <a:ext cx="3276005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Optimización para Motores de Búsqueda</a:t>
            </a:r>
            <a:endParaRPr lang="en-US" sz="1822" dirty="0"/>
          </a:p>
        </p:txBody>
      </p:sp>
      <p:sp>
        <p:nvSpPr>
          <p:cNvPr id="11" name="Text 8"/>
          <p:cNvSpPr/>
          <p:nvPr/>
        </p:nvSpPr>
        <p:spPr>
          <a:xfrm>
            <a:off x="5173663" y="3020715"/>
            <a:ext cx="3276005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Una maquetación web adecuada puede mejorar el posicionamiento del sitio en los resultados de búsqueda.</a:t>
            </a:r>
            <a:endParaRPr lang="en-US" sz="1458" dirty="0"/>
          </a:p>
        </p:txBody>
      </p:sp>
      <p:sp>
        <p:nvSpPr>
          <p:cNvPr id="12" name="Shape 9"/>
          <p:cNvSpPr/>
          <p:nvPr/>
        </p:nvSpPr>
        <p:spPr>
          <a:xfrm>
            <a:off x="694333" y="4581526"/>
            <a:ext cx="323949" cy="323949"/>
          </a:xfrm>
          <a:prstGeom prst="roundRect">
            <a:avLst>
              <a:gd name="adj" fmla="val 2572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203424" y="4598789"/>
            <a:ext cx="317519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Consistencia y Profesionalismo</a:t>
            </a:r>
            <a:endParaRPr lang="en-US" sz="1822" dirty="0"/>
          </a:p>
        </p:txBody>
      </p:sp>
      <p:sp>
        <p:nvSpPr>
          <p:cNvPr id="14" name="Text 11"/>
          <p:cNvSpPr/>
          <p:nvPr/>
        </p:nvSpPr>
        <p:spPr>
          <a:xfrm>
            <a:off x="1203424" y="4999137"/>
            <a:ext cx="7246243" cy="5923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Ayuda a mantener una apariencia profesional y consistente en todas las páginas del sitio.</a:t>
            </a:r>
            <a:endParaRPr lang="en-US" sz="1458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510617A-B066-33B4-B7AB-3FE26FC1E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87A3C4E-727E-35EB-F4B1-8941114492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143625"/>
            <a:ext cx="91440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585913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Herramientas y tecnologías utilizadas en la maquetación web</a:t>
            </a:r>
            <a:endParaRPr lang="en-US" sz="3645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28" y="3113485"/>
            <a:ext cx="370284" cy="37028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698327" y="3668911"/>
            <a:ext cx="199052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HTML5</a:t>
            </a:r>
            <a:endParaRPr lang="en-US" sz="1822" dirty="0"/>
          </a:p>
        </p:txBody>
      </p:sp>
      <p:sp>
        <p:nvSpPr>
          <p:cNvPr id="7" name="Text 4"/>
          <p:cNvSpPr/>
          <p:nvPr/>
        </p:nvSpPr>
        <p:spPr>
          <a:xfrm>
            <a:off x="1698327" y="4069259"/>
            <a:ext cx="1990527" cy="88850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Lenguaje de marcado para la estructura de páginas web.</a:t>
            </a:r>
            <a:endParaRPr lang="en-US" sz="1458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568" y="3113484"/>
            <a:ext cx="370284" cy="38834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66567" y="3686969"/>
            <a:ext cx="199052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CSS3</a:t>
            </a:r>
            <a:endParaRPr lang="en-US" sz="1822" dirty="0"/>
          </a:p>
        </p:txBody>
      </p:sp>
      <p:sp>
        <p:nvSpPr>
          <p:cNvPr id="10" name="Text 6"/>
          <p:cNvSpPr/>
          <p:nvPr/>
        </p:nvSpPr>
        <p:spPr>
          <a:xfrm>
            <a:off x="3966567" y="4087317"/>
            <a:ext cx="1990527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Utilizado para estilizar y presentar visualmente el contenido.</a:t>
            </a:r>
            <a:endParaRPr lang="en-US" sz="1458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807" y="3113485"/>
            <a:ext cx="370284" cy="37028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234807" y="3668911"/>
            <a:ext cx="1990527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JavaScript/Python</a:t>
            </a:r>
            <a:endParaRPr lang="en-US" sz="1822" dirty="0"/>
          </a:p>
        </p:txBody>
      </p:sp>
      <p:sp>
        <p:nvSpPr>
          <p:cNvPr id="13" name="Text 8"/>
          <p:cNvSpPr/>
          <p:nvPr/>
        </p:nvSpPr>
        <p:spPr>
          <a:xfrm>
            <a:off x="6234807" y="4069258"/>
            <a:ext cx="1990527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 err="1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Lenguajes</a:t>
            </a: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de programación para interactividad y dinamismo en la web.</a:t>
            </a:r>
            <a:endParaRPr lang="en-US" sz="1458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3047" y="3113485"/>
            <a:ext cx="370284" cy="37028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8503047" y="3668911"/>
            <a:ext cx="1990626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Diseño Responsivo</a:t>
            </a:r>
            <a:endParaRPr lang="en-US" sz="1822" dirty="0"/>
          </a:p>
        </p:txBody>
      </p:sp>
      <p:sp>
        <p:nvSpPr>
          <p:cNvPr id="16" name="Text 10"/>
          <p:cNvSpPr/>
          <p:nvPr/>
        </p:nvSpPr>
        <p:spPr>
          <a:xfrm>
            <a:off x="8503047" y="4069258"/>
            <a:ext cx="1990626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Tecnología que permite adaptar la maquetación al tamaño de la pantalla.</a:t>
            </a:r>
            <a:endParaRPr lang="en-US" sz="1458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471FC300-650D-739C-6BE2-01D92EB241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C444BEBB-DE3B-2C11-3AA8-6CE3CFD009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2072879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Principios de diseño en la maquetación web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3600450"/>
            <a:ext cx="8795345" cy="11846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Los principios de diseño en la maquetación web son fundamentales para la usabilidad y la estética del sitio. La simplicidad, la consistencia y la jerarquía visual son aspectos clave a considerar. Por ejemplo, la simplicidad favorece la claridad, la consistencia asegura una experiencia coherente y la jerarquía visual guía la atención del usuario.</a:t>
            </a:r>
            <a:endParaRPr lang="en-US" sz="1458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744B8A-01A2-018A-FC45-8288ACDA8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6880502-0D34-1E06-B106-33516EB5E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698328" y="1113731"/>
            <a:ext cx="8795345" cy="11572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4556"/>
              </a:lnSpc>
            </a:pPr>
            <a:r>
              <a:rPr lang="en-US" sz="3645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Tipos de maquetación web (responsive, adaptativa, fluida)</a:t>
            </a:r>
            <a:endParaRPr lang="en-US" sz="3645" dirty="0"/>
          </a:p>
        </p:txBody>
      </p:sp>
      <p:sp>
        <p:nvSpPr>
          <p:cNvPr id="5" name="Text 3"/>
          <p:cNvSpPr/>
          <p:nvPr/>
        </p:nvSpPr>
        <p:spPr>
          <a:xfrm>
            <a:off x="1698328" y="2733874"/>
            <a:ext cx="2630289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Maquetación Web Responsiva</a:t>
            </a:r>
            <a:endParaRPr lang="en-US" sz="1822" dirty="0"/>
          </a:p>
        </p:txBody>
      </p:sp>
      <p:sp>
        <p:nvSpPr>
          <p:cNvPr id="6" name="Text 4"/>
          <p:cNvSpPr/>
          <p:nvPr/>
        </p:nvSpPr>
        <p:spPr>
          <a:xfrm>
            <a:off x="1698328" y="3497660"/>
            <a:ext cx="2630289" cy="2073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 adapta a diferentes tamaños de pantalla, proporcionando una experiencia de usuario consistente en dispositivos móviles, tablets y computadoras de escritorio.</a:t>
            </a:r>
            <a:endParaRPr lang="en-US" sz="1458" dirty="0"/>
          </a:p>
        </p:txBody>
      </p:sp>
      <p:sp>
        <p:nvSpPr>
          <p:cNvPr id="7" name="Text 5"/>
          <p:cNvSpPr/>
          <p:nvPr/>
        </p:nvSpPr>
        <p:spPr>
          <a:xfrm>
            <a:off x="4786611" y="2733874"/>
            <a:ext cx="2630289" cy="5786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Maquetación Web Adaptativa</a:t>
            </a:r>
            <a:endParaRPr lang="en-US" sz="1822" dirty="0"/>
          </a:p>
        </p:txBody>
      </p:sp>
      <p:sp>
        <p:nvSpPr>
          <p:cNvPr id="8" name="Text 6"/>
          <p:cNvSpPr/>
          <p:nvPr/>
        </p:nvSpPr>
        <p:spPr>
          <a:xfrm>
            <a:off x="4786611" y="3497660"/>
            <a:ext cx="2630289" cy="207317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Ajusta el diseño según el dispositivo, pero no necesariamente a todos los tamaños de pantalla. Generalmente se centra en grupos específicos de tamaños de dispositivo.</a:t>
            </a:r>
            <a:endParaRPr lang="en-US" sz="1458" dirty="0"/>
          </a:p>
        </p:txBody>
      </p:sp>
      <p:sp>
        <p:nvSpPr>
          <p:cNvPr id="9" name="Text 7"/>
          <p:cNvSpPr/>
          <p:nvPr/>
        </p:nvSpPr>
        <p:spPr>
          <a:xfrm>
            <a:off x="7874894" y="2733873"/>
            <a:ext cx="2502198" cy="28932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2278"/>
              </a:lnSpc>
            </a:pPr>
            <a:r>
              <a:rPr lang="en-US" sz="182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Maquetación Web Flúida</a:t>
            </a:r>
            <a:endParaRPr lang="en-US" sz="1822" dirty="0"/>
          </a:p>
        </p:txBody>
      </p:sp>
      <p:sp>
        <p:nvSpPr>
          <p:cNvPr id="10" name="Text 8"/>
          <p:cNvSpPr/>
          <p:nvPr/>
        </p:nvSpPr>
        <p:spPr>
          <a:xfrm>
            <a:off x="7874894" y="3208338"/>
            <a:ext cx="2630289" cy="23693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332"/>
              </a:lnSpc>
            </a:pPr>
            <a:r>
              <a:rPr lang="en-US" sz="1458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diseño se adapta de forma continua y suave, utilizando porcentajes en lugar de valores fijos para los elementos, lo que permite una adaptación más flexible a diferentes tamaños de pantalla.</a:t>
            </a:r>
            <a:endParaRPr lang="en-US" sz="1458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C580550-A20E-E192-08A5-81E68FA7C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9D319B6-E2BE-0D2C-E278-CB96E284B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43625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256432" y="667048"/>
            <a:ext cx="7679035" cy="10102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978"/>
              </a:lnSpc>
            </a:pPr>
            <a:r>
              <a:rPr lang="en-US" sz="318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Pasos para realizar una maquetación web efectiva</a:t>
            </a:r>
            <a:endParaRPr lang="en-US" sz="3182" dirty="0"/>
          </a:p>
        </p:txBody>
      </p:sp>
      <p:sp>
        <p:nvSpPr>
          <p:cNvPr id="5" name="Text 3"/>
          <p:cNvSpPr/>
          <p:nvPr/>
        </p:nvSpPr>
        <p:spPr>
          <a:xfrm>
            <a:off x="2256433" y="1859161"/>
            <a:ext cx="3718223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1</a:t>
            </a:r>
            <a:endParaRPr lang="en-US" sz="3819" dirty="0"/>
          </a:p>
        </p:txBody>
      </p:sp>
      <p:sp>
        <p:nvSpPr>
          <p:cNvPr id="6" name="Text 4"/>
          <p:cNvSpPr/>
          <p:nvPr/>
        </p:nvSpPr>
        <p:spPr>
          <a:xfrm>
            <a:off x="3105150" y="2546152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Planificación</a:t>
            </a:r>
            <a:endParaRPr lang="en-US" sz="1591" dirty="0"/>
          </a:p>
        </p:txBody>
      </p:sp>
      <p:sp>
        <p:nvSpPr>
          <p:cNvPr id="7" name="Text 5"/>
          <p:cNvSpPr/>
          <p:nvPr/>
        </p:nvSpPr>
        <p:spPr>
          <a:xfrm>
            <a:off x="2256433" y="2895700"/>
            <a:ext cx="3718223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Definir objetivos y estructura del sitio.</a:t>
            </a:r>
            <a:endParaRPr lang="en-US" sz="1273" dirty="0"/>
          </a:p>
        </p:txBody>
      </p:sp>
      <p:sp>
        <p:nvSpPr>
          <p:cNvPr id="8" name="Text 6"/>
          <p:cNvSpPr/>
          <p:nvPr/>
        </p:nvSpPr>
        <p:spPr>
          <a:xfrm>
            <a:off x="6217146" y="1859161"/>
            <a:ext cx="3718322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2</a:t>
            </a:r>
            <a:endParaRPr lang="en-US" sz="3819" dirty="0"/>
          </a:p>
        </p:txBody>
      </p:sp>
      <p:sp>
        <p:nvSpPr>
          <p:cNvPr id="9" name="Text 7"/>
          <p:cNvSpPr/>
          <p:nvPr/>
        </p:nvSpPr>
        <p:spPr>
          <a:xfrm>
            <a:off x="7065864" y="2546152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Diseño</a:t>
            </a:r>
            <a:endParaRPr lang="en-US" sz="1591" dirty="0"/>
          </a:p>
        </p:txBody>
      </p:sp>
      <p:sp>
        <p:nvSpPr>
          <p:cNvPr id="10" name="Text 8"/>
          <p:cNvSpPr/>
          <p:nvPr/>
        </p:nvSpPr>
        <p:spPr>
          <a:xfrm>
            <a:off x="6217146" y="2895700"/>
            <a:ext cx="3718322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Crear el mockup y definir la estética.</a:t>
            </a:r>
            <a:endParaRPr lang="en-US" sz="1273" dirty="0"/>
          </a:p>
        </p:txBody>
      </p:sp>
      <p:sp>
        <p:nvSpPr>
          <p:cNvPr id="11" name="Text 9"/>
          <p:cNvSpPr/>
          <p:nvPr/>
        </p:nvSpPr>
        <p:spPr>
          <a:xfrm>
            <a:off x="2256433" y="3720008"/>
            <a:ext cx="3718223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3</a:t>
            </a:r>
            <a:endParaRPr lang="en-US" sz="3819" dirty="0"/>
          </a:p>
        </p:txBody>
      </p:sp>
      <p:sp>
        <p:nvSpPr>
          <p:cNvPr id="12" name="Text 10"/>
          <p:cNvSpPr/>
          <p:nvPr/>
        </p:nvSpPr>
        <p:spPr>
          <a:xfrm>
            <a:off x="3105150" y="4407000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Desarrollo</a:t>
            </a:r>
            <a:endParaRPr lang="en-US" sz="1591" dirty="0"/>
          </a:p>
        </p:txBody>
      </p:sp>
      <p:sp>
        <p:nvSpPr>
          <p:cNvPr id="13" name="Text 11"/>
          <p:cNvSpPr/>
          <p:nvPr/>
        </p:nvSpPr>
        <p:spPr>
          <a:xfrm>
            <a:off x="2256433" y="4756547"/>
            <a:ext cx="3718223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Codificación del diseño en HTML/CSS.</a:t>
            </a:r>
            <a:endParaRPr lang="en-US" sz="1273" dirty="0"/>
          </a:p>
        </p:txBody>
      </p:sp>
      <p:sp>
        <p:nvSpPr>
          <p:cNvPr id="14" name="Text 12"/>
          <p:cNvSpPr/>
          <p:nvPr/>
        </p:nvSpPr>
        <p:spPr>
          <a:xfrm>
            <a:off x="6217146" y="3720008"/>
            <a:ext cx="3718322" cy="4849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3819"/>
              </a:lnSpc>
            </a:pPr>
            <a:r>
              <a:rPr lang="en-US" sz="3819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4</a:t>
            </a:r>
            <a:endParaRPr lang="en-US" sz="3819" dirty="0"/>
          </a:p>
        </p:txBody>
      </p:sp>
      <p:sp>
        <p:nvSpPr>
          <p:cNvPr id="15" name="Text 13"/>
          <p:cNvSpPr/>
          <p:nvPr/>
        </p:nvSpPr>
        <p:spPr>
          <a:xfrm>
            <a:off x="7065864" y="4407000"/>
            <a:ext cx="2020788" cy="25261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1989"/>
              </a:lnSpc>
            </a:pPr>
            <a:r>
              <a:rPr lang="en-US" sz="159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Pruebas y ajustes</a:t>
            </a:r>
            <a:endParaRPr lang="en-US" sz="1591" dirty="0"/>
          </a:p>
        </p:txBody>
      </p:sp>
      <p:sp>
        <p:nvSpPr>
          <p:cNvPr id="16" name="Text 14"/>
          <p:cNvSpPr/>
          <p:nvPr/>
        </p:nvSpPr>
        <p:spPr>
          <a:xfrm>
            <a:off x="6217146" y="4756547"/>
            <a:ext cx="3718322" cy="25856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Verificar la funcionalidad y corregir errores.</a:t>
            </a:r>
            <a:endParaRPr lang="en-US" sz="1273" dirty="0"/>
          </a:p>
        </p:txBody>
      </p:sp>
      <p:sp>
        <p:nvSpPr>
          <p:cNvPr id="17" name="Text 15"/>
          <p:cNvSpPr/>
          <p:nvPr/>
        </p:nvSpPr>
        <p:spPr>
          <a:xfrm>
            <a:off x="2256433" y="5196979"/>
            <a:ext cx="7679035" cy="517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Una maquetación web efectiva involucra una cuidadosa planificación, diseño, desarrollo, y pruebas exhaustivas. Cada paso es crucial para garantizar un resultado óptimo.</a:t>
            </a:r>
            <a:endParaRPr lang="en-US" sz="1273" dirty="0"/>
          </a:p>
        </p:txBody>
      </p:sp>
      <p:sp>
        <p:nvSpPr>
          <p:cNvPr id="18" name="Text 16"/>
          <p:cNvSpPr/>
          <p:nvPr/>
        </p:nvSpPr>
        <p:spPr>
          <a:xfrm>
            <a:off x="2256433" y="5895975"/>
            <a:ext cx="7679035" cy="5171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037"/>
              </a:lnSpc>
            </a:pPr>
            <a:r>
              <a:rPr lang="en-US" sz="1273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coordinación entre los equipos de diseño y desarrollo es esencial para lograr coherencia y calidad en el producto final.</a:t>
            </a:r>
            <a:endParaRPr lang="en-US" sz="1273" dirty="0"/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E4905E8-8358-AC3D-8442-ED7942E01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6" y="0"/>
            <a:ext cx="11896725" cy="6762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18808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22240" y="2294930"/>
            <a:ext cx="7147421" cy="9401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3702"/>
              </a:lnSpc>
            </a:pPr>
            <a:r>
              <a:rPr lang="en-US" sz="2962" dirty="0">
                <a:solidFill>
                  <a:srgbClr val="272D45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Consideraciones de accesibilidad en la maquetación web</a:t>
            </a:r>
            <a:endParaRPr lang="en-US" sz="2962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2240" y="3460750"/>
            <a:ext cx="2382441" cy="60186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672656" y="4288234"/>
            <a:ext cx="1880890" cy="2351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52"/>
              </a:lnSpc>
            </a:pPr>
            <a:r>
              <a:rPr lang="en-US" sz="148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Contraste de color</a:t>
            </a:r>
            <a:endParaRPr lang="en-US" sz="1481" dirty="0"/>
          </a:p>
        </p:txBody>
      </p:sp>
      <p:sp>
        <p:nvSpPr>
          <p:cNvPr id="8" name="Text 4"/>
          <p:cNvSpPr/>
          <p:nvPr/>
        </p:nvSpPr>
        <p:spPr>
          <a:xfrm>
            <a:off x="2672656" y="4613573"/>
            <a:ext cx="2081609" cy="12040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96"/>
              </a:lnSpc>
            </a:pPr>
            <a:r>
              <a:rPr lang="en-US" sz="118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Es crucial garantizar un alto contraste entre el texto y el fondo para facilitar la lectura a personas con discapacidad visual.</a:t>
            </a:r>
            <a:endParaRPr lang="en-US" sz="1185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4681" y="3460750"/>
            <a:ext cx="2382441" cy="60186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055096" y="4288234"/>
            <a:ext cx="2081609" cy="4702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52"/>
              </a:lnSpc>
            </a:pPr>
            <a:r>
              <a:rPr lang="en-US" sz="148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Compatibilidad con lectores de pantalla</a:t>
            </a:r>
            <a:endParaRPr lang="en-US" sz="1481" dirty="0"/>
          </a:p>
        </p:txBody>
      </p:sp>
      <p:sp>
        <p:nvSpPr>
          <p:cNvPr id="11" name="Text 6"/>
          <p:cNvSpPr/>
          <p:nvPr/>
        </p:nvSpPr>
        <p:spPr>
          <a:xfrm>
            <a:off x="5055096" y="4848721"/>
            <a:ext cx="2081609" cy="1444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96"/>
              </a:lnSpc>
            </a:pPr>
            <a:r>
              <a:rPr lang="en-US" sz="118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Utilizar etiquetas y atributos adecuados para que el contenido sea comprensible a través de lectores de pantalla para personas con discapacidad visual.</a:t>
            </a:r>
            <a:endParaRPr lang="en-US" sz="118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7121" y="3460750"/>
            <a:ext cx="2382540" cy="60186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37537" y="4288234"/>
            <a:ext cx="1975544" cy="23514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>
              <a:lnSpc>
                <a:spcPts val="1852"/>
              </a:lnSpc>
            </a:pPr>
            <a:r>
              <a:rPr lang="en-US" sz="1481" dirty="0">
                <a:solidFill>
                  <a:srgbClr val="2C3249"/>
                </a:solidFill>
                <a:latin typeface="Kanit" pitchFamily="34" charset="0"/>
                <a:ea typeface="Kanit" pitchFamily="34" charset="-122"/>
                <a:cs typeface="Kanit" pitchFamily="34" charset="-120"/>
              </a:rPr>
              <a:t>Facilidad de navegación</a:t>
            </a:r>
            <a:endParaRPr lang="en-US" sz="1481" dirty="0"/>
          </a:p>
        </p:txBody>
      </p:sp>
      <p:sp>
        <p:nvSpPr>
          <p:cNvPr id="14" name="Text 8"/>
          <p:cNvSpPr/>
          <p:nvPr/>
        </p:nvSpPr>
        <p:spPr>
          <a:xfrm>
            <a:off x="7437537" y="4613573"/>
            <a:ext cx="2081708" cy="144482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896"/>
              </a:lnSpc>
            </a:pPr>
            <a:r>
              <a:rPr lang="en-US" sz="1185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Crear una estructura clara y lógica de navegación que permita a los usuarios con discapacidades motoras recorrer el sitio web con facilidad.</a:t>
            </a:r>
            <a:endParaRPr lang="en-US" sz="118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475</TotalTime>
  <Words>746</Words>
  <Application>Microsoft Office PowerPoint</Application>
  <PresentationFormat>Panorámica</PresentationFormat>
  <Paragraphs>87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Kanit</vt:lpstr>
      <vt:lpstr>Martel Sans</vt:lpstr>
      <vt:lpstr>Tema de Office</vt:lpstr>
      <vt:lpstr>1_Tema de Office</vt:lpstr>
      <vt:lpstr>Programación Web</vt:lpstr>
      <vt:lpstr>Objetivo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72</cp:revision>
  <dcterms:created xsi:type="dcterms:W3CDTF">2022-01-24T21:35:40Z</dcterms:created>
  <dcterms:modified xsi:type="dcterms:W3CDTF">2024-03-15T14:44:25Z</dcterms:modified>
</cp:coreProperties>
</file>