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9"/>
  </p:handoutMasterIdLst>
  <p:sldIdLst>
    <p:sldId id="256" r:id="rId2"/>
    <p:sldId id="258" r:id="rId3"/>
    <p:sldId id="262" r:id="rId4"/>
    <p:sldId id="264" r:id="rId5"/>
    <p:sldId id="263" r:id="rId6"/>
    <p:sldId id="266" r:id="rId7"/>
    <p:sldId id="261" r:id="rId8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13/3/2024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13/3/2024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830745"/>
            <a:ext cx="4418164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8770775" y="4909848"/>
            <a:ext cx="139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Presentación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dirty="0"/>
              <a:t>Algo de mí…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C" sz="2000" b="1" dirty="0"/>
              <a:t>David Fabián Cevallos Salas</a:t>
            </a:r>
          </a:p>
          <a:p>
            <a:pPr marL="0" indent="0">
              <a:buNone/>
            </a:pPr>
            <a:endParaRPr lang="es-419" sz="1400" b="1" dirty="0"/>
          </a:p>
          <a:p>
            <a:pPr marL="0" indent="0">
              <a:buNone/>
            </a:pPr>
            <a:r>
              <a:rPr lang="es-419" sz="1400" b="1" dirty="0"/>
              <a:t>Formación</a:t>
            </a:r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Magister en Sistemas de Información Mención en Gestión en Seguridad de la Información, 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Ingeniero en Electrónica y Redes de Información, EPN.</a:t>
            </a:r>
            <a:endParaRPr lang="es-EC" sz="2000" dirty="0"/>
          </a:p>
          <a:p>
            <a:pPr marL="0" indent="0">
              <a:buNone/>
            </a:pPr>
            <a:r>
              <a:rPr lang="es-419" sz="1400" b="1" dirty="0"/>
              <a:t>Experiencia</a:t>
            </a:r>
            <a:endParaRPr lang="es-419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Dirección Metropolitana de Informática, MDMQ.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Instituto Tecnológico Superior Quito Metropolitano.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Banco de Desarrollo del Ecuador B.P.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/>
              <a:t>International Professional </a:t>
            </a:r>
            <a:r>
              <a:rPr lang="es-419" sz="1400" dirty="0" err="1"/>
              <a:t>Services</a:t>
            </a:r>
            <a:r>
              <a:rPr lang="es-419" sz="1400" dirty="0"/>
              <a:t> INPSERCOM S.A.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sz="1400" dirty="0" err="1"/>
              <a:t>Soft</a:t>
            </a:r>
            <a:r>
              <a:rPr lang="es-419" sz="1400" dirty="0"/>
              <a:t> </a:t>
            </a:r>
            <a:r>
              <a:rPr lang="es-419" sz="1400" dirty="0" err="1"/>
              <a:t>Warehouse</a:t>
            </a:r>
            <a:r>
              <a:rPr lang="es-419" sz="1400" dirty="0"/>
              <a:t> S.A.</a:t>
            </a:r>
            <a:endParaRPr lang="es-EC" sz="2000" dirty="0"/>
          </a:p>
          <a:p>
            <a:pPr marL="0" indent="0">
              <a:buNone/>
            </a:pPr>
            <a:r>
              <a:rPr lang="es-419" sz="1400" b="1" dirty="0"/>
              <a:t>Intereses</a:t>
            </a:r>
            <a:endParaRPr lang="es-419" sz="1400" dirty="0"/>
          </a:p>
          <a:p>
            <a:r>
              <a:rPr lang="es-419" sz="1400" dirty="0"/>
              <a:t>Software, Machine </a:t>
            </a:r>
            <a:r>
              <a:rPr lang="es-419" sz="1400" dirty="0" err="1"/>
              <a:t>Learning</a:t>
            </a:r>
            <a:r>
              <a:rPr lang="es-419" sz="1400" dirty="0"/>
              <a:t>, Seguridad de la Información, TDT Interactiva, </a:t>
            </a:r>
            <a:r>
              <a:rPr lang="es-419" sz="1400" dirty="0" err="1"/>
              <a:t>Networking</a:t>
            </a:r>
            <a:r>
              <a:rPr lang="es-419" sz="1400" dirty="0"/>
              <a:t>.</a:t>
            </a:r>
          </a:p>
          <a:p>
            <a:pPr marL="0" indent="0">
              <a:buNone/>
            </a:pPr>
            <a:endParaRPr lang="es-EC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CA69C8-6907-1B95-1E51-652C6AE3D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782" y="1120675"/>
            <a:ext cx="1731244" cy="230832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307C74-E868-8CD4-9C36-1C98C33D9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74" y="5862979"/>
            <a:ext cx="364039" cy="313984"/>
          </a:xfrm>
          <a:prstGeom prst="rect">
            <a:avLst/>
          </a:prstGeom>
        </p:spPr>
      </p:pic>
      <p:pic>
        <p:nvPicPr>
          <p:cNvPr id="6" name="Picture 2" descr="Generador de Códigos QR Codes">
            <a:extLst>
              <a:ext uri="{FF2B5EF4-FFF2-40B4-BE49-F238E27FC236}">
                <a16:creationId xmlns:a16="http://schemas.microsoft.com/office/drawing/2014/main" id="{A730F6A8-35B2-2F61-251C-0967C63D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782" y="3829778"/>
            <a:ext cx="1737091" cy="1737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74C41E2-0998-3289-3A5D-B7CE5EC571E9}"/>
              </a:ext>
            </a:extLst>
          </p:cNvPr>
          <p:cNvSpPr txBox="1"/>
          <p:nvPr/>
        </p:nvSpPr>
        <p:spPr>
          <a:xfrm>
            <a:off x="7948513" y="5899964"/>
            <a:ext cx="2947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200" dirty="0"/>
              <a:t>https://www.linkedin.com/in/davidcevallos/</a:t>
            </a:r>
          </a:p>
        </p:txBody>
      </p:sp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Reglas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507" y="2189518"/>
            <a:ext cx="11218985" cy="4351338"/>
          </a:xfrm>
        </p:spPr>
        <p:txBody>
          <a:bodyPr>
            <a:normAutofit/>
          </a:bodyPr>
          <a:lstStyle/>
          <a:p>
            <a:r>
              <a:rPr lang="es-419" sz="1400" dirty="0"/>
              <a:t>No actos sociales: no cumpleaños, no bienvenidas, no despedidas, etc.</a:t>
            </a:r>
          </a:p>
          <a:p>
            <a:r>
              <a:rPr lang="es-419" sz="1400" dirty="0"/>
              <a:t>Usted debe tener prioridades.</a:t>
            </a:r>
          </a:p>
          <a:p>
            <a:r>
              <a:rPr lang="es-419" sz="1400" dirty="0"/>
              <a:t>Respetar el Reglamento Interno: No licor.</a:t>
            </a:r>
          </a:p>
          <a:p>
            <a:r>
              <a:rPr lang="es-419" sz="1400" dirty="0"/>
              <a:t>Todo deber, práctica, trabajo o proyecto es individual.</a:t>
            </a:r>
          </a:p>
          <a:p>
            <a:pPr algn="just"/>
            <a:r>
              <a:rPr lang="es-419" sz="1400" dirty="0"/>
              <a:t>Todo deber, práctica, trabajo o proyecto entregado fuera de tiempo implica una penalización del 50%, salvo debida justificación.</a:t>
            </a:r>
          </a:p>
          <a:p>
            <a:pPr algn="just"/>
            <a:r>
              <a:rPr lang="es-419" sz="1400" dirty="0"/>
              <a:t>Asistencia será tomada al iniciar y culminar clase para registro en el sistema.</a:t>
            </a:r>
          </a:p>
          <a:p>
            <a:pPr algn="just"/>
            <a:r>
              <a:rPr lang="es-419" sz="1400" dirty="0"/>
              <a:t>Cuidado con el plagio!.</a:t>
            </a:r>
          </a:p>
          <a:p>
            <a:pPr algn="just"/>
            <a:r>
              <a:rPr lang="es-419" sz="1400" dirty="0"/>
              <a:t>Evitar en lo posible atrasos.</a:t>
            </a:r>
          </a:p>
          <a:p>
            <a:pPr algn="just"/>
            <a:r>
              <a:rPr lang="es-419" sz="1400" dirty="0"/>
              <a:t>No correr en los pasillos.</a:t>
            </a:r>
          </a:p>
          <a:p>
            <a:pPr algn="just"/>
            <a:r>
              <a:rPr lang="es-419" sz="1400" dirty="0"/>
              <a:t>Sacar el máximo provecho de las clases.</a:t>
            </a:r>
          </a:p>
          <a:p>
            <a:pPr algn="just"/>
            <a:r>
              <a:rPr lang="es-419" sz="1400" dirty="0"/>
              <a:t>Responsabilidad.</a:t>
            </a:r>
          </a:p>
          <a:p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04998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¿Qué aprenderemos?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55947DA-CA82-ECC3-7CE3-5D4D554462F9}"/>
              </a:ext>
            </a:extLst>
          </p:cNvPr>
          <p:cNvSpPr txBox="1"/>
          <p:nvPr/>
        </p:nvSpPr>
        <p:spPr>
          <a:xfrm>
            <a:off x="541150" y="2044460"/>
            <a:ext cx="4488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Introducción a la Programación Web:</a:t>
            </a:r>
            <a:endParaRPr lang="es-419" sz="1400" dirty="0"/>
          </a:p>
          <a:p>
            <a:r>
              <a:rPr lang="es-419" sz="1400" dirty="0"/>
              <a:t>- Historia de la Programación Web</a:t>
            </a:r>
          </a:p>
          <a:p>
            <a:r>
              <a:rPr lang="es-419" sz="1400" dirty="0"/>
              <a:t>- Introducción al formato de datos XML y maquetación web</a:t>
            </a:r>
          </a:p>
          <a:p>
            <a:r>
              <a:rPr lang="es-419" sz="1400" dirty="0"/>
              <a:t>- Creando sitios web con Google Sites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CFF1BE-DE02-4EDD-1F62-2AB71B74D293}"/>
              </a:ext>
            </a:extLst>
          </p:cNvPr>
          <p:cNvSpPr txBox="1"/>
          <p:nvPr/>
        </p:nvSpPr>
        <p:spPr>
          <a:xfrm>
            <a:off x="4178423" y="3429000"/>
            <a:ext cx="38351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Programando sitios web:</a:t>
            </a:r>
          </a:p>
          <a:p>
            <a:r>
              <a:rPr lang="es-419" sz="1400" dirty="0"/>
              <a:t>- Programación de elementos gráficos HTML</a:t>
            </a:r>
          </a:p>
          <a:p>
            <a:r>
              <a:rPr lang="es-419" sz="1400" dirty="0"/>
              <a:t>- Introducción a Bootstrap.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DA2926-548D-20B6-92CE-D7B00436E48B}"/>
              </a:ext>
            </a:extLst>
          </p:cNvPr>
          <p:cNvSpPr txBox="1"/>
          <p:nvPr/>
        </p:nvSpPr>
        <p:spPr>
          <a:xfrm>
            <a:off x="8279649" y="4367546"/>
            <a:ext cx="31957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400" b="1" dirty="0"/>
              <a:t>Interactividad en sitios web:</a:t>
            </a:r>
          </a:p>
          <a:p>
            <a:r>
              <a:rPr lang="es-419" sz="1400" dirty="0"/>
              <a:t>- Introducción a Google </a:t>
            </a:r>
            <a:r>
              <a:rPr lang="es-419" sz="1400" dirty="0" err="1"/>
              <a:t>Colab</a:t>
            </a:r>
            <a:endParaRPr lang="es-419" sz="1400" dirty="0"/>
          </a:p>
          <a:p>
            <a:r>
              <a:rPr lang="es-419" sz="1400" dirty="0"/>
              <a:t>- Lenguaje de programación Python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E6F11C-FE77-0E4F-C112-86C88F1A972E}"/>
              </a:ext>
            </a:extLst>
          </p:cNvPr>
          <p:cNvSpPr txBox="1"/>
          <p:nvPr/>
        </p:nvSpPr>
        <p:spPr>
          <a:xfrm>
            <a:off x="1057921" y="3490555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F0DF15-FAC3-299E-FDAF-BA51F35BD1D6}"/>
              </a:ext>
            </a:extLst>
          </p:cNvPr>
          <p:cNvSpPr txBox="1"/>
          <p:nvPr/>
        </p:nvSpPr>
        <p:spPr>
          <a:xfrm>
            <a:off x="4760741" y="4582990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4263D-D1FB-BB2E-E5E5-41C715014956}"/>
              </a:ext>
            </a:extLst>
          </p:cNvPr>
          <p:cNvSpPr txBox="1"/>
          <p:nvPr/>
        </p:nvSpPr>
        <p:spPr>
          <a:xfrm>
            <a:off x="8878413" y="5603444"/>
            <a:ext cx="177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dirty="0"/>
              <a:t>Trabajos + </a:t>
            </a:r>
            <a:r>
              <a:rPr lang="es-419" sz="1400" dirty="0" err="1"/>
              <a:t>Labs</a:t>
            </a:r>
            <a:r>
              <a:rPr lang="es-419" sz="1400" dirty="0"/>
              <a:t> = 22%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E5AC3E9-37FD-E0F5-5E4C-684649E89F85}"/>
              </a:ext>
            </a:extLst>
          </p:cNvPr>
          <p:cNvSpPr txBox="1"/>
          <p:nvPr/>
        </p:nvSpPr>
        <p:spPr>
          <a:xfrm>
            <a:off x="8562349" y="1898227"/>
            <a:ext cx="31851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1400" b="1" dirty="0"/>
              <a:t>Proyecto final: </a:t>
            </a:r>
          </a:p>
          <a:p>
            <a:r>
              <a:rPr lang="es-419" sz="1400" dirty="0"/>
              <a:t>Creación de un sitio web para la venta de</a:t>
            </a:r>
          </a:p>
          <a:p>
            <a:r>
              <a:rPr lang="es-419" sz="1400" dirty="0"/>
              <a:t>La ESFERA FAYAC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75D9BD1-5631-C007-76EB-39C5E941555E}"/>
              </a:ext>
            </a:extLst>
          </p:cNvPr>
          <p:cNvSpPr txBox="1"/>
          <p:nvPr/>
        </p:nvSpPr>
        <p:spPr>
          <a:xfrm>
            <a:off x="9596528" y="2691846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400" dirty="0"/>
              <a:t>34%</a:t>
            </a:r>
          </a:p>
        </p:txBody>
      </p:sp>
    </p:spTree>
    <p:extLst>
      <p:ext uri="{BB962C8B-B14F-4D97-AF65-F5344CB8AC3E}">
        <p14:creationId xmlns:p14="http://schemas.microsoft.com/office/powerpoint/2010/main" val="253000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Tarea 1: Carta a García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400" dirty="0"/>
              <a:t>- En media página escribir un breve resumen de qué trata la lectura.</a:t>
            </a:r>
          </a:p>
          <a:p>
            <a:pPr algn="just"/>
            <a:r>
              <a:rPr lang="es-EC" sz="1400" dirty="0"/>
              <a:t>- En media página escribir su opinión personal:</a:t>
            </a:r>
          </a:p>
          <a:p>
            <a:pPr algn="just"/>
            <a:endParaRPr lang="es-EC" sz="1400" dirty="0"/>
          </a:p>
          <a:p>
            <a:pPr marL="0" indent="0" algn="just">
              <a:buNone/>
            </a:pPr>
            <a:r>
              <a:rPr lang="es-EC" sz="1400" dirty="0"/>
              <a:t>   ¿Qué opinión le merece la actitud del soldado? </a:t>
            </a:r>
          </a:p>
          <a:p>
            <a:pPr marL="0" indent="0" algn="just">
              <a:buNone/>
            </a:pPr>
            <a:r>
              <a:rPr lang="es-EC" sz="1400" dirty="0"/>
              <a:t>   ¿Qué opinión le merece la actitud del gobierno y militancia con el soldado?</a:t>
            </a:r>
          </a:p>
          <a:p>
            <a:endParaRPr lang="es-EC" sz="2000" dirty="0"/>
          </a:p>
        </p:txBody>
      </p:sp>
      <p:pic>
        <p:nvPicPr>
          <p:cNvPr id="4" name="Picture 2" descr="La carta a García | Arquidiócesis de Bogotá">
            <a:extLst>
              <a:ext uri="{FF2B5EF4-FFF2-40B4-BE49-F238E27FC236}">
                <a16:creationId xmlns:a16="http://schemas.microsoft.com/office/drawing/2014/main" id="{CBBE26FA-57AC-CFF0-2346-ABC85180F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533" y="1983741"/>
            <a:ext cx="3185418" cy="318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50EE088-86EC-3862-FDBC-FCB845C2C84A}"/>
              </a:ext>
            </a:extLst>
          </p:cNvPr>
          <p:cNvSpPr txBox="1"/>
          <p:nvPr/>
        </p:nvSpPr>
        <p:spPr>
          <a:xfrm>
            <a:off x="558569" y="5506070"/>
            <a:ext cx="46842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800" dirty="0"/>
              <a:t>http://webdelprofesor.ula.ve/economia/smzerpa/lecturasobligatorias/lacartaagarcia.pdf</a:t>
            </a:r>
          </a:p>
        </p:txBody>
      </p:sp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Tarea final: Responder a estas dos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- ¿Qué valor agregado podría yo como profesional </a:t>
            </a:r>
            <a:r>
              <a:rPr lang="es-EC" sz="1600" b="1" dirty="0"/>
              <a:t>en MARKETING DIGITAL Y COMERCIO ELECTRÓNICO </a:t>
            </a:r>
            <a:r>
              <a:rPr lang="es-EC" sz="1600" dirty="0"/>
              <a:t>brindar a un cliente, sea una persona o una organización para la que trabaje, a diferencia de herramientas de </a:t>
            </a:r>
            <a:r>
              <a:rPr lang="es-EC" sz="1600" b="1" dirty="0"/>
              <a:t>INTELIGENCIA ARTIFICIAL</a:t>
            </a:r>
            <a:r>
              <a:rPr lang="es-EC" sz="1600" dirty="0"/>
              <a:t>?</a:t>
            </a:r>
          </a:p>
          <a:p>
            <a:pPr algn="just"/>
            <a:r>
              <a:rPr lang="es-EC" sz="1600" dirty="0"/>
              <a:t>- ¿Qué valor agregado podría yo como profesional </a:t>
            </a:r>
            <a:r>
              <a:rPr lang="es-EC" sz="1600" b="1" dirty="0"/>
              <a:t>en MARKETING DIGITAL Y COMERCIO ELECTRÓNICO </a:t>
            </a:r>
            <a:r>
              <a:rPr lang="es-EC" sz="1600" dirty="0"/>
              <a:t>brindar a un cliente, sea una persona o una organización para la que trabaje, a diferencia de un grupo de trabajo conformado por especialistas de informática y de marketing?</a:t>
            </a:r>
          </a:p>
          <a:p>
            <a:pPr algn="just"/>
            <a:endParaRPr lang="es-EC" sz="1400" dirty="0"/>
          </a:p>
          <a:p>
            <a:endParaRPr lang="es-EC" sz="2000" dirty="0"/>
          </a:p>
        </p:txBody>
      </p:sp>
      <p:pic>
        <p:nvPicPr>
          <p:cNvPr id="1026" name="Picture 2" descr="Qué Funciones Tiene un Técnico de Marketing Digital?】">
            <a:extLst>
              <a:ext uri="{FF2B5EF4-FFF2-40B4-BE49-F238E27FC236}">
                <a16:creationId xmlns:a16="http://schemas.microsoft.com/office/drawing/2014/main" id="{2BB40AC5-F843-3CDD-41D8-34849B52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55" y="3755571"/>
            <a:ext cx="3266005" cy="217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471</Words>
  <Application>Microsoft Office PowerPoint</Application>
  <PresentationFormat>Panorámica</PresentationFormat>
  <Paragraphs>59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Programación Web</vt:lpstr>
      <vt:lpstr>Algo de mí…</vt:lpstr>
      <vt:lpstr>Reglas</vt:lpstr>
      <vt:lpstr>¿Qué aprenderemos?</vt:lpstr>
      <vt:lpstr>Tarea 1: Carta a García</vt:lpstr>
      <vt:lpstr>Tarea final: Responder a estas dos preguntas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31</cp:revision>
  <dcterms:created xsi:type="dcterms:W3CDTF">2022-01-24T21:35:40Z</dcterms:created>
  <dcterms:modified xsi:type="dcterms:W3CDTF">2024-03-13T16:19:05Z</dcterms:modified>
</cp:coreProperties>
</file>